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63" r:id="rId2"/>
    <p:sldId id="394" r:id="rId3"/>
    <p:sldId id="401" r:id="rId4"/>
    <p:sldId id="430" r:id="rId5"/>
    <p:sldId id="431" r:id="rId6"/>
    <p:sldId id="432" r:id="rId7"/>
    <p:sldId id="387" r:id="rId8"/>
    <p:sldId id="414" r:id="rId9"/>
    <p:sldId id="420" r:id="rId10"/>
    <p:sldId id="421" r:id="rId11"/>
    <p:sldId id="369" r:id="rId12"/>
    <p:sldId id="419" r:id="rId13"/>
    <p:sldId id="433" r:id="rId14"/>
    <p:sldId id="405" r:id="rId15"/>
    <p:sldId id="409" r:id="rId16"/>
    <p:sldId id="423" r:id="rId17"/>
    <p:sldId id="408" r:id="rId18"/>
    <p:sldId id="424" r:id="rId19"/>
    <p:sldId id="422" r:id="rId20"/>
    <p:sldId id="434" r:id="rId21"/>
    <p:sldId id="428" r:id="rId22"/>
    <p:sldId id="410" r:id="rId23"/>
    <p:sldId id="438" r:id="rId24"/>
    <p:sldId id="435" r:id="rId25"/>
    <p:sldId id="322" r:id="rId26"/>
    <p:sldId id="382" r:id="rId27"/>
    <p:sldId id="378" r:id="rId28"/>
    <p:sldId id="426" r:id="rId29"/>
    <p:sldId id="436" r:id="rId30"/>
    <p:sldId id="380" r:id="rId31"/>
    <p:sldId id="295" r:id="rId32"/>
    <p:sldId id="29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E7D"/>
    <a:srgbClr val="000000"/>
    <a:srgbClr val="FFFFFF"/>
    <a:srgbClr val="617EA5"/>
    <a:srgbClr val="5F9471"/>
    <a:srgbClr val="656386"/>
    <a:srgbClr val="7D95B5"/>
    <a:srgbClr val="DA6542"/>
    <a:srgbClr val="E8AF10"/>
    <a:srgbClr val="548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9173E1-5D77-3C4E-84A2-D2610F48B397}" v="53" dt="2018-11-14T21:50:20.532"/>
    <p1510:client id="{E7205FA0-5C29-074F-871C-17CA98B94CB5}" v="7" dt="2018-11-15T07:08:14.78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6" autoAdjust="0"/>
    <p:restoredTop sz="92857" autoAdjust="0"/>
  </p:normalViewPr>
  <p:slideViewPr>
    <p:cSldViewPr>
      <p:cViewPr varScale="1">
        <p:scale>
          <a:sx n="98" d="100"/>
          <a:sy n="98" d="100"/>
        </p:scale>
        <p:origin x="200" y="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48"/>
    </p:cViewPr>
  </p:sorterViewPr>
  <p:notesViewPr>
    <p:cSldViewPr>
      <p:cViewPr varScale="1">
        <p:scale>
          <a:sx n="83" d="100"/>
          <a:sy n="83" d="100"/>
        </p:scale>
        <p:origin x="313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Allen" userId="c5eca605e30efe6f" providerId="LiveId" clId="{E7205FA0-5C29-074F-871C-17CA98B94CB5}"/>
    <pc:docChg chg="custSel addSld delSld modSld">
      <pc:chgData name="Ben Allen" userId="c5eca605e30efe6f" providerId="LiveId" clId="{E7205FA0-5C29-074F-871C-17CA98B94CB5}" dt="2018-11-15T07:08:18.123" v="16" actId="2696"/>
      <pc:docMkLst>
        <pc:docMk/>
      </pc:docMkLst>
      <pc:sldChg chg="addSp delSp modSp">
        <pc:chgData name="Ben Allen" userId="c5eca605e30efe6f" providerId="LiveId" clId="{E7205FA0-5C29-074F-871C-17CA98B94CB5}" dt="2018-11-15T07:07:19.980" v="7"/>
        <pc:sldMkLst>
          <pc:docMk/>
          <pc:sldMk cId="1503851603" sldId="378"/>
        </pc:sldMkLst>
        <pc:picChg chg="del">
          <ac:chgData name="Ben Allen" userId="c5eca605e30efe6f" providerId="LiveId" clId="{E7205FA0-5C29-074F-871C-17CA98B94CB5}" dt="2018-11-15T07:06:54.888" v="1" actId="478"/>
          <ac:picMkLst>
            <pc:docMk/>
            <pc:sldMk cId="1503851603" sldId="378"/>
            <ac:picMk id="4" creationId="{2389B291-7EA3-CB4C-83E5-9B726CE75158}"/>
          </ac:picMkLst>
        </pc:picChg>
        <pc:picChg chg="add mod">
          <ac:chgData name="Ben Allen" userId="c5eca605e30efe6f" providerId="LiveId" clId="{E7205FA0-5C29-074F-871C-17CA98B94CB5}" dt="2018-11-15T07:07:19.980" v="7"/>
          <ac:picMkLst>
            <pc:docMk/>
            <pc:sldMk cId="1503851603" sldId="378"/>
            <ac:picMk id="5" creationId="{E3C46FAB-0E3D-DF44-9672-41E1E69669AF}"/>
          </ac:picMkLst>
        </pc:picChg>
      </pc:sldChg>
      <pc:sldChg chg="addSp delSp modSp add del">
        <pc:chgData name="Ben Allen" userId="c5eca605e30efe6f" providerId="LiveId" clId="{E7205FA0-5C29-074F-871C-17CA98B94CB5}" dt="2018-11-15T07:08:18.123" v="16" actId="2696"/>
        <pc:sldMkLst>
          <pc:docMk/>
          <pc:sldMk cId="1092466294" sldId="437"/>
        </pc:sldMkLst>
        <pc:picChg chg="add del mod">
          <ac:chgData name="Ben Allen" userId="c5eca605e30efe6f" providerId="LiveId" clId="{E7205FA0-5C29-074F-871C-17CA98B94CB5}" dt="2018-11-15T07:08:12.395" v="12"/>
          <ac:picMkLst>
            <pc:docMk/>
            <pc:sldMk cId="1092466294" sldId="437"/>
            <ac:picMk id="3" creationId="{DE8A123F-6071-9442-8CE8-C6BC52B4A13A}"/>
          </ac:picMkLst>
        </pc:picChg>
      </pc:sldChg>
      <pc:sldChg chg="addSp delSp modSp add">
        <pc:chgData name="Ben Allen" userId="c5eca605e30efe6f" providerId="LiveId" clId="{E7205FA0-5C29-074F-871C-17CA98B94CB5}" dt="2018-11-15T07:08:16.939" v="15" actId="1076"/>
        <pc:sldMkLst>
          <pc:docMk/>
          <pc:sldMk cId="2760402681" sldId="438"/>
        </pc:sldMkLst>
        <pc:picChg chg="del">
          <ac:chgData name="Ben Allen" userId="c5eca605e30efe6f" providerId="LiveId" clId="{E7205FA0-5C29-074F-871C-17CA98B94CB5}" dt="2018-11-15T07:08:13.911" v="13" actId="478"/>
          <ac:picMkLst>
            <pc:docMk/>
            <pc:sldMk cId="2760402681" sldId="438"/>
            <ac:picMk id="4" creationId="{65B872F0-0648-5445-9848-89505469A7E5}"/>
          </ac:picMkLst>
        </pc:picChg>
        <pc:picChg chg="add mod">
          <ac:chgData name="Ben Allen" userId="c5eca605e30efe6f" providerId="LiveId" clId="{E7205FA0-5C29-074F-871C-17CA98B94CB5}" dt="2018-11-15T07:08:16.939" v="15" actId="1076"/>
          <ac:picMkLst>
            <pc:docMk/>
            <pc:sldMk cId="2760402681" sldId="438"/>
            <ac:picMk id="5" creationId="{4B346388-6762-D547-9BCF-8A115C94A00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Ben:Dropbox:IEEP:710%20-%20EP%20Study%20-%20Climate%20and%20Ag:Data:710%20-%20Tables%20and%20figures_N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Ben:Dropbox:IEEP:710%20-%20EP%20Study%20-%20Climate%20and%20Ag:Data:710%20-%20Tables%20and%20figures_N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Macintosh%20HD:Users:Ben:Dropbox:IEEP:847%20-%20ECF%20Agriculture:Platform:Second%20invitation:GHG%20emissions%20sli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CE-7A49-954A-B229DE535F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CE-7A49-954A-B229DE535F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CE-7A49-954A-B229DE535F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CE-7A49-954A-B229DE535F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CE-7A49-954A-B229DE535F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CE-7A49-954A-B229DE535F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CE-7A49-954A-B229DE535F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BCE-7A49-954A-B229DE535F9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BCE-7A49-954A-B229DE535F9F}"/>
              </c:ext>
            </c:extLst>
          </c:dPt>
          <c:cat>
            <c:strRef>
              <c:f>'CH1-Fig1'!$A$6:$A$14</c:f>
              <c:strCache>
                <c:ptCount val="9"/>
                <c:pt idx="0">
                  <c:v>Energy supply</c:v>
                </c:pt>
                <c:pt idx="1">
                  <c:v>Transport</c:v>
                </c:pt>
                <c:pt idx="2">
                  <c:v>Industry</c:v>
                </c:pt>
                <c:pt idx="3">
                  <c:v>Residential and commercial</c:v>
                </c:pt>
                <c:pt idx="4">
                  <c:v>Agriculture</c:v>
                </c:pt>
                <c:pt idx="5">
                  <c:v>Waste management</c:v>
                </c:pt>
                <c:pt idx="6">
                  <c:v>International Aviation</c:v>
                </c:pt>
                <c:pt idx="7">
                  <c:v>International Navigation</c:v>
                </c:pt>
                <c:pt idx="8">
                  <c:v>Other</c:v>
                </c:pt>
              </c:strCache>
            </c:strRef>
          </c:cat>
          <c:val>
            <c:numRef>
              <c:f>'CH1-Fig1'!$F$6:$F$14</c:f>
              <c:numCache>
                <c:formatCode>0.0%</c:formatCode>
                <c:ptCount val="9"/>
                <c:pt idx="0">
                  <c:v>0.29275088858659898</c:v>
                </c:pt>
                <c:pt idx="1">
                  <c:v>0.195247707227171</c:v>
                </c:pt>
                <c:pt idx="2">
                  <c:v>0.190025889683619</c:v>
                </c:pt>
                <c:pt idx="3">
                  <c:v>0.115055509236913</c:v>
                </c:pt>
                <c:pt idx="4">
                  <c:v>0.112795647022686</c:v>
                </c:pt>
                <c:pt idx="5">
                  <c:v>3.2032998376409702E-2</c:v>
                </c:pt>
                <c:pt idx="6">
                  <c:v>3.0080301900039502E-2</c:v>
                </c:pt>
                <c:pt idx="7">
                  <c:v>2.9663434112949201E-2</c:v>
                </c:pt>
                <c:pt idx="8">
                  <c:v>2.3476238536135801E-3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BCE-7A49-954A-B229DE535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BCE-7A49-954A-B229DE535F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BCE-7A49-954A-B229DE535F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BCE-7A49-954A-B229DE535F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BCE-7A49-954A-B229DE535F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BCE-7A49-954A-B229DE535F9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BCE-7A49-954A-B229DE535F9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BCE-7A49-954A-B229DE535F9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BCE-7A49-954A-B229DE535F9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BCE-7A49-954A-B229DE535F9F}"/>
              </c:ext>
            </c:extLst>
          </c:dPt>
          <c:cat>
            <c:strRef>
              <c:f>'CH1-Fig1'!$A$6:$A$14</c:f>
              <c:strCache>
                <c:ptCount val="9"/>
                <c:pt idx="0">
                  <c:v>Energy supply</c:v>
                </c:pt>
                <c:pt idx="1">
                  <c:v>Transport</c:v>
                </c:pt>
                <c:pt idx="2">
                  <c:v>Industry</c:v>
                </c:pt>
                <c:pt idx="3">
                  <c:v>Residential and commercial</c:v>
                </c:pt>
                <c:pt idx="4">
                  <c:v>Agriculture</c:v>
                </c:pt>
                <c:pt idx="5">
                  <c:v>Waste management</c:v>
                </c:pt>
                <c:pt idx="6">
                  <c:v>International Aviation</c:v>
                </c:pt>
                <c:pt idx="7">
                  <c:v>International Navigation</c:v>
                </c:pt>
                <c:pt idx="8">
                  <c:v>Other</c:v>
                </c:pt>
              </c:strCache>
            </c:strRef>
          </c:cat>
          <c:val>
            <c:numRef>
              <c:f>'CH1-Fig1'!$F$6:$F$14</c:f>
              <c:numCache>
                <c:formatCode>0.0%</c:formatCode>
                <c:ptCount val="9"/>
                <c:pt idx="0">
                  <c:v>0.29275088858659898</c:v>
                </c:pt>
                <c:pt idx="1">
                  <c:v>0.195247707227171</c:v>
                </c:pt>
                <c:pt idx="2">
                  <c:v>0.190025889683619</c:v>
                </c:pt>
                <c:pt idx="3">
                  <c:v>0.115055509236913</c:v>
                </c:pt>
                <c:pt idx="4">
                  <c:v>0.112795647022686</c:v>
                </c:pt>
                <c:pt idx="5">
                  <c:v>3.2032998376409702E-2</c:v>
                </c:pt>
                <c:pt idx="6">
                  <c:v>3.0080301900039502E-2</c:v>
                </c:pt>
                <c:pt idx="7">
                  <c:v>2.9663434112949201E-2</c:v>
                </c:pt>
                <c:pt idx="8">
                  <c:v>2.3476238536135801E-3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BCE-7A49-954A-B229DE535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(2)'!$A$3</c:f>
              <c:strCache>
                <c:ptCount val="1"/>
                <c:pt idx="0">
                  <c:v>Agriculture </c:v>
                </c:pt>
              </c:strCache>
            </c:strRef>
          </c:tx>
          <c:spPr>
            <a:ln w="4762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'Sheet1 (2)'!$C$1:$K$1</c:f>
              <c:numCache>
                <c:formatCode>General</c:formatCode>
                <c:ptCount val="9"/>
                <c:pt idx="0">
                  <c:v>1995</c:v>
                </c:pt>
                <c:pt idx="1">
                  <c:v>2000</c:v>
                </c:pt>
                <c:pt idx="2">
                  <c:v>2005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'Sheet1 (2)'!$C$3:$K$3</c:f>
              <c:numCache>
                <c:formatCode>_-* #,##0_-;\-* #,##0_-;_-* "-"??_-;_-@_-</c:formatCode>
                <c:ptCount val="9"/>
                <c:pt idx="0">
                  <c:v>479</c:v>
                </c:pt>
                <c:pt idx="1">
                  <c:v>465</c:v>
                </c:pt>
                <c:pt idx="2">
                  <c:v>441</c:v>
                </c:pt>
                <c:pt idx="3">
                  <c:v>426</c:v>
                </c:pt>
                <c:pt idx="4">
                  <c:v>427</c:v>
                </c:pt>
                <c:pt idx="5">
                  <c:v>425</c:v>
                </c:pt>
                <c:pt idx="6">
                  <c:v>428</c:v>
                </c:pt>
                <c:pt idx="7">
                  <c:v>435</c:v>
                </c:pt>
                <c:pt idx="8">
                  <c:v>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B2-AC42-A2DD-42DB1B3F1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4462344"/>
        <c:axId val="2064465416"/>
      </c:lineChart>
      <c:catAx>
        <c:axId val="206446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465416"/>
        <c:crosses val="autoZero"/>
        <c:auto val="1"/>
        <c:lblAlgn val="ctr"/>
        <c:lblOffset val="100"/>
        <c:noMultiLvlLbl val="0"/>
      </c:catAx>
      <c:valAx>
        <c:axId val="2064465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MtCO2e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64462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20194-698F-4FA7-A9BA-48BC0D3F1682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2BDCE-D661-45DC-BDFD-45CD5B86B0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461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E7EDC-BBB5-4451-B0B7-459923F3ED63}" type="datetimeFigureOut">
              <a:rPr lang="sv-SE" smtClean="0"/>
              <a:t>2018-11-15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E79150-6D3D-4913-B535-F665DA36A3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2290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Emissions reduced and allows production gains but risks a rebound effect, e.g. rise in consumption due availability. </a:t>
            </a:r>
          </a:p>
          <a:p>
            <a:endParaRPr lang="en-GB" dirty="0"/>
          </a:p>
          <a:p>
            <a:r>
              <a:rPr lang="en-GB" dirty="0"/>
              <a:t>Overall emissions reduced but risks leakage to 3</a:t>
            </a:r>
            <a:r>
              <a:rPr lang="en-GB" baseline="30000" dirty="0"/>
              <a:t>rd</a:t>
            </a:r>
            <a:r>
              <a:rPr lang="en-GB" dirty="0"/>
              <a:t> countries due to demand</a:t>
            </a:r>
          </a:p>
          <a:p>
            <a:endParaRPr lang="en-GB" dirty="0"/>
          </a:p>
          <a:p>
            <a:r>
              <a:rPr lang="en-GB" dirty="0"/>
              <a:t>Potential income stream and adaptation co-benefits. Potential leakage effect, might not reduce actual emissions from production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98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Emissions reduced and allows production gains but risks a rebound effect, e.g. rise in consumption due availability. </a:t>
            </a:r>
          </a:p>
          <a:p>
            <a:endParaRPr lang="en-GB" dirty="0"/>
          </a:p>
          <a:p>
            <a:r>
              <a:rPr lang="en-GB" dirty="0"/>
              <a:t>Overall emissions reduced but risks leakage to 3</a:t>
            </a:r>
            <a:r>
              <a:rPr lang="en-GB" baseline="30000" dirty="0"/>
              <a:t>rd</a:t>
            </a:r>
            <a:r>
              <a:rPr lang="en-GB" dirty="0"/>
              <a:t> countries due to demand</a:t>
            </a:r>
          </a:p>
          <a:p>
            <a:endParaRPr lang="en-GB" dirty="0"/>
          </a:p>
          <a:p>
            <a:r>
              <a:rPr lang="en-GB" dirty="0"/>
              <a:t>Potential income stream and adaptation co-benefits. Potential leakage effect, might not reduce actual emissions from production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919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food security;</a:t>
            </a:r>
          </a:p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natural resources sustainably;</a:t>
            </a:r>
          </a:p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dependence on non-renewable sources;</a:t>
            </a:r>
          </a:p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Mitigating and adapting to climate change;</a:t>
            </a:r>
          </a:p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jobs and maintaining EU competitiveness.</a:t>
            </a:r>
            <a:endParaRPr lang="en-GB" sz="1200" dirty="0">
              <a:solidFill>
                <a:srgbClr val="008183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224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Ensuring food security;</a:t>
            </a:r>
          </a:p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natural resources sustainably;</a:t>
            </a:r>
          </a:p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Reducing dependence on non-renewable sources;</a:t>
            </a:r>
          </a:p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Mitigating and adapting to climate change;</a:t>
            </a:r>
          </a:p>
          <a:p>
            <a:pPr marL="414900" lvl="0" indent="-342900" algn="ctr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solidFill>
                  <a:srgbClr val="00818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Creating jobs and maintaining EU competitiveness.</a:t>
            </a:r>
            <a:endParaRPr lang="en-GB" sz="1200" dirty="0">
              <a:solidFill>
                <a:srgbClr val="008183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603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918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160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077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47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E79150-6D3D-4913-B535-F665DA36A38D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166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5.jpeg"/><Relationship Id="rId7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iff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tif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9455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03917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89973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5414392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096000" y="1600201"/>
            <a:ext cx="5486400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13" name="Bildobjekt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14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069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editable: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rgbClr val="548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rgbClr val="7D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rgbClr val="617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54" name="Bildobjekt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55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605846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editable: 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54" name="Bildobjekt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55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7909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editable: 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3060000" y="0"/>
            <a:ext cx="3060000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7829" y="0"/>
            <a:ext cx="3034171" cy="19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0776"/>
            <a:ext cx="3060000" cy="194722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2334" y="3885413"/>
            <a:ext cx="3039666" cy="19555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3273" y="1932490"/>
            <a:ext cx="3044556" cy="19644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60000" cy="1964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-6727" y="-1"/>
            <a:ext cx="3066727" cy="1940777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37" hasCustomPrompt="1"/>
          </p:nvPr>
        </p:nvSpPr>
        <p:spPr>
          <a:xfrm>
            <a:off x="6118163" y="3892426"/>
            <a:ext cx="3034170" cy="1949648"/>
          </a:xfr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38" hasCustomPrompt="1"/>
          </p:nvPr>
        </p:nvSpPr>
        <p:spPr>
          <a:xfrm>
            <a:off x="0" y="3888000"/>
            <a:ext cx="3061231" cy="1961850"/>
          </a:xfr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39" hasCustomPrompt="1"/>
          </p:nvPr>
        </p:nvSpPr>
        <p:spPr>
          <a:xfrm>
            <a:off x="3061829" y="1940776"/>
            <a:ext cx="3058171" cy="1947224"/>
          </a:xfr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 hasCustomPrompt="1"/>
          </p:nvPr>
        </p:nvSpPr>
        <p:spPr>
          <a:xfrm>
            <a:off x="9157829" y="1936950"/>
            <a:ext cx="3034171" cy="1956661"/>
          </a:xfr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41" hasCustomPrompt="1"/>
          </p:nvPr>
        </p:nvSpPr>
        <p:spPr>
          <a:xfrm>
            <a:off x="6120001" y="-1"/>
            <a:ext cx="3042420" cy="1936951"/>
          </a:xfr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pic>
        <p:nvPicPr>
          <p:cNvPr id="53" name="Picture 1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54" name="Bildobjekt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55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05640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fixed: blu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3060000" cy="19440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3061829" y="0"/>
            <a:ext cx="3060000" cy="1944000"/>
          </a:xfrm>
          <a:prstGeom prst="rect">
            <a:avLst/>
          </a:prstGeom>
          <a:solidFill>
            <a:srgbClr val="548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0"/>
            <a:ext cx="3060000" cy="194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6000" y="0"/>
            <a:ext cx="3042727" cy="1944000"/>
          </a:xfrm>
          <a:prstGeom prst="rect">
            <a:avLst/>
          </a:prstGeom>
          <a:solidFill>
            <a:srgbClr val="7D95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rgbClr val="617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0" y="3885413"/>
            <a:ext cx="3060000" cy="1955512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 userDrawn="1"/>
        </p:nvSpPr>
        <p:spPr>
          <a:xfrm>
            <a:off x="6094172" y="3885413"/>
            <a:ext cx="3060000" cy="1955512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2342" y="3885413"/>
            <a:ext cx="3046385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 userDrawn="1"/>
        </p:nvSpPr>
        <p:spPr>
          <a:xfrm>
            <a:off x="3060000" y="1944000"/>
            <a:ext cx="3060000" cy="1950891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094171" y="1942707"/>
            <a:ext cx="3079102" cy="19427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 userDrawn="1"/>
        </p:nvSpPr>
        <p:spPr>
          <a:xfrm>
            <a:off x="9156000" y="1942707"/>
            <a:ext cx="3049615" cy="1944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34171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32" name="Bildobjekt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33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034280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fixed: gre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3060000" cy="1944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0"/>
            <a:ext cx="3060000" cy="1944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6000" y="0"/>
            <a:ext cx="3034171" cy="194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/>
          <p:cNvSpPr/>
          <p:nvPr userDrawn="1"/>
        </p:nvSpPr>
        <p:spPr>
          <a:xfrm>
            <a:off x="3061829" y="0"/>
            <a:ext cx="3051444" cy="194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0" y="3885413"/>
            <a:ext cx="3060000" cy="195551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 userDrawn="1"/>
        </p:nvSpPr>
        <p:spPr>
          <a:xfrm>
            <a:off x="6111444" y="3885413"/>
            <a:ext cx="3042727" cy="1955512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4172" y="3885413"/>
            <a:ext cx="3044556" cy="19555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 userDrawn="1"/>
        </p:nvSpPr>
        <p:spPr>
          <a:xfrm>
            <a:off x="3060000" y="1944000"/>
            <a:ext cx="3060000" cy="195089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51444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 userDrawn="1"/>
        </p:nvSpPr>
        <p:spPr>
          <a:xfrm>
            <a:off x="9156000" y="1942707"/>
            <a:ext cx="3042728" cy="1944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6113273" y="1942707"/>
            <a:ext cx="3042727" cy="194270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32" name="Bildobjekt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33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95371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s - fixed: re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0" name="Rektangel 9"/>
          <p:cNvSpPr/>
          <p:nvPr userDrawn="1"/>
        </p:nvSpPr>
        <p:spPr>
          <a:xfrm>
            <a:off x="6096000" y="0"/>
            <a:ext cx="3060000" cy="1944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3060000" cy="1944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ektangel 8"/>
          <p:cNvSpPr/>
          <p:nvPr userDrawn="1"/>
        </p:nvSpPr>
        <p:spPr>
          <a:xfrm>
            <a:off x="3061828" y="0"/>
            <a:ext cx="3058169" cy="19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9156000" y="0"/>
            <a:ext cx="3034171" cy="19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/>
          <p:cNvSpPr/>
          <p:nvPr userDrawn="1"/>
        </p:nvSpPr>
        <p:spPr>
          <a:xfrm>
            <a:off x="0" y="1944000"/>
            <a:ext cx="3060000" cy="19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 userDrawn="1"/>
        </p:nvSpPr>
        <p:spPr>
          <a:xfrm>
            <a:off x="0" y="3885413"/>
            <a:ext cx="3060000" cy="1955512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/>
          <p:cNvSpPr/>
          <p:nvPr userDrawn="1"/>
        </p:nvSpPr>
        <p:spPr>
          <a:xfrm>
            <a:off x="3060000" y="3885413"/>
            <a:ext cx="3060000" cy="19555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Rektangel 14"/>
          <p:cNvSpPr/>
          <p:nvPr userDrawn="1"/>
        </p:nvSpPr>
        <p:spPr>
          <a:xfrm>
            <a:off x="6120000" y="3885413"/>
            <a:ext cx="3036000" cy="1955512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Rektangel 15"/>
          <p:cNvSpPr/>
          <p:nvPr userDrawn="1"/>
        </p:nvSpPr>
        <p:spPr>
          <a:xfrm>
            <a:off x="9156000" y="3892463"/>
            <a:ext cx="3042728" cy="19484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/>
          <p:cNvSpPr/>
          <p:nvPr userDrawn="1"/>
        </p:nvSpPr>
        <p:spPr>
          <a:xfrm>
            <a:off x="3060000" y="1944000"/>
            <a:ext cx="3060000" cy="1950891"/>
          </a:xfrm>
          <a:prstGeom prst="rect">
            <a:avLst/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 userDrawn="1"/>
        </p:nvSpPr>
        <p:spPr>
          <a:xfrm>
            <a:off x="6119999" y="1942707"/>
            <a:ext cx="3053273" cy="19497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/>
          <p:cNvSpPr/>
          <p:nvPr userDrawn="1"/>
        </p:nvSpPr>
        <p:spPr>
          <a:xfrm>
            <a:off x="9156000" y="1942706"/>
            <a:ext cx="3034171" cy="1949755"/>
          </a:xfrm>
          <a:prstGeom prst="rect">
            <a:avLst/>
          </a:prstGeom>
          <a:blipFill dpi="0"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9" name="Platshållare för text 38"/>
          <p:cNvSpPr>
            <a:spLocks noGrp="1"/>
          </p:cNvSpPr>
          <p:nvPr>
            <p:ph type="body" sz="quarter" idx="24" hasCustomPrompt="1"/>
          </p:nvPr>
        </p:nvSpPr>
        <p:spPr>
          <a:xfrm>
            <a:off x="127460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1" name="Platshållare för text 38"/>
          <p:cNvSpPr>
            <a:spLocks noGrp="1"/>
          </p:cNvSpPr>
          <p:nvPr>
            <p:ph type="body" sz="quarter" idx="25" hasCustomPrompt="1"/>
          </p:nvPr>
        </p:nvSpPr>
        <p:spPr>
          <a:xfrm>
            <a:off x="127460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2" name="Platshållare för text 38"/>
          <p:cNvSpPr>
            <a:spLocks noGrp="1"/>
          </p:cNvSpPr>
          <p:nvPr>
            <p:ph type="body" sz="quarter" idx="26" hasCustomPrompt="1"/>
          </p:nvPr>
        </p:nvSpPr>
        <p:spPr>
          <a:xfrm>
            <a:off x="3164227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3" name="Platshållare för text 38"/>
          <p:cNvSpPr>
            <a:spLocks noGrp="1"/>
          </p:cNvSpPr>
          <p:nvPr>
            <p:ph type="body" sz="quarter" idx="27" hasCustomPrompt="1"/>
          </p:nvPr>
        </p:nvSpPr>
        <p:spPr>
          <a:xfrm>
            <a:off x="3164227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4" name="Platshållare för text 38"/>
          <p:cNvSpPr>
            <a:spLocks noGrp="1"/>
          </p:cNvSpPr>
          <p:nvPr>
            <p:ph type="body" sz="quarter" idx="28" hasCustomPrompt="1"/>
          </p:nvPr>
        </p:nvSpPr>
        <p:spPr>
          <a:xfrm>
            <a:off x="3164227" y="4078504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5" name="Platshållare för text 38"/>
          <p:cNvSpPr>
            <a:spLocks noGrp="1"/>
          </p:cNvSpPr>
          <p:nvPr>
            <p:ph type="body" sz="quarter" idx="29" hasCustomPrompt="1"/>
          </p:nvPr>
        </p:nvSpPr>
        <p:spPr>
          <a:xfrm>
            <a:off x="3164227" y="4586187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6" name="Platshållare för text 38"/>
          <p:cNvSpPr>
            <a:spLocks noGrp="1"/>
          </p:cNvSpPr>
          <p:nvPr>
            <p:ph type="body" sz="quarter" idx="30" hasCustomPrompt="1"/>
          </p:nvPr>
        </p:nvSpPr>
        <p:spPr>
          <a:xfrm>
            <a:off x="9264352" y="152381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7" name="Platshållare för text 38"/>
          <p:cNvSpPr>
            <a:spLocks noGrp="1"/>
          </p:cNvSpPr>
          <p:nvPr>
            <p:ph type="body" sz="quarter" idx="31" hasCustomPrompt="1"/>
          </p:nvPr>
        </p:nvSpPr>
        <p:spPr>
          <a:xfrm>
            <a:off x="9264352" y="660064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48" name="Platshållare för text 38"/>
          <p:cNvSpPr>
            <a:spLocks noGrp="1"/>
          </p:cNvSpPr>
          <p:nvPr>
            <p:ph type="body" sz="quarter" idx="32" hasCustomPrompt="1"/>
          </p:nvPr>
        </p:nvSpPr>
        <p:spPr>
          <a:xfrm>
            <a:off x="6233778" y="2094130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9" name="Platshållare för text 38"/>
          <p:cNvSpPr>
            <a:spLocks noGrp="1"/>
          </p:cNvSpPr>
          <p:nvPr>
            <p:ph type="body" sz="quarter" idx="33" hasCustomPrompt="1"/>
          </p:nvPr>
        </p:nvSpPr>
        <p:spPr>
          <a:xfrm>
            <a:off x="6233778" y="2601813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sp>
        <p:nvSpPr>
          <p:cNvPr id="50" name="Platshållare för text 38"/>
          <p:cNvSpPr>
            <a:spLocks noGrp="1"/>
          </p:cNvSpPr>
          <p:nvPr>
            <p:ph type="body" sz="quarter" idx="34" hasCustomPrompt="1"/>
          </p:nvPr>
        </p:nvSpPr>
        <p:spPr>
          <a:xfrm>
            <a:off x="9296408" y="4060589"/>
            <a:ext cx="2825717" cy="503312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51" name="Platshållare för text 38"/>
          <p:cNvSpPr>
            <a:spLocks noGrp="1"/>
          </p:cNvSpPr>
          <p:nvPr>
            <p:ph type="body" sz="quarter" idx="35" hasCustomPrompt="1"/>
          </p:nvPr>
        </p:nvSpPr>
        <p:spPr>
          <a:xfrm>
            <a:off x="9296408" y="4568272"/>
            <a:ext cx="2825717" cy="1075747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 err="1"/>
              <a:t>More</a:t>
            </a:r>
            <a:r>
              <a:rPr lang="sv-SE" dirty="0"/>
              <a:t> information </a:t>
            </a:r>
            <a:r>
              <a:rPr lang="sv-SE" dirty="0" err="1"/>
              <a:t>about</a:t>
            </a:r>
            <a:r>
              <a:rPr lang="sv-SE" dirty="0"/>
              <a:t> the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,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applicable</a:t>
            </a:r>
            <a:r>
              <a:rPr lang="sv-SE" dirty="0"/>
              <a:t>.</a:t>
            </a:r>
          </a:p>
        </p:txBody>
      </p:sp>
      <p:pic>
        <p:nvPicPr>
          <p:cNvPr id="31" name="Picture 1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32" name="Bildobjekt 1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33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743068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07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gree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4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3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039179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4168525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yello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44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8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1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yello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8E7E2D-85B5-D148-812A-DDA1B056AA0F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rgbClr val="784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3871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01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 yello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8E7E2D-85B5-D148-812A-DDA1B056AA0F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43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2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94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 yellow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58E7E2D-85B5-D148-812A-DDA1B056AA0F}"/>
              </a:ext>
            </a:extLst>
          </p:cNvPr>
          <p:cNvSpPr/>
          <p:nvPr userDrawn="1"/>
        </p:nvSpPr>
        <p:spPr>
          <a:xfrm>
            <a:off x="1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4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28" y="5953418"/>
            <a:ext cx="2228555" cy="79208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3308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solidFill>
            <a:srgbClr val="E8AE1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09601" y="260648"/>
            <a:ext cx="5270376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0"/>
          </p:nvPr>
        </p:nvSpPr>
        <p:spPr>
          <a:xfrm>
            <a:off x="609601" y="1052737"/>
            <a:ext cx="5270376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9839849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25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01165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2024" y="26064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4608511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195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4559829" y="260648"/>
            <a:ext cx="7181171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0"/>
          </p:nvPr>
        </p:nvSpPr>
        <p:spPr>
          <a:xfrm>
            <a:off x="4559828" y="1052737"/>
            <a:ext cx="7181172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175787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01165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596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24680" y="2492896"/>
            <a:ext cx="7920880" cy="36724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5342"/>
            <a:ext cx="7200800" cy="97299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662" y="4902944"/>
            <a:ext cx="7213489" cy="97432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048030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016213" y="0"/>
            <a:ext cx="4175787" cy="68580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on icon to add different picture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09600" y="260648"/>
            <a:ext cx="70705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0"/>
          </p:nvPr>
        </p:nvSpPr>
        <p:spPr>
          <a:xfrm>
            <a:off x="609600" y="1052737"/>
            <a:ext cx="7070575" cy="460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9839849" y="5949280"/>
            <a:ext cx="2250419" cy="792088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980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2206" y="2492896"/>
            <a:ext cx="7908406" cy="1800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48947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067709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12206" y="2492896"/>
            <a:ext cx="7908406" cy="18002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489473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1099274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6C1C-6624-40E5-B6E8-E0BE467EEDD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1957-9940-4AF8-8811-03C377A9C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589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ur gree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7" name="Bildobjekt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8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081634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colour gree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4C6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7" name="Bildobjekt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8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468847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colour gree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7" name="Bildobjekt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8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84999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colour gree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7" name="Bildobjekt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8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3558931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colour green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7" name="Bildobjekt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8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4409800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ur yellow">
    <p:bg>
      <p:bgPr>
        <a:solidFill>
          <a:srgbClr val="E8AE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8" name="Bildobjekt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9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351615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ut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</p:spTree>
    <p:extLst>
      <p:ext uri="{BB962C8B-B14F-4D97-AF65-F5344CB8AC3E}">
        <p14:creationId xmlns:p14="http://schemas.microsoft.com/office/powerpoint/2010/main" val="36752054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6C1C-6624-40E5-B6E8-E0BE467EEDD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1957-9940-4AF8-8811-03C377A9C00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01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6C1C-6624-40E5-B6E8-E0BE467EEDD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1957-9940-4AF8-8811-03C377A9C00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558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6C1C-6624-40E5-B6E8-E0BE467EEDD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1957-9940-4AF8-8811-03C377A9C00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657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6C1C-6624-40E5-B6E8-E0BE467EEDD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E1957-9940-4AF8-8811-03C377A9C00A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3492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12" name="Rectangle 4"/>
          <p:cNvSpPr/>
          <p:nvPr userDrawn="1"/>
        </p:nvSpPr>
        <p:spPr>
          <a:xfrm>
            <a:off x="1271463" y="235484"/>
            <a:ext cx="9649074" cy="638703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3915700" y="282328"/>
            <a:ext cx="4344350" cy="2015080"/>
          </a:xfrm>
          <a:prstGeom prst="rect">
            <a:avLst/>
          </a:prstGeom>
        </p:spPr>
      </p:pic>
      <p:sp>
        <p:nvSpPr>
          <p:cNvPr id="14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pic>
        <p:nvPicPr>
          <p:cNvPr id="19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60" y="5933664"/>
            <a:ext cx="332108" cy="332108"/>
          </a:xfrm>
          <a:prstGeom prst="rect">
            <a:avLst/>
          </a:prstGeom>
        </p:spPr>
      </p:pic>
      <p:sp>
        <p:nvSpPr>
          <p:cNvPr id="20" name="textruta 13"/>
          <p:cNvSpPr txBox="1"/>
          <p:nvPr userDrawn="1"/>
        </p:nvSpPr>
        <p:spPr>
          <a:xfrm>
            <a:off x="4511824" y="593044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13168644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w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680" y="0"/>
            <a:ext cx="12241360" cy="6858000"/>
          </a:xfrm>
          <a:prstGeom prst="rect">
            <a:avLst/>
          </a:prstGeom>
        </p:spPr>
      </p:pic>
      <p:sp>
        <p:nvSpPr>
          <p:cNvPr id="12" name="Rectangle 4"/>
          <p:cNvSpPr/>
          <p:nvPr userDrawn="1"/>
        </p:nvSpPr>
        <p:spPr>
          <a:xfrm>
            <a:off x="1271462" y="235484"/>
            <a:ext cx="9649075" cy="638703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pic>
        <p:nvPicPr>
          <p:cNvPr id="13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00" y="421145"/>
            <a:ext cx="4344350" cy="1737445"/>
          </a:xfrm>
          <a:prstGeom prst="rect">
            <a:avLst/>
          </a:prstGeom>
        </p:spPr>
      </p:pic>
      <p:sp>
        <p:nvSpPr>
          <p:cNvPr id="1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sp>
        <p:nvSpPr>
          <p:cNvPr id="18" name="textruta 13"/>
          <p:cNvSpPr txBox="1"/>
          <p:nvPr userDrawn="1"/>
        </p:nvSpPr>
        <p:spPr>
          <a:xfrm>
            <a:off x="4511824" y="592618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tx1"/>
                </a:solidFill>
              </a:rPr>
              <a:t>www.ieep.eu	@IEEP_eu</a:t>
            </a:r>
          </a:p>
        </p:txBody>
      </p:sp>
      <p:pic>
        <p:nvPicPr>
          <p:cNvPr id="20" name="Bildobjekt 3"/>
          <p:cNvPicPr>
            <a:picLocks noChangeAspect="1"/>
          </p:cNvPicPr>
          <p:nvPr userDrawn="1"/>
        </p:nvPicPr>
        <p:blipFill>
          <a:blip r:embed="rId4" cstate="screen">
            <a:duotone>
              <a:prstClr val="black"/>
              <a:schemeClr val="tx1">
                <a:alpha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5898538"/>
            <a:ext cx="393852" cy="3938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3839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24681" y="0"/>
            <a:ext cx="12241360" cy="6858000"/>
          </a:xfrm>
          <a:prstGeom prst="rect">
            <a:avLst/>
          </a:prstGeom>
        </p:spPr>
      </p:pic>
      <p:sp>
        <p:nvSpPr>
          <p:cNvPr id="20" name="Rectangle 4"/>
          <p:cNvSpPr/>
          <p:nvPr userDrawn="1"/>
        </p:nvSpPr>
        <p:spPr>
          <a:xfrm>
            <a:off x="1271463" y="235484"/>
            <a:ext cx="9649074" cy="6387032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pic>
        <p:nvPicPr>
          <p:cNvPr id="21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346" b="11346"/>
          <a:stretch/>
        </p:blipFill>
        <p:spPr>
          <a:xfrm>
            <a:off x="3915700" y="282328"/>
            <a:ext cx="4344350" cy="2015080"/>
          </a:xfrm>
          <a:prstGeom prst="rect">
            <a:avLst/>
          </a:prstGeom>
        </p:spPr>
      </p:pic>
      <p:pic>
        <p:nvPicPr>
          <p:cNvPr id="24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7260" y="5933664"/>
            <a:ext cx="332108" cy="332108"/>
          </a:xfrm>
          <a:prstGeom prst="rect">
            <a:avLst/>
          </a:prstGeom>
        </p:spPr>
      </p:pic>
      <p:sp>
        <p:nvSpPr>
          <p:cNvPr id="25" name="textruta 13"/>
          <p:cNvSpPr txBox="1"/>
          <p:nvPr userDrawn="1"/>
        </p:nvSpPr>
        <p:spPr>
          <a:xfrm>
            <a:off x="4511824" y="5930441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316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795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1271463" y="3726071"/>
            <a:ext cx="9649074" cy="172125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Contact details, further information, etc.</a:t>
            </a:r>
          </a:p>
        </p:txBody>
      </p:sp>
      <p:pic>
        <p:nvPicPr>
          <p:cNvPr id="1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700" y="421145"/>
            <a:ext cx="4344350" cy="1737445"/>
          </a:xfrm>
          <a:prstGeom prst="rect">
            <a:avLst/>
          </a:prstGeom>
        </p:spPr>
      </p:pic>
      <p:sp>
        <p:nvSpPr>
          <p:cNvPr id="16" name="textruta 13"/>
          <p:cNvSpPr txBox="1"/>
          <p:nvPr userDrawn="1"/>
        </p:nvSpPr>
        <p:spPr>
          <a:xfrm>
            <a:off x="4511824" y="5926186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tx1"/>
                </a:solidFill>
              </a:rPr>
              <a:t>www.ieep.eu	@IEEP_eu</a:t>
            </a:r>
          </a:p>
        </p:txBody>
      </p:sp>
      <p:pic>
        <p:nvPicPr>
          <p:cNvPr id="17" name="Bildobjekt 3"/>
          <p:cNvPicPr>
            <a:picLocks noChangeAspect="1"/>
          </p:cNvPicPr>
          <p:nvPr userDrawn="1"/>
        </p:nvPicPr>
        <p:blipFill>
          <a:blip r:embed="rId3" cstate="screen">
            <a:duotone>
              <a:prstClr val="black"/>
              <a:schemeClr val="tx1">
                <a:alpha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92" y="5898538"/>
            <a:ext cx="393852" cy="39385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71464" y="2579736"/>
            <a:ext cx="9649074" cy="1143000"/>
          </a:xfrm>
        </p:spPr>
        <p:txBody>
          <a:bodyPr anchor="t">
            <a:noAutofit/>
          </a:bodyPr>
          <a:lstStyle>
            <a:lvl1pPr algn="ctr">
              <a:defRPr sz="3600" b="1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Thank you for your attention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26796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23393" y="274638"/>
            <a:ext cx="109452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Empty slide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65960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rgbClr val="617EA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12" name="Bildobjekt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13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</p:spTree>
    <p:extLst>
      <p:ext uri="{BB962C8B-B14F-4D97-AF65-F5344CB8AC3E}">
        <p14:creationId xmlns:p14="http://schemas.microsoft.com/office/powerpoint/2010/main" val="2398503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206" y="0"/>
            <a:ext cx="12300895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</p:spTree>
    <p:extLst>
      <p:ext uri="{BB962C8B-B14F-4D97-AF65-F5344CB8AC3E}">
        <p14:creationId xmlns:p14="http://schemas.microsoft.com/office/powerpoint/2010/main" val="39277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ar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6688" y="0"/>
            <a:ext cx="12385376" cy="6858000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2959" y="0"/>
            <a:ext cx="3601247" cy="1670400"/>
          </a:xfrm>
          <a:prstGeom prst="rect">
            <a:avLst/>
          </a:prstGeom>
        </p:spPr>
      </p:pic>
      <p:pic>
        <p:nvPicPr>
          <p:cNvPr id="11" name="Bildobjekt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7780" y="6396979"/>
            <a:ext cx="332108" cy="332108"/>
          </a:xfrm>
          <a:prstGeom prst="rect">
            <a:avLst/>
          </a:prstGeom>
        </p:spPr>
      </p:pic>
      <p:sp>
        <p:nvSpPr>
          <p:cNvPr id="12" name="textruta 13"/>
          <p:cNvSpPr txBox="1"/>
          <p:nvPr userDrawn="1"/>
        </p:nvSpPr>
        <p:spPr>
          <a:xfrm>
            <a:off x="8472264" y="6381328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2206" y="2492896"/>
            <a:ext cx="7908406" cy="3672408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76920"/>
            <a:ext cx="7200800" cy="920232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7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60232" y="4838093"/>
            <a:ext cx="7203920" cy="111118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</p:spTree>
    <p:extLst>
      <p:ext uri="{BB962C8B-B14F-4D97-AF65-F5344CB8AC3E}">
        <p14:creationId xmlns:p14="http://schemas.microsoft.com/office/powerpoint/2010/main" val="97168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editable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4680" y="2492896"/>
            <a:ext cx="7920880" cy="36724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2"/>
          </p:nvPr>
        </p:nvSpPr>
        <p:spPr>
          <a:xfrm>
            <a:off x="-25400" y="2492375"/>
            <a:ext cx="7921625" cy="3673475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3352" y="2659607"/>
            <a:ext cx="7200800" cy="120144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3352" y="3885342"/>
            <a:ext cx="7200800" cy="66210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250662" y="4571743"/>
            <a:ext cx="7213489" cy="7309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sp>
        <p:nvSpPr>
          <p:cNvPr id="16" name="textruta 13"/>
          <p:cNvSpPr txBox="1"/>
          <p:nvPr userDrawn="1"/>
        </p:nvSpPr>
        <p:spPr>
          <a:xfrm>
            <a:off x="231007" y="5303786"/>
            <a:ext cx="3912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200" dirty="0">
                <a:solidFill>
                  <a:schemeClr val="tx1"/>
                </a:solidFill>
              </a:rPr>
              <a:t>In collaboration with: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263352" y="583679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u="sng" dirty="0">
                <a:solidFill>
                  <a:srgbClr val="C00000"/>
                </a:solidFill>
              </a:rPr>
              <a:t>Add your own background picture:</a:t>
            </a:r>
            <a:r>
              <a:rPr lang="en-GB" u="sng" baseline="0" dirty="0">
                <a:solidFill>
                  <a:srgbClr val="C00000"/>
                </a:solidFill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1" baseline="0" dirty="0">
                <a:solidFill>
                  <a:srgbClr val="C00000"/>
                </a:solidFill>
              </a:rPr>
              <a:t>Do not </a:t>
            </a:r>
            <a:r>
              <a:rPr lang="en-GB" b="0" baseline="0" dirty="0">
                <a:solidFill>
                  <a:srgbClr val="C00000"/>
                </a:solidFill>
              </a:rPr>
              <a:t>change the IEEP logo or the website/Twitter details to the right!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 baseline="0" dirty="0">
                <a:solidFill>
                  <a:srgbClr val="C00000"/>
                </a:solidFill>
              </a:rPr>
              <a:t>Insert</a:t>
            </a:r>
            <a:r>
              <a:rPr lang="en-GB" baseline="0" dirty="0">
                <a:solidFill>
                  <a:srgbClr val="C00000"/>
                </a:solidFill>
              </a:rPr>
              <a:t> + </a:t>
            </a:r>
            <a:r>
              <a:rPr lang="en-GB" b="1" baseline="0" dirty="0">
                <a:solidFill>
                  <a:srgbClr val="C00000"/>
                </a:solidFill>
              </a:rPr>
              <a:t>Pictures</a:t>
            </a:r>
            <a:endParaRPr lang="en-GB" b="0" baseline="0" dirty="0">
              <a:solidFill>
                <a:srgbClr val="C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C00000"/>
                </a:solidFill>
              </a:rPr>
              <a:t>The picture should snap automatically to the background placeholder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baseline="0" dirty="0">
                <a:solidFill>
                  <a:srgbClr val="C00000"/>
                </a:solidFill>
              </a:rPr>
              <a:t>Check Slide Show view to double-check</a:t>
            </a:r>
            <a:endParaRPr lang="en-GB" baseline="0" dirty="0">
              <a:solidFill>
                <a:srgbClr val="C00000"/>
              </a:solidFill>
            </a:endParaRPr>
          </a:p>
        </p:txBody>
      </p:sp>
      <p:sp>
        <p:nvSpPr>
          <p:cNvPr id="27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8627117" y="202929"/>
            <a:ext cx="3570511" cy="1256726"/>
          </a:xfr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7"/>
          </p:nvPr>
        </p:nvSpPr>
        <p:spPr>
          <a:xfrm>
            <a:off x="9193213" y="6367551"/>
            <a:ext cx="2879725" cy="431800"/>
          </a:xfr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23827" r="-2382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19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16587" y="1052736"/>
            <a:ext cx="9358827" cy="1201441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Enter title here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16587" y="2282584"/>
            <a:ext cx="9358827" cy="920232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Enter sub-title here</a:t>
            </a:r>
            <a:endParaRPr lang="en-GB" dirty="0"/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0" hasCustomPrompt="1"/>
          </p:nvPr>
        </p:nvSpPr>
        <p:spPr>
          <a:xfrm>
            <a:off x="1414560" y="3231223"/>
            <a:ext cx="9362881" cy="1303206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2000">
                <a:solidFill>
                  <a:schemeClr val="bg1"/>
                </a:solidFill>
              </a:defRPr>
            </a:lvl3pPr>
            <a:lvl4pPr marL="1371600" indent="0">
              <a:buNone/>
              <a:defRPr sz="2000">
                <a:solidFill>
                  <a:schemeClr val="bg1"/>
                </a:solidFill>
              </a:defRPr>
            </a:lvl4pPr>
            <a:lvl5pPr marL="1828800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Name(s), date, event, etc.</a:t>
            </a:r>
          </a:p>
        </p:txBody>
      </p:sp>
      <p:sp>
        <p:nvSpPr>
          <p:cNvPr id="18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6" name="Bildobjekt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27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pic>
        <p:nvPicPr>
          <p:cNvPr id="20" name="Picture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sp>
        <p:nvSpPr>
          <p:cNvPr id="11" name="Platshållare för text 6"/>
          <p:cNvSpPr>
            <a:spLocks noGrp="1"/>
          </p:cNvSpPr>
          <p:nvPr>
            <p:ph type="body" sz="quarter" idx="11" hasCustomPrompt="1"/>
          </p:nvPr>
        </p:nvSpPr>
        <p:spPr>
          <a:xfrm>
            <a:off x="1414560" y="4537652"/>
            <a:ext cx="9360854" cy="637785"/>
          </a:xfrm>
        </p:spPr>
        <p:txBody>
          <a:bodyPr>
            <a:noAutofit/>
          </a:bodyPr>
          <a:lstStyle>
            <a:lvl1pPr marL="0" indent="0" algn="ctr">
              <a:buNone/>
              <a:defRPr sz="16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bg1"/>
                </a:solidFill>
              </a:defRPr>
            </a:lvl2pPr>
            <a:lvl3pPr marL="914377" indent="0">
              <a:buNone/>
              <a:defRPr sz="2000">
                <a:solidFill>
                  <a:schemeClr val="bg1"/>
                </a:solidFill>
              </a:defRPr>
            </a:lvl3pPr>
            <a:lvl4pPr marL="1371566" indent="0">
              <a:buNone/>
              <a:defRPr sz="2000">
                <a:solidFill>
                  <a:schemeClr val="bg1"/>
                </a:solidFill>
              </a:defRPr>
            </a:lvl4pPr>
            <a:lvl5pPr marL="1828754" indent="0"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In collaboration with:</a:t>
            </a:r>
          </a:p>
        </p:txBody>
      </p:sp>
    </p:spTree>
    <p:extLst>
      <p:ext uri="{BB962C8B-B14F-4D97-AF65-F5344CB8AC3E}">
        <p14:creationId xmlns:p14="http://schemas.microsoft.com/office/powerpoint/2010/main" val="1929259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5840925"/>
            <a:ext cx="12192000" cy="101707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 anchor="t">
            <a:no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061047"/>
          </a:xfrm>
        </p:spPr>
        <p:txBody>
          <a:bodyPr>
            <a:normAutofit/>
          </a:bodyPr>
          <a:lstStyle>
            <a:lvl1pPr marL="342900" indent="-342900">
              <a:buClrTx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Tx/>
              <a:buFont typeface="Calibri" panose="020F0502020204030204" pitchFamily="34" charset="0"/>
              <a:buChar char="‒"/>
              <a:defRPr sz="2000"/>
            </a:lvl2pPr>
            <a:lvl3pPr marL="1143000" indent="-228600">
              <a:buClrTx/>
              <a:buFont typeface="Wingdings" panose="05000000000000000000" pitchFamily="2" charset="2"/>
              <a:buChar char="§"/>
              <a:defRPr sz="1800"/>
            </a:lvl3pPr>
            <a:lvl4pPr marL="1600200" indent="-228600">
              <a:buClrTx/>
              <a:buFont typeface="Symbol" panose="05050102010706020507" pitchFamily="18" charset="2"/>
              <a:buChar char="-"/>
              <a:defRPr sz="1600"/>
            </a:lvl4pPr>
            <a:lvl5pPr marL="2057400" indent="-228600">
              <a:buClrTx/>
              <a:buFont typeface="Calibri" panose="020F0502020204030204" pitchFamily="34" charset="0"/>
              <a:buChar char="»"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pic>
        <p:nvPicPr>
          <p:cNvPr id="10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1049" y="5953418"/>
            <a:ext cx="2228555" cy="792088"/>
          </a:xfrm>
          <a:prstGeom prst="rect">
            <a:avLst/>
          </a:prstGeom>
        </p:spPr>
      </p:pic>
      <p:pic>
        <p:nvPicPr>
          <p:cNvPr id="12" name="Bildobjekt 1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7522" y="6183408"/>
            <a:ext cx="332108" cy="332108"/>
          </a:xfrm>
          <a:prstGeom prst="rect">
            <a:avLst/>
          </a:prstGeom>
        </p:spPr>
      </p:pic>
      <p:sp>
        <p:nvSpPr>
          <p:cNvPr id="13" name="textruta 13"/>
          <p:cNvSpPr txBox="1"/>
          <p:nvPr userDrawn="1"/>
        </p:nvSpPr>
        <p:spPr>
          <a:xfrm>
            <a:off x="242086" y="618018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600" dirty="0">
                <a:solidFill>
                  <a:schemeClr val="bg1"/>
                </a:solidFill>
              </a:rPr>
              <a:t>www.ieep.eu	@IEEP_eu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4592" y="94923"/>
            <a:ext cx="621432" cy="5257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133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66C1C-6624-40E5-B6E8-E0BE467EEDDD}" type="datetimeFigureOut">
              <a:rPr lang="en-GB" smtClean="0"/>
              <a:t>15/11/2018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E1957-9940-4AF8-8811-03C377A9C0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81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2" r:id="rId2"/>
    <p:sldLayoutId id="2147483686" r:id="rId3"/>
    <p:sldLayoutId id="2147483691" r:id="rId4"/>
    <p:sldLayoutId id="2147483708" r:id="rId5"/>
    <p:sldLayoutId id="2147483709" r:id="rId6"/>
    <p:sldLayoutId id="2147483701" r:id="rId7"/>
    <p:sldLayoutId id="2147483689" r:id="rId8"/>
    <p:sldLayoutId id="2147483678" r:id="rId9"/>
    <p:sldLayoutId id="2147483690" r:id="rId10"/>
    <p:sldLayoutId id="2147483698" r:id="rId11"/>
    <p:sldLayoutId id="2147483702" r:id="rId12"/>
    <p:sldLayoutId id="2147483703" r:id="rId13"/>
    <p:sldLayoutId id="2147483696" r:id="rId14"/>
    <p:sldLayoutId id="2147483699" r:id="rId15"/>
    <p:sldLayoutId id="2147483700" r:id="rId16"/>
    <p:sldLayoutId id="2147483653" r:id="rId17"/>
    <p:sldLayoutId id="2147483704" r:id="rId18"/>
    <p:sldLayoutId id="2147483667" r:id="rId19"/>
    <p:sldLayoutId id="2147483705" r:id="rId20"/>
    <p:sldLayoutId id="2147483718" r:id="rId21"/>
    <p:sldLayoutId id="2147483720" r:id="rId22"/>
    <p:sldLayoutId id="2147483721" r:id="rId23"/>
    <p:sldLayoutId id="2147483722" r:id="rId24"/>
    <p:sldLayoutId id="2147483726" r:id="rId25"/>
    <p:sldLayoutId id="2147483727" r:id="rId26"/>
    <p:sldLayoutId id="2147483664" r:id="rId27"/>
    <p:sldLayoutId id="2147483706" r:id="rId28"/>
    <p:sldLayoutId id="2147483674" r:id="rId29"/>
    <p:sldLayoutId id="2147483682" r:id="rId30"/>
    <p:sldLayoutId id="2147483710" r:id="rId31"/>
    <p:sldLayoutId id="2147483712" r:id="rId32"/>
    <p:sldLayoutId id="2147483714" r:id="rId33"/>
    <p:sldLayoutId id="2147483654" r:id="rId34"/>
    <p:sldLayoutId id="2147483719" r:id="rId35"/>
    <p:sldLayoutId id="2147483725" r:id="rId36"/>
    <p:sldLayoutId id="2147483724" r:id="rId37"/>
    <p:sldLayoutId id="2147483728" r:id="rId38"/>
    <p:sldLayoutId id="2147483668" r:id="rId39"/>
    <p:sldLayoutId id="2147483713" r:id="rId40"/>
    <p:sldLayoutId id="2147483715" r:id="rId41"/>
    <p:sldLayoutId id="2147483716" r:id="rId42"/>
    <p:sldLayoutId id="2147483717" r:id="rId43"/>
    <p:sldLayoutId id="2147483693" r:id="rId44"/>
    <p:sldLayoutId id="2147483694" r:id="rId45"/>
    <p:sldLayoutId id="2147483695" r:id="rId46"/>
    <p:sldLayoutId id="2147483671" r:id="rId47"/>
    <p:sldLayoutId id="2147483707" r:id="rId48"/>
    <p:sldLayoutId id="2147483729" r:id="rId49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11.wdp"/><Relationship Id="rId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2.wdp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13.wdp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15.wdp"/><Relationship Id="rId4" Type="http://schemas.microsoft.com/office/2007/relationships/hdphoto" Target="../media/hdphoto14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ballen@ieep.e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4.wdp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6.wdp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8.wdp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5" Type="http://schemas.microsoft.com/office/2007/relationships/hdphoto" Target="../media/hdphoto9.wdp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Agriculture’s contribution to a carbon neutral Europe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Agricultural transitions and enabling change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1" dirty="0"/>
              <a:t>Ben Allen </a:t>
            </a:r>
          </a:p>
          <a:p>
            <a:r>
              <a:rPr lang="en-GB" dirty="0"/>
              <a:t>Institute for European Environmental Policy (IEEP)</a:t>
            </a:r>
          </a:p>
          <a:p>
            <a:r>
              <a:rPr lang="en-GB" dirty="0"/>
              <a:t>IDDRI Seminar, Paris, 15 November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4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7DCD55-A7AD-7D4E-B552-C1876FE41903}"/>
              </a:ext>
            </a:extLst>
          </p:cNvPr>
          <p:cNvSpPr/>
          <p:nvPr/>
        </p:nvSpPr>
        <p:spPr>
          <a:xfrm>
            <a:off x="0" y="0"/>
            <a:ext cx="12192000" cy="5926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7F1465-6E5F-334A-B52B-FE1710B5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0" y="44624"/>
            <a:ext cx="7000564" cy="5772928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756E4B0-9324-2941-A71B-E7C21AF9A772}"/>
              </a:ext>
            </a:extLst>
          </p:cNvPr>
          <p:cNvSpPr txBox="1">
            <a:spLocks/>
          </p:cNvSpPr>
          <p:nvPr/>
        </p:nvSpPr>
        <p:spPr>
          <a:xfrm>
            <a:off x="7176120" y="116633"/>
            <a:ext cx="4524937" cy="5544616"/>
          </a:xfrm>
          <a:prstGeom prst="rect">
            <a:avLst/>
          </a:prstGeom>
        </p:spPr>
        <p:txBody>
          <a:bodyPr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GB" sz="1800"/>
              <a:t>Reductions in other sectors has been more rapid and sustained than in agriculture.</a:t>
            </a:r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endParaRPr lang="en-GB" sz="1800"/>
          </a:p>
          <a:p>
            <a:pPr marL="285750" indent="-285750">
              <a:buFont typeface="Arial"/>
              <a:buChar char="•"/>
            </a:pPr>
            <a:r>
              <a:rPr lang="en-GB" sz="1800"/>
              <a:t>Emission levels have seen sustained increases since 2012</a:t>
            </a:r>
          </a:p>
          <a:p>
            <a:pPr marL="285750" indent="-285750">
              <a:buFont typeface="Arial"/>
              <a:buChar char="•"/>
            </a:pPr>
            <a:r>
              <a:rPr lang="en-GB" sz="1800"/>
              <a:t>Relative share expected to reach 30% by 2050</a:t>
            </a:r>
          </a:p>
          <a:p>
            <a:pPr marL="285750" indent="-285750">
              <a:buFont typeface="Arial"/>
              <a:buChar char="•"/>
            </a:pPr>
            <a:endParaRPr lang="en-GB" sz="18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3111CB8-2FBC-CC4F-B5E7-463923EB4F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670778"/>
              </p:ext>
            </p:extLst>
          </p:nvPr>
        </p:nvGraphicFramePr>
        <p:xfrm>
          <a:off x="7176120" y="908720"/>
          <a:ext cx="4608512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2585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/>
          <a:lstStyle/>
          <a:p>
            <a:r>
              <a:rPr lang="en-GB" dirty="0"/>
              <a:t>Agricultural GHG emissions (CO2/non-CO2)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631504" y="4437112"/>
            <a:ext cx="4104456" cy="2232247"/>
            <a:chOff x="1115616" y="4207749"/>
            <a:chExt cx="4105652" cy="2232813"/>
          </a:xfrm>
        </p:grpSpPr>
        <p:sp>
          <p:nvSpPr>
            <p:cNvPr id="7" name="TextBox 6"/>
            <p:cNvSpPr txBox="1"/>
            <p:nvPr/>
          </p:nvSpPr>
          <p:spPr>
            <a:xfrm>
              <a:off x="1115616" y="5517990"/>
              <a:ext cx="1467278" cy="92257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a typeface="ＭＳ Ｐゴシック" charset="0"/>
                  <a:cs typeface="Arial" charset="0"/>
                </a:rPr>
                <a:t>42.9%</a:t>
              </a:r>
            </a:p>
            <a:p>
              <a:pPr algn="ctr">
                <a:defRPr/>
              </a:pPr>
              <a:r>
                <a:rPr lang="en-GB" sz="18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a typeface="ＭＳ Ｐゴシック" charset="0"/>
                  <a:cs typeface="Arial" charset="0"/>
                </a:rPr>
                <a:t>Enteric </a:t>
              </a:r>
            </a:p>
            <a:p>
              <a:pPr algn="ctr">
                <a:defRPr/>
              </a:pPr>
              <a:r>
                <a:rPr lang="en-GB" sz="1800" b="1" dirty="0">
                  <a:solidFill>
                    <a:schemeClr val="accent6">
                      <a:lumMod val="20000"/>
                      <a:lumOff val="80000"/>
                    </a:schemeClr>
                  </a:solidFill>
                  <a:ea typeface="ＭＳ Ｐゴシック" charset="0"/>
                  <a:cs typeface="Arial" charset="0"/>
                </a:rPr>
                <a:t>fermentation</a:t>
              </a: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3348291" y="4207749"/>
              <a:ext cx="1872977" cy="1310242"/>
            </a:xfrm>
            <a:prstGeom prst="ellipse">
              <a:avLst/>
            </a:prstGeom>
            <a:noFill/>
            <a:ln w="19050">
              <a:solidFill>
                <a:srgbClr val="2D2D8A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9" name="Straight Arrow Connector 8"/>
            <p:cNvCxnSpPr>
              <a:cxnSpLocks noChangeShapeType="1"/>
              <a:endCxn id="8" idx="3"/>
            </p:cNvCxnSpPr>
            <p:nvPr/>
          </p:nvCxnSpPr>
          <p:spPr bwMode="auto">
            <a:xfrm flipV="1">
              <a:off x="2627356" y="5326111"/>
              <a:ext cx="995225" cy="62379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87888" y="2204865"/>
            <a:ext cx="4063130" cy="2520280"/>
            <a:chOff x="3995936" y="2347433"/>
            <a:chExt cx="4062821" cy="2521727"/>
          </a:xfrm>
        </p:grpSpPr>
        <p:sp>
          <p:nvSpPr>
            <p:cNvPr id="11" name="TextBox 10"/>
            <p:cNvSpPr txBox="1"/>
            <p:nvPr/>
          </p:nvSpPr>
          <p:spPr>
            <a:xfrm>
              <a:off x="7092044" y="2347433"/>
              <a:ext cx="966713" cy="64648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sz="1800" b="1" dirty="0">
                  <a:solidFill>
                    <a:srgbClr val="FF0000"/>
                  </a:solidFill>
                  <a:ea typeface="ＭＳ Ｐゴシック" charset="0"/>
                  <a:cs typeface="Arial" charset="0"/>
                </a:rPr>
                <a:t>15.4%</a:t>
              </a:r>
            </a:p>
            <a:p>
              <a:pPr algn="ctr">
                <a:defRPr/>
              </a:pPr>
              <a:r>
                <a:rPr lang="en-GB" sz="1800" b="1" dirty="0">
                  <a:solidFill>
                    <a:srgbClr val="FF0000"/>
                  </a:solidFill>
                  <a:ea typeface="ＭＳ Ｐゴシック" charset="0"/>
                  <a:cs typeface="Arial" charset="0"/>
                </a:rPr>
                <a:t>Manure</a:t>
              </a: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3995936" y="2851777"/>
              <a:ext cx="2232078" cy="2017383"/>
            </a:xfrm>
            <a:prstGeom prst="ellipse">
              <a:avLst/>
            </a:prstGeom>
            <a:noFill/>
            <a:ln w="19050">
              <a:solidFill>
                <a:srgbClr val="2D2D8A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cxnSpLocks noChangeShapeType="1"/>
              <a:stCxn id="11" idx="1"/>
              <a:endCxn id="12" idx="6"/>
            </p:cNvCxnSpPr>
            <p:nvPr/>
          </p:nvCxnSpPr>
          <p:spPr bwMode="auto">
            <a:xfrm flipH="1">
              <a:off x="6228014" y="2670674"/>
              <a:ext cx="864029" cy="118979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6564958" y="1700808"/>
            <a:ext cx="4186145" cy="5040560"/>
            <a:chOff x="5148064" y="908979"/>
            <a:chExt cx="4186724" cy="5040301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8569103" y="908979"/>
              <a:ext cx="765685" cy="646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>
                  <a:solidFill>
                    <a:srgbClr val="2D2D8A"/>
                  </a:solidFill>
                </a:rPr>
                <a:t>38.0%</a:t>
              </a:r>
            </a:p>
            <a:p>
              <a:pPr algn="ctr"/>
              <a:r>
                <a:rPr lang="en-GB" b="1" dirty="0">
                  <a:solidFill>
                    <a:srgbClr val="2D2D8A"/>
                  </a:solidFill>
                </a:rPr>
                <a:t>Soils</a:t>
              </a: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5148064" y="3573138"/>
              <a:ext cx="3563983" cy="2376142"/>
            </a:xfrm>
            <a:prstGeom prst="ellipse">
              <a:avLst/>
            </a:prstGeom>
            <a:noFill/>
            <a:ln w="19050">
              <a:solidFill>
                <a:srgbClr val="2D2D8A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7" name="Straight Arrow Connector 16"/>
            <p:cNvCxnSpPr>
              <a:cxnSpLocks noChangeShapeType="1"/>
              <a:stCxn id="15" idx="2"/>
              <a:endCxn id="16" idx="0"/>
            </p:cNvCxnSpPr>
            <p:nvPr/>
          </p:nvCxnSpPr>
          <p:spPr bwMode="auto">
            <a:xfrm flipH="1">
              <a:off x="6930055" y="1555277"/>
              <a:ext cx="2021891" cy="2017861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4192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4934BB-BA5D-9F4F-BF6B-58A848808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rationale for action in agriculture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6625B-D65D-3A4A-9984-7434D75B47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Agriculture is a major source of GHG emissions</a:t>
            </a:r>
          </a:p>
          <a:p>
            <a:r>
              <a:rPr lang="en-GB" dirty="0"/>
              <a:t>EU emissions from agriculture are now increasing, both in absolute and relative terms</a:t>
            </a:r>
          </a:p>
          <a:p>
            <a:r>
              <a:rPr lang="en-GB" dirty="0"/>
              <a:t>EU agriculture production sector has a large land use impact outside its boarders</a:t>
            </a:r>
          </a:p>
          <a:p>
            <a:r>
              <a:rPr lang="en-GB" dirty="0"/>
              <a:t>Susceptible to climate impacts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B93C6-5A34-6B46-9E42-2179F3241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31C017-2120-EF4F-BE35-0DDF0CF0DC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Maremma, rural sunset landscape. Countryside farmland and green fields. Tuscany, Italy, Europe..jpg">
            <a:extLst>
              <a:ext uri="{FF2B5EF4-FFF2-40B4-BE49-F238E27FC236}">
                <a16:creationId xmlns:a16="http://schemas.microsoft.com/office/drawing/2014/main" id="{38193ABE-EDED-D440-90DD-7AE735755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1889" y="0"/>
            <a:ext cx="6110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043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5B49D693-FF1E-9E49-A19B-FE58E745D11C}"/>
              </a:ext>
            </a:extLst>
          </p:cNvPr>
          <p:cNvSpPr/>
          <p:nvPr/>
        </p:nvSpPr>
        <p:spPr>
          <a:xfrm>
            <a:off x="5071155" y="3454687"/>
            <a:ext cx="1800200" cy="151216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9FC8044-B8A3-254A-8484-8940BF83D494}"/>
              </a:ext>
            </a:extLst>
          </p:cNvPr>
          <p:cNvSpPr/>
          <p:nvPr/>
        </p:nvSpPr>
        <p:spPr>
          <a:xfrm>
            <a:off x="5096188" y="5123969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Bio-economy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8067D60-0686-564D-9CCF-93785779DF03}"/>
              </a:ext>
            </a:extLst>
          </p:cNvPr>
          <p:cNvSpPr/>
          <p:nvPr/>
        </p:nvSpPr>
        <p:spPr>
          <a:xfrm>
            <a:off x="272240" y="2569431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on climate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1DA852D-9C23-2148-B5A3-E5A65A6703CC}"/>
              </a:ext>
            </a:extLst>
          </p:cNvPr>
          <p:cNvSpPr/>
          <p:nvPr/>
        </p:nvSpPr>
        <p:spPr>
          <a:xfrm>
            <a:off x="293528" y="4339943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from climate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65A48E9-F4A5-4841-9CC2-4BDA32EFBDA9}"/>
              </a:ext>
            </a:extLst>
          </p:cNvPr>
          <p:cNvSpPr/>
          <p:nvPr/>
        </p:nvSpPr>
        <p:spPr>
          <a:xfrm>
            <a:off x="1886070" y="3454687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 &amp; climate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693EC1C-6D7E-9443-991C-38933FDE05B2}"/>
              </a:ext>
            </a:extLst>
          </p:cNvPr>
          <p:cNvSpPr/>
          <p:nvPr/>
        </p:nvSpPr>
        <p:spPr>
          <a:xfrm>
            <a:off x="6661956" y="2547492"/>
            <a:ext cx="1800200" cy="151216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change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9C9971D-2FC5-684C-B26E-28921441C7EA}"/>
              </a:ext>
            </a:extLst>
          </p:cNvPr>
          <p:cNvSpPr/>
          <p:nvPr/>
        </p:nvSpPr>
        <p:spPr>
          <a:xfrm>
            <a:off x="6661956" y="854123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Approach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587D3B3-EA63-714E-B0F5-B4D9941B142C}"/>
              </a:ext>
            </a:extLst>
          </p:cNvPr>
          <p:cNvSpPr/>
          <p:nvPr/>
        </p:nvSpPr>
        <p:spPr>
          <a:xfrm>
            <a:off x="8256240" y="1700808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Governance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644688B-5C6E-BB49-82A8-50FA272DFEAC}"/>
              </a:ext>
            </a:extLst>
          </p:cNvPr>
          <p:cNvSpPr/>
          <p:nvPr/>
        </p:nvSpPr>
        <p:spPr>
          <a:xfrm>
            <a:off x="5071155" y="1739736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Coherence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B7CBB3F-2973-9045-8F5A-295865813AEA}"/>
              </a:ext>
            </a:extLst>
          </p:cNvPr>
          <p:cNvSpPr/>
          <p:nvPr/>
        </p:nvSpPr>
        <p:spPr>
          <a:xfrm>
            <a:off x="8256240" y="3393259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Tools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CEE95EC-FC4B-D04F-BD05-6358DA1136B0}"/>
              </a:ext>
            </a:extLst>
          </p:cNvPr>
          <p:cNvSpPr/>
          <p:nvPr/>
        </p:nvSpPr>
        <p:spPr>
          <a:xfrm>
            <a:off x="6650874" y="4253877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Pathways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9FBB9D-6E75-AB45-9C79-AE08E3C4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96"/>
            <a:ext cx="12192000" cy="6858000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B160FECA-6B53-CE47-B783-A609A28EBEB1}"/>
              </a:ext>
            </a:extLst>
          </p:cNvPr>
          <p:cNvSpPr/>
          <p:nvPr/>
        </p:nvSpPr>
        <p:spPr>
          <a:xfrm>
            <a:off x="3487269" y="2590591"/>
            <a:ext cx="1800200" cy="151216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of  Agriculture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D3B4A68-BABE-6940-9C64-FFD01D55E3E8}"/>
              </a:ext>
            </a:extLst>
          </p:cNvPr>
          <p:cNvSpPr/>
          <p:nvPr/>
        </p:nvSpPr>
        <p:spPr>
          <a:xfrm>
            <a:off x="3487269" y="923039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Emission reductions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7F06531-954C-3848-97FD-5F5401761A4A}"/>
              </a:ext>
            </a:extLst>
          </p:cNvPr>
          <p:cNvSpPr/>
          <p:nvPr/>
        </p:nvSpPr>
        <p:spPr>
          <a:xfrm>
            <a:off x="1906034" y="1768915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Increased removals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627352D-4DC0-C34D-B2E9-B96F90FD1687}"/>
              </a:ext>
            </a:extLst>
          </p:cNvPr>
          <p:cNvSpPr/>
          <p:nvPr/>
        </p:nvSpPr>
        <p:spPr>
          <a:xfrm>
            <a:off x="3499900" y="4305542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Support to other sectors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833D00-EAF6-EF42-BADB-787E75B2D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5990">
            <a:off x="9725349" y="4485546"/>
            <a:ext cx="1161161" cy="949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6B480-BFA4-8241-B5D5-FD6C25F61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597">
            <a:off x="2360047" y="5377199"/>
            <a:ext cx="1161161" cy="94982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8825131-DE43-AF40-A6B1-14BFBDF06EDE}"/>
              </a:ext>
            </a:extLst>
          </p:cNvPr>
          <p:cNvSpPr/>
          <p:nvPr/>
        </p:nvSpPr>
        <p:spPr>
          <a:xfrm>
            <a:off x="210341" y="155512"/>
            <a:ext cx="3495893" cy="74017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35F2402-7E47-F14E-A8DA-E25F893E3C61}"/>
              </a:ext>
            </a:extLst>
          </p:cNvPr>
          <p:cNvSpPr txBox="1">
            <a:spLocks/>
          </p:cNvSpPr>
          <p:nvPr/>
        </p:nvSpPr>
        <p:spPr>
          <a:xfrm>
            <a:off x="317419" y="131685"/>
            <a:ext cx="4338421" cy="66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/>
                </a:solidFill>
              </a:rPr>
              <a:t>Role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43023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What makes agriculture special?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312024" y="1052737"/>
            <a:ext cx="5389033" cy="5112567"/>
          </a:xfrm>
        </p:spPr>
        <p:txBody>
          <a:bodyPr>
            <a:normAutofit/>
          </a:bodyPr>
          <a:lstStyle/>
          <a:p>
            <a:r>
              <a:rPr lang="en-GB" dirty="0"/>
              <a:t>Potential to compensate for emissions through carbon sequestration and storage</a:t>
            </a:r>
          </a:p>
          <a:p>
            <a:endParaRPr lang="en-GB" dirty="0"/>
          </a:p>
          <a:p>
            <a:r>
              <a:rPr lang="en-GB" dirty="0"/>
              <a:t>Mitigation actions can deliver co-benefits: economic, environmental &amp; social</a:t>
            </a:r>
          </a:p>
          <a:p>
            <a:endParaRPr lang="en-GB" dirty="0"/>
          </a:p>
          <a:p>
            <a:r>
              <a:rPr lang="en-GB" dirty="0"/>
              <a:t>Agriculture also has a role in</a:t>
            </a:r>
          </a:p>
          <a:p>
            <a:pPr lvl="1"/>
            <a:r>
              <a:rPr lang="en-GB" dirty="0"/>
              <a:t>Ensuring EU food and nutrition security, </a:t>
            </a:r>
          </a:p>
          <a:p>
            <a:pPr lvl="1"/>
            <a:r>
              <a:rPr lang="en-GB" dirty="0"/>
              <a:t>Incomes and territorial development,</a:t>
            </a:r>
          </a:p>
          <a:p>
            <a:pPr lvl="1"/>
            <a:r>
              <a:rPr lang="en-GB" dirty="0"/>
              <a:t>&amp; the social &amp; environmental benefits delivered by the sector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Picture 5" descr="lavender harvest, Rhone-Alpes, Franc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0111" cy="686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79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8AF77BE-6CBB-5643-878A-42B438A126EC}"/>
              </a:ext>
            </a:extLst>
          </p:cNvPr>
          <p:cNvSpPr/>
          <p:nvPr/>
        </p:nvSpPr>
        <p:spPr>
          <a:xfrm>
            <a:off x="0" y="0"/>
            <a:ext cx="12192000" cy="5926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BC1555D-267B-7A45-8F3D-8CF4D8623F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71756" y="423266"/>
            <a:ext cx="3833714" cy="52138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BCB8B1-3DFE-C746-B677-F04DE41B75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2508" y="428690"/>
            <a:ext cx="3846310" cy="5233309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CF80BFC9-F7B5-2A4C-BDCC-860F5ABDC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"/>
          <a:stretch/>
        </p:blipFill>
        <p:spPr bwMode="auto">
          <a:xfrm>
            <a:off x="191344" y="404664"/>
            <a:ext cx="3851021" cy="525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88F6D0-A667-984F-95C1-81FAF0F9C0F9}"/>
              </a:ext>
            </a:extLst>
          </p:cNvPr>
          <p:cNvSpPr txBox="1"/>
          <p:nvPr/>
        </p:nvSpPr>
        <p:spPr>
          <a:xfrm>
            <a:off x="4491230" y="404664"/>
            <a:ext cx="287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2"/>
                </a:solidFill>
              </a:rPr>
              <a:t>Increase removals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F5A279-1208-7749-96B2-85B726FC0272}"/>
              </a:ext>
            </a:extLst>
          </p:cNvPr>
          <p:cNvSpPr txBox="1"/>
          <p:nvPr/>
        </p:nvSpPr>
        <p:spPr>
          <a:xfrm>
            <a:off x="8405635" y="435441"/>
            <a:ext cx="33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accent2"/>
                </a:solidFill>
              </a:rPr>
              <a:t>Support other sectors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48FF27-543B-364D-BA92-1D9C0D9B45CD}"/>
              </a:ext>
            </a:extLst>
          </p:cNvPr>
          <p:cNvSpPr txBox="1">
            <a:spLocks/>
          </p:cNvSpPr>
          <p:nvPr/>
        </p:nvSpPr>
        <p:spPr>
          <a:xfrm>
            <a:off x="294133" y="1047205"/>
            <a:ext cx="3681388" cy="46085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Efficiency gains: 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reduce GHG emissions per unit of production</a:t>
            </a: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Reduced/change output: 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reduced GHG emissions in absolute terms. 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B295F5-070C-4842-8FF4-B03653149C7D}"/>
              </a:ext>
            </a:extLst>
          </p:cNvPr>
          <p:cNvSpPr txBox="1"/>
          <p:nvPr/>
        </p:nvSpPr>
        <p:spPr>
          <a:xfrm>
            <a:off x="346223" y="441832"/>
            <a:ext cx="2822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2"/>
                </a:solidFill>
              </a:rPr>
              <a:t>Reduce emissions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B1CFAE-E866-DA45-9DF1-7249EDCDECF0}"/>
              </a:ext>
            </a:extLst>
          </p:cNvPr>
          <p:cNvSpPr txBox="1">
            <a:spLocks/>
          </p:cNvSpPr>
          <p:nvPr/>
        </p:nvSpPr>
        <p:spPr>
          <a:xfrm>
            <a:off x="4319563" y="3432818"/>
            <a:ext cx="3443306" cy="2493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Increased removals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land use change;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building carbon in soils;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Greater vegetation/wood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AAEF47D-1989-C046-95EF-D1AE24B61D77}"/>
              </a:ext>
            </a:extLst>
          </p:cNvPr>
          <p:cNvSpPr txBox="1">
            <a:spLocks/>
          </p:cNvSpPr>
          <p:nvPr/>
        </p:nvSpPr>
        <p:spPr>
          <a:xfrm>
            <a:off x="8216479" y="1047205"/>
            <a:ext cx="3681388" cy="25529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Fossil substitution: 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Biomass &amp; Biofuels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Space for energy infrastructure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Materials for construction; packaging, etc. 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E8813863-FD02-0E4E-B0E9-8AD47756CF7E}"/>
              </a:ext>
            </a:extLst>
          </p:cNvPr>
          <p:cNvSpPr/>
          <p:nvPr/>
        </p:nvSpPr>
        <p:spPr>
          <a:xfrm>
            <a:off x="1494515" y="3275558"/>
            <a:ext cx="1216678" cy="229680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180916AF-D258-5D4C-99AF-A09F67C0E4E2}"/>
              </a:ext>
            </a:extLst>
          </p:cNvPr>
          <p:cNvSpPr/>
          <p:nvPr/>
        </p:nvSpPr>
        <p:spPr>
          <a:xfrm rot="10800000">
            <a:off x="5320175" y="1008948"/>
            <a:ext cx="1216678" cy="229680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Left-Right Arrow 27">
            <a:extLst>
              <a:ext uri="{FF2B5EF4-FFF2-40B4-BE49-F238E27FC236}">
                <a16:creationId xmlns:a16="http://schemas.microsoft.com/office/drawing/2014/main" id="{78703FD1-AF97-2A4C-AF49-B5AA41822CEA}"/>
              </a:ext>
            </a:extLst>
          </p:cNvPr>
          <p:cNvSpPr/>
          <p:nvPr/>
        </p:nvSpPr>
        <p:spPr>
          <a:xfrm>
            <a:off x="8498747" y="3600181"/>
            <a:ext cx="3184008" cy="130557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45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1BA1C5-189A-2D4B-95F2-B1D22ABF12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2024" y="1124744"/>
            <a:ext cx="5389033" cy="4608511"/>
          </a:xfrm>
        </p:spPr>
        <p:txBody>
          <a:bodyPr>
            <a:normAutofit/>
          </a:bodyPr>
          <a:lstStyle/>
          <a:p>
            <a:r>
              <a:rPr lang="en-GB" dirty="0"/>
              <a:t>Key benefits: </a:t>
            </a:r>
          </a:p>
          <a:p>
            <a:pPr lvl="1"/>
            <a:r>
              <a:rPr lang="en-GB" dirty="0"/>
              <a:t>Emissions reduced;</a:t>
            </a:r>
          </a:p>
          <a:p>
            <a:pPr lvl="1"/>
            <a:r>
              <a:rPr lang="en-GB" dirty="0"/>
              <a:t>Allows production gains;</a:t>
            </a:r>
          </a:p>
          <a:p>
            <a:pPr lvl="1"/>
            <a:r>
              <a:rPr lang="en-GB" dirty="0"/>
              <a:t>Can free up land.</a:t>
            </a:r>
          </a:p>
          <a:p>
            <a:pPr lvl="1"/>
            <a:endParaRPr lang="en-GB" dirty="0"/>
          </a:p>
          <a:p>
            <a:r>
              <a:rPr lang="en-GB" dirty="0"/>
              <a:t>Mitigation risks:</a:t>
            </a:r>
          </a:p>
          <a:p>
            <a:pPr lvl="1"/>
            <a:r>
              <a:rPr lang="en-GB" dirty="0"/>
              <a:t>Rebound effect, e.g. rise in consumption due to availability. </a:t>
            </a:r>
          </a:p>
          <a:p>
            <a:pPr lvl="1"/>
            <a:r>
              <a:rPr lang="en-GB" dirty="0"/>
              <a:t>Leakage to 3</a:t>
            </a:r>
            <a:r>
              <a:rPr lang="en-GB" baseline="30000" dirty="0"/>
              <a:t>rd</a:t>
            </a:r>
            <a:r>
              <a:rPr lang="en-GB" dirty="0"/>
              <a:t> countries due to demand</a:t>
            </a:r>
          </a:p>
          <a:p>
            <a:endParaRPr lang="en-GB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A027D810-C457-754B-80E2-B81D19FEE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2"/>
          <a:stretch/>
        </p:blipFill>
        <p:spPr bwMode="auto">
          <a:xfrm>
            <a:off x="983432" y="620688"/>
            <a:ext cx="3851021" cy="525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F84663A-8444-6B45-89AD-2BE5A8E0754C}"/>
              </a:ext>
            </a:extLst>
          </p:cNvPr>
          <p:cNvSpPr txBox="1">
            <a:spLocks/>
          </p:cNvSpPr>
          <p:nvPr/>
        </p:nvSpPr>
        <p:spPr>
          <a:xfrm>
            <a:off x="1086221" y="1263229"/>
            <a:ext cx="3681388" cy="46085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Efficiency gains: 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reduce GHG emissions per unit of production</a:t>
            </a:r>
          </a:p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Reduced/change output: 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reduced GHG emissions in absolute terms. 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A35FA8-F7FE-6E40-A0DE-E81025990FE7}"/>
              </a:ext>
            </a:extLst>
          </p:cNvPr>
          <p:cNvSpPr txBox="1"/>
          <p:nvPr/>
        </p:nvSpPr>
        <p:spPr>
          <a:xfrm>
            <a:off x="1138311" y="657856"/>
            <a:ext cx="2822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2"/>
                </a:solidFill>
              </a:rPr>
              <a:t>Reduce emissions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0EF1001E-3DA3-6240-9224-FCDD2266CBAD}"/>
              </a:ext>
            </a:extLst>
          </p:cNvPr>
          <p:cNvSpPr/>
          <p:nvPr/>
        </p:nvSpPr>
        <p:spPr>
          <a:xfrm>
            <a:off x="2286603" y="3491582"/>
            <a:ext cx="1216678" cy="229680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042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83984F-C5AF-B343-AD5B-C527B53A5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5360" y="1124744"/>
            <a:ext cx="5389033" cy="4608511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Key benefits: 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Potential income stream &amp; diversification;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Adaptation co-benefits. </a:t>
            </a:r>
          </a:p>
          <a:p>
            <a:pPr lvl="1"/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Mitigation risks: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Potential leakage effect;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No actual change in production emissions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0EF9FF-A47C-AA46-ADE9-B0C19A36D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2144" y="692696"/>
            <a:ext cx="3846310" cy="52333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CA001AD-01BB-224F-A146-54F297A6565A}"/>
              </a:ext>
            </a:extLst>
          </p:cNvPr>
          <p:cNvSpPr txBox="1"/>
          <p:nvPr/>
        </p:nvSpPr>
        <p:spPr>
          <a:xfrm>
            <a:off x="7690866" y="668670"/>
            <a:ext cx="2874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b="1" u="sng" dirty="0">
                <a:solidFill>
                  <a:schemeClr val="accent2"/>
                </a:solidFill>
              </a:rPr>
              <a:t>Increase removals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D1F5980-F96E-4A4C-93DF-6A105E96F2B0}"/>
              </a:ext>
            </a:extLst>
          </p:cNvPr>
          <p:cNvSpPr txBox="1">
            <a:spLocks/>
          </p:cNvSpPr>
          <p:nvPr/>
        </p:nvSpPr>
        <p:spPr>
          <a:xfrm>
            <a:off x="7519199" y="3696824"/>
            <a:ext cx="3443306" cy="24937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Increased removals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land use change;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building carbon in soils;</a:t>
            </a:r>
          </a:p>
          <a:p>
            <a:pPr lvl="1"/>
            <a:r>
              <a:rPr lang="en-GB" sz="1800" dirty="0">
                <a:solidFill>
                  <a:schemeClr val="accent2">
                    <a:lumMod val="75000"/>
                  </a:schemeClr>
                </a:solidFill>
              </a:rPr>
              <a:t>Greater vegetation/wood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D410D07D-B779-BE4D-B38E-E48214ADDBEA}"/>
              </a:ext>
            </a:extLst>
          </p:cNvPr>
          <p:cNvSpPr/>
          <p:nvPr/>
        </p:nvSpPr>
        <p:spPr>
          <a:xfrm rot="10800000">
            <a:off x="8519811" y="1272954"/>
            <a:ext cx="1216678" cy="2296809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440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ED8AEB-8361-494D-A79C-77F6A2A790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448" y="822076"/>
            <a:ext cx="3833714" cy="52138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DBE28B-D84A-AF49-B97C-52C114ED311A}"/>
              </a:ext>
            </a:extLst>
          </p:cNvPr>
          <p:cNvSpPr txBox="1"/>
          <p:nvPr/>
        </p:nvSpPr>
        <p:spPr>
          <a:xfrm>
            <a:off x="1361327" y="834251"/>
            <a:ext cx="330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accent2"/>
                </a:solidFill>
              </a:rPr>
              <a:t>Support other sectors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4A00B5-12BB-C942-9039-650EB47DF7E1}"/>
              </a:ext>
            </a:extLst>
          </p:cNvPr>
          <p:cNvSpPr txBox="1">
            <a:spLocks/>
          </p:cNvSpPr>
          <p:nvPr/>
        </p:nvSpPr>
        <p:spPr>
          <a:xfrm>
            <a:off x="1172171" y="1446015"/>
            <a:ext cx="3681388" cy="25529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Fossil substitution: 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Biomass &amp; Biofuels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Space for energy infrastructure</a:t>
            </a:r>
          </a:p>
          <a:p>
            <a:pPr lvl="1"/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Materials for construction; packaging, etc. </a:t>
            </a: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Left-Right Arrow 8">
            <a:extLst>
              <a:ext uri="{FF2B5EF4-FFF2-40B4-BE49-F238E27FC236}">
                <a16:creationId xmlns:a16="http://schemas.microsoft.com/office/drawing/2014/main" id="{3B5A1E81-8D2D-D04E-8BE9-686F94F4A6B7}"/>
              </a:ext>
            </a:extLst>
          </p:cNvPr>
          <p:cNvSpPr/>
          <p:nvPr/>
        </p:nvSpPr>
        <p:spPr>
          <a:xfrm>
            <a:off x="1454439" y="3998991"/>
            <a:ext cx="3184008" cy="1305570"/>
          </a:xfrm>
          <a:prstGeom prst="left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5DFF2CB-DDFA-6B46-A339-A8308D0AB266}"/>
              </a:ext>
            </a:extLst>
          </p:cNvPr>
          <p:cNvSpPr txBox="1">
            <a:spLocks/>
          </p:cNvSpPr>
          <p:nvPr/>
        </p:nvSpPr>
        <p:spPr>
          <a:xfrm>
            <a:off x="6456040" y="753357"/>
            <a:ext cx="5389033" cy="460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r>
              <a:rPr lang="en-GB" dirty="0"/>
              <a:t>Key benefits: </a:t>
            </a:r>
          </a:p>
          <a:p>
            <a:pPr lvl="1"/>
            <a:r>
              <a:rPr lang="en-GB" dirty="0"/>
              <a:t>Potential income stream &amp; diversification;</a:t>
            </a:r>
          </a:p>
          <a:p>
            <a:pPr lvl="1"/>
            <a:r>
              <a:rPr lang="en-GB" dirty="0"/>
              <a:t>Natural sequestration</a:t>
            </a:r>
          </a:p>
          <a:p>
            <a:pPr lvl="1"/>
            <a:endParaRPr lang="en-GB" dirty="0"/>
          </a:p>
          <a:p>
            <a:r>
              <a:rPr lang="en-GB" dirty="0"/>
              <a:t>Mitigation risks:</a:t>
            </a:r>
          </a:p>
          <a:p>
            <a:pPr lvl="1"/>
            <a:r>
              <a:rPr lang="en-GB" dirty="0"/>
              <a:t>No reduction in agriculture sector GHGs; </a:t>
            </a:r>
          </a:p>
          <a:p>
            <a:pPr lvl="1"/>
            <a:r>
              <a:rPr lang="en-GB" dirty="0"/>
              <a:t>Potential increase due to intensification;</a:t>
            </a:r>
          </a:p>
          <a:p>
            <a:pPr lvl="1"/>
            <a:r>
              <a:rPr lang="en-GB" dirty="0"/>
              <a:t>Sequestration times could be overall net-negative – depending on use. </a:t>
            </a:r>
          </a:p>
        </p:txBody>
      </p:sp>
    </p:spTree>
    <p:extLst>
      <p:ext uri="{BB962C8B-B14F-4D97-AF65-F5344CB8AC3E}">
        <p14:creationId xmlns:p14="http://schemas.microsoft.com/office/powerpoint/2010/main" val="305272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8AF77BE-6CBB-5643-878A-42B438A126EC}"/>
              </a:ext>
            </a:extLst>
          </p:cNvPr>
          <p:cNvSpPr/>
          <p:nvPr/>
        </p:nvSpPr>
        <p:spPr>
          <a:xfrm>
            <a:off x="0" y="0"/>
            <a:ext cx="12192000" cy="5926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E09BCC8-BEAA-E24C-A65A-1E3E0F15E365}"/>
              </a:ext>
            </a:extLst>
          </p:cNvPr>
          <p:cNvSpPr/>
          <p:nvPr/>
        </p:nvSpPr>
        <p:spPr>
          <a:xfrm>
            <a:off x="191344" y="476672"/>
            <a:ext cx="6624736" cy="3384376"/>
          </a:xfrm>
          <a:prstGeom prst="roundRect">
            <a:avLst>
              <a:gd name="adj" fmla="val 100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836CD8-8594-DB47-8C6E-914D9A6BE0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764704"/>
            <a:ext cx="6209095" cy="28083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B1B102D-43F4-2543-80AE-252D3E2EFA8D}"/>
              </a:ext>
            </a:extLst>
          </p:cNvPr>
          <p:cNvSpPr txBox="1"/>
          <p:nvPr/>
        </p:nvSpPr>
        <p:spPr>
          <a:xfrm>
            <a:off x="1415480" y="400506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accent2"/>
                </a:solidFill>
              </a:rPr>
              <a:t>Production side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1F4F13-1654-B446-9E0C-A121A331E893}"/>
              </a:ext>
            </a:extLst>
          </p:cNvPr>
          <p:cNvSpPr txBox="1"/>
          <p:nvPr/>
        </p:nvSpPr>
        <p:spPr>
          <a:xfrm>
            <a:off x="8616280" y="4005063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>
                <a:solidFill>
                  <a:schemeClr val="accent2"/>
                </a:solidFill>
              </a:rPr>
              <a:t>Consumption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C0965E-D593-1F45-AF44-87B7E1EDCEC2}"/>
              </a:ext>
            </a:extLst>
          </p:cNvPr>
          <p:cNvSpPr txBox="1"/>
          <p:nvPr/>
        </p:nvSpPr>
        <p:spPr>
          <a:xfrm>
            <a:off x="7007424" y="940589"/>
            <a:ext cx="8884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solidFill>
                  <a:schemeClr val="accent2"/>
                </a:solidFill>
              </a:rPr>
              <a:t>+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1E1F05B-E0A9-404A-9745-D51BB965B321}"/>
              </a:ext>
            </a:extLst>
          </p:cNvPr>
          <p:cNvSpPr/>
          <p:nvPr/>
        </p:nvSpPr>
        <p:spPr>
          <a:xfrm>
            <a:off x="8184232" y="476672"/>
            <a:ext cx="3600400" cy="3384376"/>
          </a:xfrm>
          <a:prstGeom prst="roundRect">
            <a:avLst>
              <a:gd name="adj" fmla="val 107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602CB3-1EB3-9C4F-A1CB-FE67C6DAEB5E}"/>
              </a:ext>
            </a:extLst>
          </p:cNvPr>
          <p:cNvSpPr txBox="1"/>
          <p:nvPr/>
        </p:nvSpPr>
        <p:spPr>
          <a:xfrm>
            <a:off x="9540200" y="283728"/>
            <a:ext cx="888464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3900" b="1" dirty="0">
                <a:solidFill>
                  <a:schemeClr val="accent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11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39FBB9D-6E75-AB45-9C79-AE08E3C4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96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5B49D693-FF1E-9E49-A19B-FE58E745D11C}"/>
              </a:ext>
            </a:extLst>
          </p:cNvPr>
          <p:cNvSpPr/>
          <p:nvPr/>
        </p:nvSpPr>
        <p:spPr>
          <a:xfrm>
            <a:off x="5071155" y="3454687"/>
            <a:ext cx="1800200" cy="151216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160FECA-6B53-CE47-B783-A609A28EBEB1}"/>
              </a:ext>
            </a:extLst>
          </p:cNvPr>
          <p:cNvSpPr/>
          <p:nvPr/>
        </p:nvSpPr>
        <p:spPr>
          <a:xfrm>
            <a:off x="3487269" y="2590591"/>
            <a:ext cx="1800200" cy="151216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of  Agriculture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D3B4A68-BABE-6940-9C64-FFD01D55E3E8}"/>
              </a:ext>
            </a:extLst>
          </p:cNvPr>
          <p:cNvSpPr/>
          <p:nvPr/>
        </p:nvSpPr>
        <p:spPr>
          <a:xfrm>
            <a:off x="3487269" y="923039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Emission reductions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7F06531-954C-3848-97FD-5F5401761A4A}"/>
              </a:ext>
            </a:extLst>
          </p:cNvPr>
          <p:cNvSpPr/>
          <p:nvPr/>
        </p:nvSpPr>
        <p:spPr>
          <a:xfrm>
            <a:off x="1906034" y="1768915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Increased removals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627352D-4DC0-C34D-B2E9-B96F90FD1687}"/>
              </a:ext>
            </a:extLst>
          </p:cNvPr>
          <p:cNvSpPr/>
          <p:nvPr/>
        </p:nvSpPr>
        <p:spPr>
          <a:xfrm>
            <a:off x="3499900" y="4305542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Support to other sectors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9FC8044-B8A3-254A-8484-8940BF83D494}"/>
              </a:ext>
            </a:extLst>
          </p:cNvPr>
          <p:cNvSpPr/>
          <p:nvPr/>
        </p:nvSpPr>
        <p:spPr>
          <a:xfrm>
            <a:off x="5096188" y="5123969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Bio-economy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8067D60-0686-564D-9CCF-93785779DF03}"/>
              </a:ext>
            </a:extLst>
          </p:cNvPr>
          <p:cNvSpPr/>
          <p:nvPr/>
        </p:nvSpPr>
        <p:spPr>
          <a:xfrm>
            <a:off x="272240" y="2569431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on climate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1DA852D-9C23-2148-B5A3-E5A65A6703CC}"/>
              </a:ext>
            </a:extLst>
          </p:cNvPr>
          <p:cNvSpPr/>
          <p:nvPr/>
        </p:nvSpPr>
        <p:spPr>
          <a:xfrm>
            <a:off x="293528" y="4339943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from climate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65A48E9-F4A5-4841-9CC2-4BDA32EFBDA9}"/>
              </a:ext>
            </a:extLst>
          </p:cNvPr>
          <p:cNvSpPr/>
          <p:nvPr/>
        </p:nvSpPr>
        <p:spPr>
          <a:xfrm>
            <a:off x="1886070" y="3454687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 &amp; climate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833D00-EAF6-EF42-BADB-787E75B2D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5990">
            <a:off x="9725349" y="4485546"/>
            <a:ext cx="1161161" cy="949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6B480-BFA4-8241-B5D5-FD6C25F61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597">
            <a:off x="2360047" y="5377199"/>
            <a:ext cx="1161161" cy="9498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051E44-2240-DB4C-9A9B-A85B7C1EE333}"/>
              </a:ext>
            </a:extLst>
          </p:cNvPr>
          <p:cNvSpPr/>
          <p:nvPr/>
        </p:nvSpPr>
        <p:spPr>
          <a:xfrm>
            <a:off x="205894" y="203838"/>
            <a:ext cx="1918999" cy="74017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BE6B294-6682-7C46-BC9D-B8A064704500}"/>
              </a:ext>
            </a:extLst>
          </p:cNvPr>
          <p:cNvSpPr txBox="1">
            <a:spLocks/>
          </p:cNvSpPr>
          <p:nvPr/>
        </p:nvSpPr>
        <p:spPr>
          <a:xfrm>
            <a:off x="312973" y="180011"/>
            <a:ext cx="2754245" cy="66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/>
              <a:t>Overview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693EC1C-6D7E-9443-991C-38933FDE05B2}"/>
              </a:ext>
            </a:extLst>
          </p:cNvPr>
          <p:cNvSpPr/>
          <p:nvPr/>
        </p:nvSpPr>
        <p:spPr>
          <a:xfrm>
            <a:off x="6661956" y="2547492"/>
            <a:ext cx="1800200" cy="151216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change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9C9971D-2FC5-684C-B26E-28921441C7EA}"/>
              </a:ext>
            </a:extLst>
          </p:cNvPr>
          <p:cNvSpPr/>
          <p:nvPr/>
        </p:nvSpPr>
        <p:spPr>
          <a:xfrm>
            <a:off x="6661956" y="854123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Approach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587D3B3-EA63-714E-B0F5-B4D9941B142C}"/>
              </a:ext>
            </a:extLst>
          </p:cNvPr>
          <p:cNvSpPr/>
          <p:nvPr/>
        </p:nvSpPr>
        <p:spPr>
          <a:xfrm>
            <a:off x="8256240" y="1700808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Governance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644688B-5C6E-BB49-82A8-50FA272DFEAC}"/>
              </a:ext>
            </a:extLst>
          </p:cNvPr>
          <p:cNvSpPr/>
          <p:nvPr/>
        </p:nvSpPr>
        <p:spPr>
          <a:xfrm>
            <a:off x="5071155" y="1739736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Coherence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B7CBB3F-2973-9045-8F5A-295865813AEA}"/>
              </a:ext>
            </a:extLst>
          </p:cNvPr>
          <p:cNvSpPr/>
          <p:nvPr/>
        </p:nvSpPr>
        <p:spPr>
          <a:xfrm>
            <a:off x="8256240" y="3393259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Tools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CEE95EC-FC4B-D04F-BD05-6358DA1136B0}"/>
              </a:ext>
            </a:extLst>
          </p:cNvPr>
          <p:cNvSpPr/>
          <p:nvPr/>
        </p:nvSpPr>
        <p:spPr>
          <a:xfrm>
            <a:off x="6650874" y="4253877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187987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B160FECA-6B53-CE47-B783-A609A28EBEB1}"/>
              </a:ext>
            </a:extLst>
          </p:cNvPr>
          <p:cNvSpPr/>
          <p:nvPr/>
        </p:nvSpPr>
        <p:spPr>
          <a:xfrm>
            <a:off x="3487269" y="2590591"/>
            <a:ext cx="1800200" cy="151216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of  Agriculture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D3B4A68-BABE-6940-9C64-FFD01D55E3E8}"/>
              </a:ext>
            </a:extLst>
          </p:cNvPr>
          <p:cNvSpPr/>
          <p:nvPr/>
        </p:nvSpPr>
        <p:spPr>
          <a:xfrm>
            <a:off x="3487269" y="923039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Emission reductions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7F06531-954C-3848-97FD-5F5401761A4A}"/>
              </a:ext>
            </a:extLst>
          </p:cNvPr>
          <p:cNvSpPr/>
          <p:nvPr/>
        </p:nvSpPr>
        <p:spPr>
          <a:xfrm>
            <a:off x="1906034" y="1768915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Increased removals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627352D-4DC0-C34D-B2E9-B96F90FD1687}"/>
              </a:ext>
            </a:extLst>
          </p:cNvPr>
          <p:cNvSpPr/>
          <p:nvPr/>
        </p:nvSpPr>
        <p:spPr>
          <a:xfrm>
            <a:off x="3499900" y="4305542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Support to other sectors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8067D60-0686-564D-9CCF-93785779DF03}"/>
              </a:ext>
            </a:extLst>
          </p:cNvPr>
          <p:cNvSpPr/>
          <p:nvPr/>
        </p:nvSpPr>
        <p:spPr>
          <a:xfrm>
            <a:off x="272240" y="2569431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on climate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1DA852D-9C23-2148-B5A3-E5A65A6703CC}"/>
              </a:ext>
            </a:extLst>
          </p:cNvPr>
          <p:cNvSpPr/>
          <p:nvPr/>
        </p:nvSpPr>
        <p:spPr>
          <a:xfrm>
            <a:off x="293528" y="4339943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from climate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65A48E9-F4A5-4841-9CC2-4BDA32EFBDA9}"/>
              </a:ext>
            </a:extLst>
          </p:cNvPr>
          <p:cNvSpPr/>
          <p:nvPr/>
        </p:nvSpPr>
        <p:spPr>
          <a:xfrm>
            <a:off x="1886070" y="3454687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 &amp; climate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693EC1C-6D7E-9443-991C-38933FDE05B2}"/>
              </a:ext>
            </a:extLst>
          </p:cNvPr>
          <p:cNvSpPr/>
          <p:nvPr/>
        </p:nvSpPr>
        <p:spPr>
          <a:xfrm>
            <a:off x="6661956" y="2547492"/>
            <a:ext cx="1800200" cy="151216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change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9C9971D-2FC5-684C-B26E-28921441C7EA}"/>
              </a:ext>
            </a:extLst>
          </p:cNvPr>
          <p:cNvSpPr/>
          <p:nvPr/>
        </p:nvSpPr>
        <p:spPr>
          <a:xfrm>
            <a:off x="6661956" y="854123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Approach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587D3B3-EA63-714E-B0F5-B4D9941B142C}"/>
              </a:ext>
            </a:extLst>
          </p:cNvPr>
          <p:cNvSpPr/>
          <p:nvPr/>
        </p:nvSpPr>
        <p:spPr>
          <a:xfrm>
            <a:off x="8256240" y="1700808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Governance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644688B-5C6E-BB49-82A8-50FA272DFEAC}"/>
              </a:ext>
            </a:extLst>
          </p:cNvPr>
          <p:cNvSpPr/>
          <p:nvPr/>
        </p:nvSpPr>
        <p:spPr>
          <a:xfrm>
            <a:off x="5071155" y="1739736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Coherence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B7CBB3F-2973-9045-8F5A-295865813AEA}"/>
              </a:ext>
            </a:extLst>
          </p:cNvPr>
          <p:cNvSpPr/>
          <p:nvPr/>
        </p:nvSpPr>
        <p:spPr>
          <a:xfrm>
            <a:off x="8256240" y="3393259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Tools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9FBB9D-6E75-AB45-9C79-AE08E3C4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96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5B49D693-FF1E-9E49-A19B-FE58E745D11C}"/>
              </a:ext>
            </a:extLst>
          </p:cNvPr>
          <p:cNvSpPr/>
          <p:nvPr/>
        </p:nvSpPr>
        <p:spPr>
          <a:xfrm>
            <a:off x="5071155" y="3454687"/>
            <a:ext cx="1800200" cy="151216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9FC8044-B8A3-254A-8484-8940BF83D494}"/>
              </a:ext>
            </a:extLst>
          </p:cNvPr>
          <p:cNvSpPr/>
          <p:nvPr/>
        </p:nvSpPr>
        <p:spPr>
          <a:xfrm>
            <a:off x="5096188" y="5123969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Bio-economy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833D00-EAF6-EF42-BADB-787E75B2D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5990">
            <a:off x="9725349" y="4485546"/>
            <a:ext cx="1161161" cy="949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6B480-BFA4-8241-B5D5-FD6C25F61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597">
            <a:off x="2360047" y="5377199"/>
            <a:ext cx="1161161" cy="9498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051E44-2240-DB4C-9A9B-A85B7C1EE333}"/>
              </a:ext>
            </a:extLst>
          </p:cNvPr>
          <p:cNvSpPr/>
          <p:nvPr/>
        </p:nvSpPr>
        <p:spPr>
          <a:xfrm>
            <a:off x="205894" y="203838"/>
            <a:ext cx="2145690" cy="74017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BE6B294-6682-7C46-BC9D-B8A064704500}"/>
              </a:ext>
            </a:extLst>
          </p:cNvPr>
          <p:cNvSpPr txBox="1">
            <a:spLocks/>
          </p:cNvSpPr>
          <p:nvPr/>
        </p:nvSpPr>
        <p:spPr>
          <a:xfrm>
            <a:off x="312973" y="180011"/>
            <a:ext cx="2754245" cy="66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3"/>
                </a:solidFill>
              </a:rPr>
              <a:t>Transitions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CEE95EC-FC4B-D04F-BD05-6358DA1136B0}"/>
              </a:ext>
            </a:extLst>
          </p:cNvPr>
          <p:cNvSpPr/>
          <p:nvPr/>
        </p:nvSpPr>
        <p:spPr>
          <a:xfrm>
            <a:off x="6650874" y="4253877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659372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245C85E9-01A9-214C-8A59-BC832576F76C}"/>
              </a:ext>
            </a:extLst>
          </p:cNvPr>
          <p:cNvSpPr/>
          <p:nvPr/>
        </p:nvSpPr>
        <p:spPr>
          <a:xfrm>
            <a:off x="0" y="0"/>
            <a:ext cx="12192000" cy="5926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06E6F2-CBAB-C347-BE0A-91FF354A1ED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1457473" y="132417"/>
            <a:ext cx="9944100" cy="57941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0C06EA-8D2C-3945-BF1D-B7C90410BF19}"/>
              </a:ext>
            </a:extLst>
          </p:cNvPr>
          <p:cNvSpPr txBox="1"/>
          <p:nvPr/>
        </p:nvSpPr>
        <p:spPr>
          <a:xfrm>
            <a:off x="2582200" y="828844"/>
            <a:ext cx="445289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0%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C0BAB4-152E-F34C-AC80-98F4230E5696}"/>
              </a:ext>
            </a:extLst>
          </p:cNvPr>
          <p:cNvSpPr txBox="1"/>
          <p:nvPr/>
        </p:nvSpPr>
        <p:spPr>
          <a:xfrm>
            <a:off x="2863991" y="1460743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10%</a:t>
            </a:r>
            <a:endParaRPr lang="en-US" sz="16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175E77-0EB3-7042-AC52-0912AC06E3AB}"/>
              </a:ext>
            </a:extLst>
          </p:cNvPr>
          <p:cNvSpPr txBox="1"/>
          <p:nvPr/>
        </p:nvSpPr>
        <p:spPr>
          <a:xfrm>
            <a:off x="3225471" y="2009192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20%</a:t>
            </a:r>
            <a:endParaRPr lang="en-US" sz="1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0771F-E450-DD4B-8906-B321CFC88CA4}"/>
              </a:ext>
            </a:extLst>
          </p:cNvPr>
          <p:cNvSpPr txBox="1"/>
          <p:nvPr/>
        </p:nvSpPr>
        <p:spPr>
          <a:xfrm>
            <a:off x="3679130" y="2486735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30%</a:t>
            </a:r>
            <a:endParaRPr lang="en-US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01B08C-2261-7145-A0C4-E2B2B1477F3B}"/>
              </a:ext>
            </a:extLst>
          </p:cNvPr>
          <p:cNvSpPr txBox="1"/>
          <p:nvPr/>
        </p:nvSpPr>
        <p:spPr>
          <a:xfrm>
            <a:off x="4243554" y="2890339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40%</a:t>
            </a:r>
            <a:endParaRPr lang="en-US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20DCB-ADF9-3C42-863C-89FA2A27EB0D}"/>
              </a:ext>
            </a:extLst>
          </p:cNvPr>
          <p:cNvSpPr txBox="1"/>
          <p:nvPr/>
        </p:nvSpPr>
        <p:spPr>
          <a:xfrm>
            <a:off x="4744862" y="3230834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50%</a:t>
            </a:r>
            <a:endParaRPr lang="en-US" sz="1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0A7AE8-6C77-074A-8330-556123307762}"/>
              </a:ext>
            </a:extLst>
          </p:cNvPr>
          <p:cNvSpPr txBox="1"/>
          <p:nvPr/>
        </p:nvSpPr>
        <p:spPr>
          <a:xfrm>
            <a:off x="5305086" y="3504151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60%</a:t>
            </a:r>
            <a:endParaRPr lang="en-US" sz="1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41C2F4-91E7-9C4D-96DC-A3F83574A602}"/>
              </a:ext>
            </a:extLst>
          </p:cNvPr>
          <p:cNvSpPr txBox="1"/>
          <p:nvPr/>
        </p:nvSpPr>
        <p:spPr>
          <a:xfrm>
            <a:off x="5865099" y="3763702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70%</a:t>
            </a:r>
            <a:endParaRPr lang="en-US" sz="16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4B4C9-0787-3349-AE83-DF586A91C11F}"/>
              </a:ext>
            </a:extLst>
          </p:cNvPr>
          <p:cNvSpPr txBox="1"/>
          <p:nvPr/>
        </p:nvSpPr>
        <p:spPr>
          <a:xfrm>
            <a:off x="6425112" y="4023252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80%</a:t>
            </a:r>
            <a:endParaRPr lang="en-US" sz="16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094480-2E9F-6242-B5B1-5BC26B32B6D2}"/>
              </a:ext>
            </a:extLst>
          </p:cNvPr>
          <p:cNvSpPr txBox="1"/>
          <p:nvPr/>
        </p:nvSpPr>
        <p:spPr>
          <a:xfrm>
            <a:off x="6985125" y="4193499"/>
            <a:ext cx="564424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90%</a:t>
            </a:r>
            <a:endParaRPr lang="en-US" sz="16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9DCF4-43F1-4A42-9332-B33399224BB7}"/>
              </a:ext>
            </a:extLst>
          </p:cNvPr>
          <p:cNvSpPr txBox="1"/>
          <p:nvPr/>
        </p:nvSpPr>
        <p:spPr>
          <a:xfrm>
            <a:off x="7545138" y="4397344"/>
            <a:ext cx="694428" cy="34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100%</a:t>
            </a:r>
            <a:endParaRPr lang="en-US" sz="16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B176F4-7801-3240-93AA-F10CEBE13605}"/>
              </a:ext>
            </a:extLst>
          </p:cNvPr>
          <p:cNvSpPr txBox="1"/>
          <p:nvPr/>
        </p:nvSpPr>
        <p:spPr>
          <a:xfrm>
            <a:off x="-13523" y="1902647"/>
            <a:ext cx="2841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German Climate Action Plan (-16%)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8FA942-F203-844B-AC45-1F3B06481676}"/>
              </a:ext>
            </a:extLst>
          </p:cNvPr>
          <p:cNvSpPr txBox="1"/>
          <p:nvPr/>
        </p:nvSpPr>
        <p:spPr>
          <a:xfrm>
            <a:off x="1100173" y="2526786"/>
            <a:ext cx="13902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5">
                    <a:lumMod val="75000"/>
                  </a:schemeClr>
                </a:solidFill>
              </a:rPr>
              <a:t>EcAMPA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 (-28%)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CF019B-4672-7140-B02E-E94C37CE77C1}"/>
              </a:ext>
            </a:extLst>
          </p:cNvPr>
          <p:cNvSpPr txBox="1"/>
          <p:nvPr/>
        </p:nvSpPr>
        <p:spPr>
          <a:xfrm>
            <a:off x="5971626" y="1417711"/>
            <a:ext cx="183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Vision scenario (-42%)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D079BFD-61CE-494D-A472-2F2D82D855C0}"/>
              </a:ext>
            </a:extLst>
          </p:cNvPr>
          <p:cNvSpPr txBox="1"/>
          <p:nvPr/>
        </p:nvSpPr>
        <p:spPr>
          <a:xfrm>
            <a:off x="6327708" y="1734660"/>
            <a:ext cx="2826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EU 2011 Roadmap*** (-42-49%)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DA247D-CD98-8848-99B6-D858671AA502}"/>
              </a:ext>
            </a:extLst>
          </p:cNvPr>
          <p:cNvSpPr txBox="1"/>
          <p:nvPr/>
        </p:nvSpPr>
        <p:spPr>
          <a:xfrm>
            <a:off x="8419873" y="2655059"/>
            <a:ext cx="2056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ECF Roadmap** (-60%)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94DF59-3B2B-DB4A-8D43-9A865A34370A}"/>
              </a:ext>
            </a:extLst>
          </p:cNvPr>
          <p:cNvSpPr txBox="1"/>
          <p:nvPr/>
        </p:nvSpPr>
        <p:spPr>
          <a:xfrm>
            <a:off x="6684554" y="2014430"/>
            <a:ext cx="225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French LC Strategy* (-45%)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08F296-10A5-454D-8322-C7533A3C65BB}"/>
              </a:ext>
            </a:extLst>
          </p:cNvPr>
          <p:cNvSpPr txBox="1"/>
          <p:nvPr/>
        </p:nvSpPr>
        <p:spPr>
          <a:xfrm>
            <a:off x="6893890" y="2315658"/>
            <a:ext cx="1838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TYFA** (-46%)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1F494F-623B-284A-B9B3-BA96FE3EE52F}"/>
              </a:ext>
            </a:extLst>
          </p:cNvPr>
          <p:cNvSpPr txBox="1"/>
          <p:nvPr/>
        </p:nvSpPr>
        <p:spPr>
          <a:xfrm>
            <a:off x="392701" y="1387245"/>
            <a:ext cx="1426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5">
                    <a:lumMod val="75000"/>
                  </a:schemeClr>
                </a:solidFill>
              </a:rPr>
              <a:t>Scenar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* (-5.8%)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8AE720-F396-2C42-8880-95C172AA68F0}"/>
              </a:ext>
            </a:extLst>
          </p:cNvPr>
          <p:cNvSpPr txBox="1"/>
          <p:nvPr/>
        </p:nvSpPr>
        <p:spPr>
          <a:xfrm>
            <a:off x="1245711" y="3453063"/>
            <a:ext cx="2343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5">
                    <a:lumMod val="75000"/>
                  </a:schemeClr>
                </a:solidFill>
              </a:rPr>
              <a:t>Gesebov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 (-40.5%) (by 2035)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C28BB7D-5C6D-2A46-96EA-BF0291ACA5CC}"/>
              </a:ext>
            </a:extLst>
          </p:cNvPr>
          <p:cNvSpPr txBox="1"/>
          <p:nvPr/>
        </p:nvSpPr>
        <p:spPr>
          <a:xfrm>
            <a:off x="6385237" y="2741802"/>
            <a:ext cx="2250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chemeClr val="accent6">
                    <a:lumMod val="75000"/>
                  </a:schemeClr>
                </a:solidFill>
              </a:rPr>
              <a:t>Afteres</a:t>
            </a:r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 (-54.4%)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1B9AB4-ED10-2448-AA92-6FC023012999}"/>
              </a:ext>
            </a:extLst>
          </p:cNvPr>
          <p:cNvSpPr txBox="1"/>
          <p:nvPr/>
        </p:nvSpPr>
        <p:spPr>
          <a:xfrm>
            <a:off x="5704024" y="879790"/>
            <a:ext cx="2535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6">
                    <a:lumMod val="75000"/>
                  </a:schemeClr>
                </a:solidFill>
              </a:rPr>
              <a:t>Quelle contribution** (-30%)</a:t>
            </a:r>
            <a:endParaRPr 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76B601-7E35-384C-B824-838B66EC430A}"/>
              </a:ext>
            </a:extLst>
          </p:cNvPr>
          <p:cNvSpPr/>
          <p:nvPr/>
        </p:nvSpPr>
        <p:spPr>
          <a:xfrm>
            <a:off x="565098" y="3010787"/>
            <a:ext cx="3219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Prospective Agriculture Energie (-35.8%)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01E8313-1ADD-F142-9F23-7ADCEA9AFF6C}"/>
              </a:ext>
            </a:extLst>
          </p:cNvPr>
          <p:cNvCxnSpPr>
            <a:cxnSpLocks/>
          </p:cNvCxnSpPr>
          <p:nvPr/>
        </p:nvCxnSpPr>
        <p:spPr>
          <a:xfrm flipV="1">
            <a:off x="1819126" y="1297928"/>
            <a:ext cx="1203404" cy="243205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71813B0-B549-EE4F-BAE8-574371AD6672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2827560" y="1898489"/>
            <a:ext cx="613788" cy="158047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88DEBF0-AEFD-E441-8BA3-11F2B6AD0ABE}"/>
              </a:ext>
            </a:extLst>
          </p:cNvPr>
          <p:cNvCxnSpPr>
            <a:cxnSpLocks/>
            <a:stCxn id="17" idx="3"/>
          </p:cNvCxnSpPr>
          <p:nvPr/>
        </p:nvCxnSpPr>
        <p:spPr>
          <a:xfrm flipV="1">
            <a:off x="2490463" y="2413893"/>
            <a:ext cx="1415232" cy="266782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6759620-7DE6-284A-8139-216B38BCD0A0}"/>
              </a:ext>
            </a:extLst>
          </p:cNvPr>
          <p:cNvCxnSpPr>
            <a:cxnSpLocks/>
          </p:cNvCxnSpPr>
          <p:nvPr/>
        </p:nvCxnSpPr>
        <p:spPr>
          <a:xfrm flipV="1">
            <a:off x="3784313" y="2811870"/>
            <a:ext cx="580623" cy="32554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75FF7F4-9631-034E-9E17-F66DFA752A6A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3589058" y="3200163"/>
            <a:ext cx="775878" cy="406789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C46A61-CFAB-1245-BD2E-D68BE48EEEE4}"/>
              </a:ext>
            </a:extLst>
          </p:cNvPr>
          <p:cNvCxnSpPr>
            <a:cxnSpLocks/>
          </p:cNvCxnSpPr>
          <p:nvPr/>
        </p:nvCxnSpPr>
        <p:spPr>
          <a:xfrm flipH="1">
            <a:off x="4197647" y="1095815"/>
            <a:ext cx="1501418" cy="1385027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7927073-FE1B-8541-A97E-6B8D4E96CEF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4744864" y="1571600"/>
            <a:ext cx="1226762" cy="136981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87A0084-257D-844F-82C0-BBD982F219C3}"/>
              </a:ext>
            </a:extLst>
          </p:cNvPr>
          <p:cNvCxnSpPr>
            <a:cxnSpLocks/>
            <a:stCxn id="19" idx="1"/>
            <a:endCxn id="9" idx="3"/>
          </p:cNvCxnSpPr>
          <p:nvPr/>
        </p:nvCxnSpPr>
        <p:spPr>
          <a:xfrm flipH="1">
            <a:off x="4807978" y="1888549"/>
            <a:ext cx="1519730" cy="117203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F4D5760-C523-B445-8736-6B8A64FC0ACD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4835874" y="2168319"/>
            <a:ext cx="1848680" cy="96909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2ABCFFA-C830-BA43-A498-53B16E33E7E9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4845982" y="2469547"/>
            <a:ext cx="2047908" cy="75731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4AFFF7-9CDF-B342-A72F-B4682305682A}"/>
              </a:ext>
            </a:extLst>
          </p:cNvPr>
          <p:cNvCxnSpPr>
            <a:cxnSpLocks/>
            <a:stCxn id="25" idx="1"/>
          </p:cNvCxnSpPr>
          <p:nvPr/>
        </p:nvCxnSpPr>
        <p:spPr>
          <a:xfrm flipH="1">
            <a:off x="5398573" y="2895691"/>
            <a:ext cx="986664" cy="50143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DBA4A0-21E3-934F-B3D2-88FCC5692A45}"/>
              </a:ext>
            </a:extLst>
          </p:cNvPr>
          <p:cNvCxnSpPr>
            <a:cxnSpLocks/>
            <a:endCxn id="11" idx="3"/>
          </p:cNvCxnSpPr>
          <p:nvPr/>
        </p:nvCxnSpPr>
        <p:spPr>
          <a:xfrm flipH="1">
            <a:off x="5869510" y="3010787"/>
            <a:ext cx="2766138" cy="66361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D724A6D-DF46-BC46-B882-436CE9917CFB}"/>
              </a:ext>
            </a:extLst>
          </p:cNvPr>
          <p:cNvSpPr txBox="1"/>
          <p:nvPr/>
        </p:nvSpPr>
        <p:spPr>
          <a:xfrm>
            <a:off x="8299038" y="3924132"/>
            <a:ext cx="179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Net-Zero</a:t>
            </a:r>
            <a:endParaRPr lang="en-US" sz="3200" b="1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9B8E82B-00F7-704A-A001-2868B7F1F2BE}"/>
              </a:ext>
            </a:extLst>
          </p:cNvPr>
          <p:cNvSpPr txBox="1"/>
          <p:nvPr/>
        </p:nvSpPr>
        <p:spPr>
          <a:xfrm>
            <a:off x="5967878" y="-34416"/>
            <a:ext cx="266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</a:rPr>
              <a:t>2050 potential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7C991E7-2BA6-CC43-A192-D7DA1C256F3D}"/>
              </a:ext>
            </a:extLst>
          </p:cNvPr>
          <p:cNvSpPr txBox="1"/>
          <p:nvPr/>
        </p:nvSpPr>
        <p:spPr>
          <a:xfrm>
            <a:off x="1352037" y="4101972"/>
            <a:ext cx="266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2030 potential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046CD3-35D8-FB42-BA7B-5AD004310F58}"/>
              </a:ext>
            </a:extLst>
          </p:cNvPr>
          <p:cNvSpPr txBox="1"/>
          <p:nvPr/>
        </p:nvSpPr>
        <p:spPr>
          <a:xfrm>
            <a:off x="148540" y="5212968"/>
            <a:ext cx="939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All reductions are in comparison to 2005 figures with the exceptions of: * 2015; ** 2010; ***1990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7032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A93E-2523-0F40-8454-5271C82F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Bio-economy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52914-C6F6-284B-BF20-2F10D5E93D9E}"/>
              </a:ext>
            </a:extLst>
          </p:cNvPr>
          <p:cNvSpPr txBox="1"/>
          <p:nvPr/>
        </p:nvSpPr>
        <p:spPr>
          <a:xfrm>
            <a:off x="4648442" y="1118351"/>
            <a:ext cx="7352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Objectives: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Social, </a:t>
            </a:r>
            <a:r>
              <a:rPr lang="en-GB" sz="2400" dirty="0" err="1">
                <a:solidFill>
                  <a:schemeClr val="bg1"/>
                </a:solidFill>
              </a:rPr>
              <a:t>env</a:t>
            </a:r>
            <a:r>
              <a:rPr lang="en-GB" sz="2400" dirty="0">
                <a:solidFill>
                  <a:schemeClr val="bg1"/>
                </a:solidFill>
              </a:rPr>
              <a:t>, economic gains;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Use natural resources for food, feed, materials, energy;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protection and restoration of biodiversity, ecosystems and natural capital across land and water.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Areas of action – sustainable and circular </a:t>
            </a:r>
            <a:r>
              <a:rPr lang="en-GB" sz="2400" b="1" dirty="0" err="1">
                <a:solidFill>
                  <a:schemeClr val="bg1"/>
                </a:solidFill>
              </a:rPr>
              <a:t>bioeconomy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Strengthen and scale-up the bio-based sectors;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Deploy rapidly local </a:t>
            </a:r>
            <a:r>
              <a:rPr lang="en-GB" sz="2400" dirty="0" err="1">
                <a:solidFill>
                  <a:schemeClr val="bg1"/>
                </a:solidFill>
              </a:rPr>
              <a:t>Bioeconomies</a:t>
            </a:r>
            <a:r>
              <a:rPr lang="en-GB" sz="2400" dirty="0">
                <a:solidFill>
                  <a:schemeClr val="bg1"/>
                </a:solidFill>
              </a:rPr>
              <a:t> across Europe;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Understand the ecological boundaries of the </a:t>
            </a:r>
            <a:r>
              <a:rPr lang="en-GB" sz="2400" dirty="0" err="1">
                <a:solidFill>
                  <a:schemeClr val="bg1"/>
                </a:solidFill>
              </a:rPr>
              <a:t>bioeconomy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B872F0-0648-5445-9848-89505469A7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360" y="1153777"/>
            <a:ext cx="4038841" cy="40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02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6A93E-2523-0F40-8454-5271C82F0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Bio-economy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752914-C6F6-284B-BF20-2F10D5E93D9E}"/>
              </a:ext>
            </a:extLst>
          </p:cNvPr>
          <p:cNvSpPr txBox="1"/>
          <p:nvPr/>
        </p:nvSpPr>
        <p:spPr>
          <a:xfrm>
            <a:off x="4648442" y="1118351"/>
            <a:ext cx="73522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Objectives: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Social, </a:t>
            </a:r>
            <a:r>
              <a:rPr lang="en-GB" sz="2400" dirty="0" err="1">
                <a:solidFill>
                  <a:schemeClr val="bg1"/>
                </a:solidFill>
              </a:rPr>
              <a:t>env</a:t>
            </a:r>
            <a:r>
              <a:rPr lang="en-GB" sz="2400" dirty="0">
                <a:solidFill>
                  <a:schemeClr val="bg1"/>
                </a:solidFill>
              </a:rPr>
              <a:t>, economic gains;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Use natural resources for food, feed, materials, energy;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protection and restoration of biodiversity, ecosystems and natural capital across land and water.</a:t>
            </a:r>
          </a:p>
          <a:p>
            <a:endParaRPr lang="en-GB" sz="2400" b="1" dirty="0">
              <a:solidFill>
                <a:schemeClr val="bg1"/>
              </a:solidFill>
            </a:endParaRPr>
          </a:p>
          <a:p>
            <a:endParaRPr lang="en-GB" sz="2400" b="1" dirty="0">
              <a:solidFill>
                <a:schemeClr val="bg1"/>
              </a:solidFill>
            </a:endParaRPr>
          </a:p>
          <a:p>
            <a:r>
              <a:rPr lang="en-GB" sz="2400" b="1" dirty="0">
                <a:solidFill>
                  <a:schemeClr val="bg1"/>
                </a:solidFill>
              </a:rPr>
              <a:t>Areas of action – sustainable and circular </a:t>
            </a:r>
            <a:r>
              <a:rPr lang="en-GB" sz="2400" b="1" dirty="0" err="1">
                <a:solidFill>
                  <a:schemeClr val="bg1"/>
                </a:solidFill>
              </a:rPr>
              <a:t>bioeconomy</a:t>
            </a:r>
            <a:r>
              <a:rPr lang="en-GB" sz="24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Strengthen and scale-up the bio-based sectors;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Deploy rapidly local </a:t>
            </a:r>
            <a:r>
              <a:rPr lang="en-GB" sz="2400" dirty="0" err="1">
                <a:solidFill>
                  <a:schemeClr val="bg1"/>
                </a:solidFill>
              </a:rPr>
              <a:t>Bioeconomies</a:t>
            </a:r>
            <a:r>
              <a:rPr lang="en-GB" sz="2400" dirty="0">
                <a:solidFill>
                  <a:schemeClr val="bg1"/>
                </a:solidFill>
              </a:rPr>
              <a:t> across Europe;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</a:rPr>
              <a:t>Understand the ecological boundaries of the </a:t>
            </a:r>
            <a:r>
              <a:rPr lang="en-GB" sz="2400" dirty="0" err="1">
                <a:solidFill>
                  <a:schemeClr val="bg1"/>
                </a:solidFill>
              </a:rPr>
              <a:t>bioeconomy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346388-6762-D547-9BCF-8A115C94A0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052736"/>
            <a:ext cx="4159721" cy="4549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0402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5B49D693-FF1E-9E49-A19B-FE58E745D11C}"/>
              </a:ext>
            </a:extLst>
          </p:cNvPr>
          <p:cNvSpPr/>
          <p:nvPr/>
        </p:nvSpPr>
        <p:spPr>
          <a:xfrm>
            <a:off x="5071155" y="3454687"/>
            <a:ext cx="1800200" cy="151216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160FECA-6B53-CE47-B783-A609A28EBEB1}"/>
              </a:ext>
            </a:extLst>
          </p:cNvPr>
          <p:cNvSpPr/>
          <p:nvPr/>
        </p:nvSpPr>
        <p:spPr>
          <a:xfrm>
            <a:off x="3487269" y="2590591"/>
            <a:ext cx="1800200" cy="151216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of  Agriculture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D3B4A68-BABE-6940-9C64-FFD01D55E3E8}"/>
              </a:ext>
            </a:extLst>
          </p:cNvPr>
          <p:cNvSpPr/>
          <p:nvPr/>
        </p:nvSpPr>
        <p:spPr>
          <a:xfrm>
            <a:off x="3487269" y="923039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Emission reductions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7F06531-954C-3848-97FD-5F5401761A4A}"/>
              </a:ext>
            </a:extLst>
          </p:cNvPr>
          <p:cNvSpPr/>
          <p:nvPr/>
        </p:nvSpPr>
        <p:spPr>
          <a:xfrm>
            <a:off x="1906034" y="1768915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Increased removals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627352D-4DC0-C34D-B2E9-B96F90FD1687}"/>
              </a:ext>
            </a:extLst>
          </p:cNvPr>
          <p:cNvSpPr/>
          <p:nvPr/>
        </p:nvSpPr>
        <p:spPr>
          <a:xfrm>
            <a:off x="3499900" y="4305542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Support to other sectors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9FC8044-B8A3-254A-8484-8940BF83D494}"/>
              </a:ext>
            </a:extLst>
          </p:cNvPr>
          <p:cNvSpPr/>
          <p:nvPr/>
        </p:nvSpPr>
        <p:spPr>
          <a:xfrm>
            <a:off x="5096188" y="5123969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Bio-economy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8067D60-0686-564D-9CCF-93785779DF03}"/>
              </a:ext>
            </a:extLst>
          </p:cNvPr>
          <p:cNvSpPr/>
          <p:nvPr/>
        </p:nvSpPr>
        <p:spPr>
          <a:xfrm>
            <a:off x="272240" y="2569431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on climate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1DA852D-9C23-2148-B5A3-E5A65A6703CC}"/>
              </a:ext>
            </a:extLst>
          </p:cNvPr>
          <p:cNvSpPr/>
          <p:nvPr/>
        </p:nvSpPr>
        <p:spPr>
          <a:xfrm>
            <a:off x="293528" y="4339943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from climate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65A48E9-F4A5-4841-9CC2-4BDA32EFBDA9}"/>
              </a:ext>
            </a:extLst>
          </p:cNvPr>
          <p:cNvSpPr/>
          <p:nvPr/>
        </p:nvSpPr>
        <p:spPr>
          <a:xfrm>
            <a:off x="1886070" y="3454687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 &amp; climate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CEE95EC-FC4B-D04F-BD05-6358DA1136B0}"/>
              </a:ext>
            </a:extLst>
          </p:cNvPr>
          <p:cNvSpPr/>
          <p:nvPr/>
        </p:nvSpPr>
        <p:spPr>
          <a:xfrm>
            <a:off x="6650874" y="4253877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Pathways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9FBB9D-6E75-AB45-9C79-AE08E3C4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96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833D00-EAF6-EF42-BADB-787E75B2D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5990">
            <a:off x="9725349" y="4485546"/>
            <a:ext cx="1161161" cy="949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6B480-BFA4-8241-B5D5-FD6C25F61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597">
            <a:off x="2360047" y="5377199"/>
            <a:ext cx="1161161" cy="9498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051E44-2240-DB4C-9A9B-A85B7C1EE333}"/>
              </a:ext>
            </a:extLst>
          </p:cNvPr>
          <p:cNvSpPr/>
          <p:nvPr/>
        </p:nvSpPr>
        <p:spPr>
          <a:xfrm>
            <a:off x="205894" y="203838"/>
            <a:ext cx="3009786" cy="74017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BE6B294-6682-7C46-BC9D-B8A064704500}"/>
              </a:ext>
            </a:extLst>
          </p:cNvPr>
          <p:cNvSpPr txBox="1">
            <a:spLocks/>
          </p:cNvSpPr>
          <p:nvPr/>
        </p:nvSpPr>
        <p:spPr>
          <a:xfrm>
            <a:off x="312973" y="180011"/>
            <a:ext cx="3373297" cy="66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Enabling change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693EC1C-6D7E-9443-991C-38933FDE05B2}"/>
              </a:ext>
            </a:extLst>
          </p:cNvPr>
          <p:cNvSpPr/>
          <p:nvPr/>
        </p:nvSpPr>
        <p:spPr>
          <a:xfrm>
            <a:off x="6661956" y="2547492"/>
            <a:ext cx="1800200" cy="151216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change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9C9971D-2FC5-684C-B26E-28921441C7EA}"/>
              </a:ext>
            </a:extLst>
          </p:cNvPr>
          <p:cNvSpPr/>
          <p:nvPr/>
        </p:nvSpPr>
        <p:spPr>
          <a:xfrm>
            <a:off x="6661956" y="854123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Approach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587D3B3-EA63-714E-B0F5-B4D9941B142C}"/>
              </a:ext>
            </a:extLst>
          </p:cNvPr>
          <p:cNvSpPr/>
          <p:nvPr/>
        </p:nvSpPr>
        <p:spPr>
          <a:xfrm>
            <a:off x="8256240" y="1700808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Governance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644688B-5C6E-BB49-82A8-50FA272DFEAC}"/>
              </a:ext>
            </a:extLst>
          </p:cNvPr>
          <p:cNvSpPr/>
          <p:nvPr/>
        </p:nvSpPr>
        <p:spPr>
          <a:xfrm>
            <a:off x="5071155" y="1739736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Coherence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B7CBB3F-2973-9045-8F5A-295865813AEA}"/>
              </a:ext>
            </a:extLst>
          </p:cNvPr>
          <p:cNvSpPr/>
          <p:nvPr/>
        </p:nvSpPr>
        <p:spPr>
          <a:xfrm>
            <a:off x="8256240" y="3393259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401285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Research &amp; evidence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127460" y="2432126"/>
            <a:ext cx="2825717" cy="1455874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/>
              <a:buChar char="•"/>
            </a:pPr>
            <a:r>
              <a:rPr lang="en-GB" dirty="0"/>
              <a:t>Existing farming practices 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Mitigation potential in different climatic zones &amp; soil types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Trade-offs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Demonstration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164227" y="-1849"/>
            <a:ext cx="2825717" cy="503312"/>
          </a:xfrm>
        </p:spPr>
        <p:txBody>
          <a:bodyPr/>
          <a:lstStyle/>
          <a:p>
            <a:r>
              <a:rPr lang="en-GB" dirty="0"/>
              <a:t>CAP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3164227" y="404037"/>
            <a:ext cx="2825717" cy="1532313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GB" dirty="0"/>
              <a:t>Design CAP tools with climate objectives in mind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Improve implementation &amp; uptake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Results-based payments</a:t>
            </a:r>
          </a:p>
          <a:p>
            <a:pPr marL="285750" indent="-285750" algn="l">
              <a:buFont typeface="Arial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/>
              <a:t>New approaches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pPr marL="285750" indent="-285750" algn="l">
              <a:buFont typeface="Arial"/>
              <a:buChar char="•"/>
            </a:pPr>
            <a:r>
              <a:rPr lang="en-GB" dirty="0"/>
              <a:t>Rebalance the cost of food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Safe operating space for livestock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Education for all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Consumption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9264352" y="548680"/>
            <a:ext cx="2825717" cy="1296144"/>
          </a:xfrm>
        </p:spPr>
        <p:txBody>
          <a:bodyPr>
            <a:norm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GB" dirty="0"/>
              <a:t>Education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Sustainable diets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Beyond food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Citizens interests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fontScale="92500"/>
          </a:bodyPr>
          <a:lstStyle/>
          <a:p>
            <a:r>
              <a:rPr lang="en-GB" b="1" dirty="0"/>
              <a:t>Coherence &amp; governance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3"/>
          </p:nvPr>
        </p:nvSpPr>
        <p:spPr>
          <a:xfrm>
            <a:off x="6233778" y="2601813"/>
            <a:ext cx="2942556" cy="1286187"/>
          </a:xfrm>
        </p:spPr>
        <p:txBody>
          <a:bodyPr>
            <a:normAutofit fontScale="92500"/>
          </a:bodyPr>
          <a:lstStyle/>
          <a:p>
            <a:pPr marL="285750" indent="-285750" algn="l">
              <a:buFont typeface="Arial"/>
              <a:buChar char="•"/>
            </a:pPr>
            <a:r>
              <a:rPr lang="en-GB" sz="1800" dirty="0"/>
              <a:t>Consider biomass use scale </a:t>
            </a:r>
          </a:p>
          <a:p>
            <a:pPr marL="285750" indent="-285750" algn="l">
              <a:buFont typeface="Arial"/>
              <a:buChar char="•"/>
            </a:pPr>
            <a:r>
              <a:rPr lang="en-GB" sz="1800" dirty="0"/>
              <a:t>Align policy objectives</a:t>
            </a:r>
          </a:p>
          <a:p>
            <a:pPr marL="285750" indent="-285750" algn="l">
              <a:buFont typeface="Arial"/>
              <a:buChar char="•"/>
            </a:pPr>
            <a:r>
              <a:rPr lang="en-GB" sz="1800" dirty="0"/>
              <a:t>High-level scrutiny board</a:t>
            </a:r>
          </a:p>
          <a:p>
            <a:pPr marL="285750" indent="-285750" algn="l">
              <a:buFont typeface="Arial"/>
              <a:buChar char="•"/>
            </a:pPr>
            <a:r>
              <a:rPr lang="en-GB" sz="1800" dirty="0"/>
              <a:t>Transparency in decisions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marL="285750" indent="-285750" algn="l">
              <a:buFont typeface="Arial"/>
              <a:buChar char="•"/>
            </a:pPr>
            <a:r>
              <a:rPr lang="en-GB" dirty="0"/>
              <a:t>Vision &amp;  targets 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Identify opportunities</a:t>
            </a:r>
          </a:p>
          <a:p>
            <a:pPr marL="285750" indent="-285750" algn="l">
              <a:buFont typeface="Arial"/>
              <a:buChar char="•"/>
            </a:pPr>
            <a:r>
              <a:rPr lang="en-GB" dirty="0"/>
              <a:t>NZ2050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7" name="Picture Placeholder 16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8" name="Picture Placeholder 17"/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9" name="Picture Placeholder 18"/>
          <p:cNvSpPr>
            <a:spLocks noGrp="1"/>
          </p:cNvSpPr>
          <p:nvPr>
            <p:ph type="pic" sz="quarter" idx="41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BA6857A-494F-6A47-B7E1-A76B32AA352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GB" dirty="0"/>
              <a:t>Pathways &amp; Targets</a:t>
            </a:r>
          </a:p>
        </p:txBody>
      </p:sp>
    </p:spTree>
    <p:extLst>
      <p:ext uri="{BB962C8B-B14F-4D97-AF65-F5344CB8AC3E}">
        <p14:creationId xmlns:p14="http://schemas.microsoft.com/office/powerpoint/2010/main" val="20686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999"/>
    </mc:Choice>
    <mc:Fallback xmlns="">
      <p:transition xmlns:p14="http://schemas.microsoft.com/office/powerpoint/2010/main" spd="slow" advTm="200999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6688" y="2204864"/>
            <a:ext cx="7739927" cy="259228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63352" y="2276873"/>
            <a:ext cx="7200800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0" i="1" dirty="0">
                <a:solidFill>
                  <a:schemeClr val="bg2">
                    <a:lumMod val="50000"/>
                  </a:schemeClr>
                </a:solidFill>
              </a:rPr>
              <a:t>Reaching net-zero emissions in the EU, whilst avoiding external impacts, is likely to require a more systematic change in the way we produce and consume food.</a:t>
            </a:r>
          </a:p>
        </p:txBody>
      </p:sp>
    </p:spTree>
    <p:extLst>
      <p:ext uri="{BB962C8B-B14F-4D97-AF65-F5344CB8AC3E}">
        <p14:creationId xmlns:p14="http://schemas.microsoft.com/office/powerpoint/2010/main" val="17672517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271463" y="3726070"/>
            <a:ext cx="9649074" cy="1935177"/>
          </a:xfrm>
        </p:spPr>
        <p:txBody>
          <a:bodyPr/>
          <a:lstStyle/>
          <a:p>
            <a:r>
              <a:rPr lang="en-GB" dirty="0"/>
              <a:t>For more information about  IEEP’s work on climate and agriculture </a:t>
            </a:r>
          </a:p>
          <a:p>
            <a:r>
              <a:rPr lang="en-GB" dirty="0">
                <a:hlinkClick r:id="rId3"/>
              </a:rPr>
              <a:t>ballen@ieep.eu</a:t>
            </a:r>
            <a:r>
              <a:rPr lang="en-GB" dirty="0"/>
              <a:t> </a:t>
            </a:r>
          </a:p>
        </p:txBody>
      </p:sp>
      <p:pic>
        <p:nvPicPr>
          <p:cNvPr id="5" name="Bildobjekt 9">
            <a:extLst>
              <a:ext uri="{FF2B5EF4-FFF2-40B4-BE49-F238E27FC236}">
                <a16:creationId xmlns:a16="http://schemas.microsoft.com/office/drawing/2014/main" id="{E3C46FAB-0E3D-DF44-9672-41E1E69669AF}"/>
              </a:ext>
            </a:extLst>
          </p:cNvPr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548680"/>
            <a:ext cx="2073260" cy="202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8516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B8AF77BE-6CBB-5643-878A-42B438A126EC}"/>
              </a:ext>
            </a:extLst>
          </p:cNvPr>
          <p:cNvSpPr/>
          <p:nvPr/>
        </p:nvSpPr>
        <p:spPr>
          <a:xfrm>
            <a:off x="0" y="0"/>
            <a:ext cx="12192000" cy="59265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1C83B2F-1DB6-DC42-9FE9-97F3C0EE7E2A}"/>
              </a:ext>
            </a:extLst>
          </p:cNvPr>
          <p:cNvSpPr txBox="1">
            <a:spLocks/>
          </p:cNvSpPr>
          <p:nvPr/>
        </p:nvSpPr>
        <p:spPr>
          <a:xfrm>
            <a:off x="609600" y="1268760"/>
            <a:ext cx="10972800" cy="406104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Land use change </a:t>
            </a:r>
          </a:p>
          <a:p>
            <a:r>
              <a:rPr lang="en-GB"/>
              <a:t>E.g. afforestation, agro-forestry, arable conversion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Crop Production</a:t>
            </a:r>
          </a:p>
          <a:p>
            <a:r>
              <a:rPr lang="en-GB"/>
              <a:t>E.g. Zero/reduced tillage, cover/catch crops, crop residues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Livestock Production</a:t>
            </a:r>
          </a:p>
          <a:p>
            <a:r>
              <a:rPr lang="en-GB"/>
              <a:t>E.g. Disease management, breeding, feed additives etc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Nutrient and Soil Management</a:t>
            </a:r>
          </a:p>
          <a:p>
            <a:r>
              <a:rPr lang="en-GB"/>
              <a:t>E.g. Nitrification inhibitors, improved N fixation etc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b="1"/>
              <a:t>Energy</a:t>
            </a:r>
          </a:p>
          <a:p>
            <a:r>
              <a:rPr lang="en-GB"/>
              <a:t>E.g. Carbon audits, energy efficiency, anaerobic digesters</a:t>
            </a:r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B8788B9C-B946-6742-A2B1-1FC72C9A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384" y="692696"/>
            <a:ext cx="2327275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14D6C59-9059-E740-B9AF-14146B75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384" y="2508796"/>
            <a:ext cx="2327275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8D8C961B-7070-A543-9DBD-13C815713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2384" y="4159796"/>
            <a:ext cx="2327275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4E89DD08-3161-7342-9D4C-2061809A0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1144729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Potential climate actions - agriculture</a:t>
            </a:r>
          </a:p>
        </p:txBody>
      </p:sp>
    </p:spTree>
    <p:extLst>
      <p:ext uri="{BB962C8B-B14F-4D97-AF65-F5344CB8AC3E}">
        <p14:creationId xmlns:p14="http://schemas.microsoft.com/office/powerpoint/2010/main" val="89780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C0E295-72A9-384F-B3E1-62F29BD35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8224" y="260715"/>
            <a:ext cx="5389033" cy="24340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u="sng" dirty="0"/>
              <a:t>New contract between farmers &amp; society</a:t>
            </a:r>
          </a:p>
          <a:p>
            <a:r>
              <a:rPr lang="en-GB" sz="2000" dirty="0"/>
              <a:t>Rewarding farmers for public goods;</a:t>
            </a:r>
          </a:p>
          <a:p>
            <a:r>
              <a:rPr lang="en-GB" sz="2000" dirty="0"/>
              <a:t>Transition towards CAP multi-annual and results-based payments; </a:t>
            </a:r>
          </a:p>
          <a:p>
            <a:r>
              <a:rPr lang="en-GB" sz="2000" dirty="0"/>
              <a:t>Knowledge transfer, advice and innovation;</a:t>
            </a:r>
          </a:p>
          <a:p>
            <a:r>
              <a:rPr lang="en-GB" sz="2000" dirty="0"/>
              <a:t>Strong accountability and robust monitoring</a:t>
            </a:r>
          </a:p>
        </p:txBody>
      </p:sp>
      <p:pic>
        <p:nvPicPr>
          <p:cNvPr id="6" name="Bildobjekt 9">
            <a:extLst>
              <a:ext uri="{FF2B5EF4-FFF2-40B4-BE49-F238E27FC236}">
                <a16:creationId xmlns:a16="http://schemas.microsoft.com/office/drawing/2014/main" id="{FB7A0049-97D8-4349-8813-A86E614D20A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568" y="5805264"/>
            <a:ext cx="1104800" cy="12203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8C4E8C0-285E-0D42-AE2B-572E2D5F1C2B}"/>
              </a:ext>
            </a:extLst>
          </p:cNvPr>
          <p:cNvSpPr/>
          <p:nvPr/>
        </p:nvSpPr>
        <p:spPr>
          <a:xfrm>
            <a:off x="13590" y="2924944"/>
            <a:ext cx="6082410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EA24D1-DCE2-B040-A0A9-F0BAF24D3DE0}"/>
              </a:ext>
            </a:extLst>
          </p:cNvPr>
          <p:cNvSpPr/>
          <p:nvPr/>
        </p:nvSpPr>
        <p:spPr>
          <a:xfrm>
            <a:off x="6095729" y="2924944"/>
            <a:ext cx="6082410" cy="29523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E5B2C7-B32C-014A-B04E-6870C0561305}"/>
              </a:ext>
            </a:extLst>
          </p:cNvPr>
          <p:cNvSpPr txBox="1">
            <a:spLocks/>
          </p:cNvSpPr>
          <p:nvPr/>
        </p:nvSpPr>
        <p:spPr>
          <a:xfrm>
            <a:off x="516966" y="260648"/>
            <a:ext cx="5270376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/>
              <a:t>Coherence</a:t>
            </a:r>
          </a:p>
          <a:p>
            <a:r>
              <a:rPr lang="en-GB" sz="2000" dirty="0"/>
              <a:t>High-level food sustainability advisory board </a:t>
            </a:r>
          </a:p>
          <a:p>
            <a:r>
              <a:rPr lang="en-GB" sz="2000" dirty="0"/>
              <a:t>Alignment of agriculture plans to the EU’s long-term strategies.</a:t>
            </a:r>
          </a:p>
          <a:p>
            <a:r>
              <a:rPr lang="en-GB" sz="2000" dirty="0"/>
              <a:t>Consider biomass end use. </a:t>
            </a:r>
          </a:p>
          <a:p>
            <a:r>
              <a:rPr lang="en-GB" sz="2000" dirty="0"/>
              <a:t>Removing all environmental harmful subsidies under the future CAP.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3D6CE-451D-234B-ABBA-138E5F5FA6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6405" y="2982788"/>
            <a:ext cx="5270376" cy="2664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u="sng" dirty="0"/>
              <a:t>New Approaches</a:t>
            </a:r>
          </a:p>
          <a:p>
            <a:r>
              <a:rPr lang="en-GB" b="1" dirty="0"/>
              <a:t>Rebalance the cost of food where sustainable products becomes cheaper and more convenient to consumers, whilst unsustainable ones more expensive. </a:t>
            </a:r>
            <a:endParaRPr lang="en-GB" dirty="0"/>
          </a:p>
          <a:p>
            <a:r>
              <a:rPr lang="en-GB" dirty="0"/>
              <a:t>Safe operating space for livestock production and consumption. </a:t>
            </a:r>
          </a:p>
          <a:p>
            <a:r>
              <a:rPr lang="en-GB" b="1" dirty="0"/>
              <a:t>Greater education about our food and farming decisions at all ages and in all sectors of society, particularly through school curriculum</a:t>
            </a:r>
            <a:r>
              <a:rPr lang="en-GB" dirty="0"/>
              <a:t>. </a:t>
            </a:r>
            <a:endParaRPr lang="en-GB" sz="2000" dirty="0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0B10A104-8FAA-2247-A18D-5AD430DD025F}"/>
              </a:ext>
            </a:extLst>
          </p:cNvPr>
          <p:cNvSpPr txBox="1">
            <a:spLocks/>
          </p:cNvSpPr>
          <p:nvPr/>
        </p:nvSpPr>
        <p:spPr>
          <a:xfrm>
            <a:off x="411836" y="3097915"/>
            <a:ext cx="5389033" cy="24340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u="sng" dirty="0"/>
              <a:t>Appropriate governance</a:t>
            </a:r>
          </a:p>
          <a:p>
            <a:r>
              <a:rPr lang="en-GB" dirty="0"/>
              <a:t>The right bodies &amp; tools at both European and national level to </a:t>
            </a:r>
            <a:r>
              <a:rPr lang="en-GB" b="1" dirty="0"/>
              <a:t>allow citizens interests to be actively reflected in future policy making and monitoring</a:t>
            </a:r>
            <a:r>
              <a:rPr lang="en-GB" dirty="0"/>
              <a:t>.</a:t>
            </a:r>
          </a:p>
          <a:p>
            <a:r>
              <a:rPr lang="en-GB" dirty="0"/>
              <a:t>Transparency in decision making.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21583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Hexagon 21">
            <a:extLst>
              <a:ext uri="{FF2B5EF4-FFF2-40B4-BE49-F238E27FC236}">
                <a16:creationId xmlns:a16="http://schemas.microsoft.com/office/drawing/2014/main" id="{D46A2109-4CAB-184D-B883-1C5E4E5D44F6}"/>
              </a:ext>
            </a:extLst>
          </p:cNvPr>
          <p:cNvSpPr/>
          <p:nvPr/>
        </p:nvSpPr>
        <p:spPr>
          <a:xfrm>
            <a:off x="5071155" y="3454687"/>
            <a:ext cx="1800200" cy="151216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Transitions</a:t>
            </a: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9B88FEDE-7FD0-3F4F-AB40-608C7C3DB1A0}"/>
              </a:ext>
            </a:extLst>
          </p:cNvPr>
          <p:cNvSpPr/>
          <p:nvPr/>
        </p:nvSpPr>
        <p:spPr>
          <a:xfrm>
            <a:off x="3487269" y="2590591"/>
            <a:ext cx="1800200" cy="151216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of  Agriculture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4C55E772-9A00-E643-8108-2C74A3A54E9C}"/>
              </a:ext>
            </a:extLst>
          </p:cNvPr>
          <p:cNvSpPr/>
          <p:nvPr/>
        </p:nvSpPr>
        <p:spPr>
          <a:xfrm>
            <a:off x="3487269" y="923039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Emission reductions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DB8B0ABD-4052-904E-A265-18E73310C893}"/>
              </a:ext>
            </a:extLst>
          </p:cNvPr>
          <p:cNvSpPr/>
          <p:nvPr/>
        </p:nvSpPr>
        <p:spPr>
          <a:xfrm>
            <a:off x="1906034" y="1768915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Increased removals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E9051CCA-6D95-7C42-A371-BBC4E6F414F4}"/>
              </a:ext>
            </a:extLst>
          </p:cNvPr>
          <p:cNvSpPr/>
          <p:nvPr/>
        </p:nvSpPr>
        <p:spPr>
          <a:xfrm>
            <a:off x="3499900" y="4305542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Support to other sectors</a:t>
            </a:r>
          </a:p>
        </p:txBody>
      </p:sp>
      <p:sp>
        <p:nvSpPr>
          <p:cNvPr id="47" name="Hexagon 46">
            <a:extLst>
              <a:ext uri="{FF2B5EF4-FFF2-40B4-BE49-F238E27FC236}">
                <a16:creationId xmlns:a16="http://schemas.microsoft.com/office/drawing/2014/main" id="{907E4569-90CB-334D-A4F4-57BE09A804AE}"/>
              </a:ext>
            </a:extLst>
          </p:cNvPr>
          <p:cNvSpPr/>
          <p:nvPr/>
        </p:nvSpPr>
        <p:spPr>
          <a:xfrm>
            <a:off x="5096188" y="5123969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Bio-economy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28A7684F-397D-CB4E-9308-68C2A79C826F}"/>
              </a:ext>
            </a:extLst>
          </p:cNvPr>
          <p:cNvSpPr/>
          <p:nvPr/>
        </p:nvSpPr>
        <p:spPr>
          <a:xfrm>
            <a:off x="6661956" y="2547492"/>
            <a:ext cx="1800200" cy="151216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change</a:t>
            </a:r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FA73C150-78FE-8046-9741-D3E4986CEC33}"/>
              </a:ext>
            </a:extLst>
          </p:cNvPr>
          <p:cNvSpPr/>
          <p:nvPr/>
        </p:nvSpPr>
        <p:spPr>
          <a:xfrm>
            <a:off x="6661956" y="854123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Approach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74948E5F-F210-474A-8FE0-CF8892DA9E2F}"/>
              </a:ext>
            </a:extLst>
          </p:cNvPr>
          <p:cNvSpPr/>
          <p:nvPr/>
        </p:nvSpPr>
        <p:spPr>
          <a:xfrm>
            <a:off x="8256240" y="1700808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Governance</a:t>
            </a:r>
          </a:p>
        </p:txBody>
      </p:sp>
      <p:sp>
        <p:nvSpPr>
          <p:cNvPr id="56" name="Hexagon 55">
            <a:extLst>
              <a:ext uri="{FF2B5EF4-FFF2-40B4-BE49-F238E27FC236}">
                <a16:creationId xmlns:a16="http://schemas.microsoft.com/office/drawing/2014/main" id="{9C80FFB9-034B-B14B-90FB-6B1364381AED}"/>
              </a:ext>
            </a:extLst>
          </p:cNvPr>
          <p:cNvSpPr/>
          <p:nvPr/>
        </p:nvSpPr>
        <p:spPr>
          <a:xfrm>
            <a:off x="5071155" y="1739736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Coherence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B052ED99-CCEC-9645-9930-31A3EADC63D2}"/>
              </a:ext>
            </a:extLst>
          </p:cNvPr>
          <p:cNvSpPr/>
          <p:nvPr/>
        </p:nvSpPr>
        <p:spPr>
          <a:xfrm>
            <a:off x="8256240" y="3393259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Tools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FFA47136-99A8-F64D-A241-7DA304148B86}"/>
              </a:ext>
            </a:extLst>
          </p:cNvPr>
          <p:cNvSpPr/>
          <p:nvPr/>
        </p:nvSpPr>
        <p:spPr>
          <a:xfrm>
            <a:off x="6650874" y="4253877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Pathways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9FBB9D-6E75-AB45-9C79-AE08E3C4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96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051E44-2240-DB4C-9A9B-A85B7C1EE333}"/>
              </a:ext>
            </a:extLst>
          </p:cNvPr>
          <p:cNvSpPr/>
          <p:nvPr/>
        </p:nvSpPr>
        <p:spPr>
          <a:xfrm>
            <a:off x="210341" y="155512"/>
            <a:ext cx="4445500" cy="74017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BE6B294-6682-7C46-BC9D-B8A064704500}"/>
              </a:ext>
            </a:extLst>
          </p:cNvPr>
          <p:cNvSpPr txBox="1">
            <a:spLocks/>
          </p:cNvSpPr>
          <p:nvPr/>
        </p:nvSpPr>
        <p:spPr>
          <a:xfrm>
            <a:off x="317419" y="131685"/>
            <a:ext cx="4338421" cy="66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bg2">
                    <a:lumMod val="50000"/>
                  </a:schemeClr>
                </a:solidFill>
              </a:rPr>
              <a:t>Agriculture and climate</a:t>
            </a:r>
          </a:p>
        </p:txBody>
      </p:sp>
      <p:sp>
        <p:nvSpPr>
          <p:cNvPr id="48" name="Hexagon 47">
            <a:extLst>
              <a:ext uri="{FF2B5EF4-FFF2-40B4-BE49-F238E27FC236}">
                <a16:creationId xmlns:a16="http://schemas.microsoft.com/office/drawing/2014/main" id="{8ABE5255-2E16-2C4E-97AE-C1457D09BDBA}"/>
              </a:ext>
            </a:extLst>
          </p:cNvPr>
          <p:cNvSpPr/>
          <p:nvPr/>
        </p:nvSpPr>
        <p:spPr>
          <a:xfrm>
            <a:off x="272240" y="2569431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on climate</a:t>
            </a:r>
          </a:p>
        </p:txBody>
      </p:sp>
      <p:sp>
        <p:nvSpPr>
          <p:cNvPr id="49" name="Hexagon 48">
            <a:extLst>
              <a:ext uri="{FF2B5EF4-FFF2-40B4-BE49-F238E27FC236}">
                <a16:creationId xmlns:a16="http://schemas.microsoft.com/office/drawing/2014/main" id="{E595E5CE-25FE-5D45-A683-BD5B39A24366}"/>
              </a:ext>
            </a:extLst>
          </p:cNvPr>
          <p:cNvSpPr/>
          <p:nvPr/>
        </p:nvSpPr>
        <p:spPr>
          <a:xfrm>
            <a:off x="293528" y="4339943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from climate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A2B9C066-E74C-0744-B8BC-799BB27DC25E}"/>
              </a:ext>
            </a:extLst>
          </p:cNvPr>
          <p:cNvSpPr/>
          <p:nvPr/>
        </p:nvSpPr>
        <p:spPr>
          <a:xfrm>
            <a:off x="1886070" y="3454687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 &amp; climate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98D4FF5-715A-0142-B490-D5234AA928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5990">
            <a:off x="9725349" y="4485546"/>
            <a:ext cx="1161161" cy="9498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36C4733-8184-854D-88FF-8CAE6371FF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597">
            <a:off x="2360047" y="5377199"/>
            <a:ext cx="1161161" cy="94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541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/>
              <a:t>Consumption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Meat consumption and production is a major source of GHGs;</a:t>
            </a:r>
          </a:p>
          <a:p>
            <a:r>
              <a:rPr lang="en-GB" dirty="0"/>
              <a:t>Reducing food waste is essential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GB" dirty="0"/>
              <a:t>Environment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7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Drives adaptation, not mitigation;</a:t>
            </a:r>
          </a:p>
          <a:p>
            <a:r>
              <a:rPr lang="en-GB" dirty="0"/>
              <a:t>Impacts crops more than livestock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GB" dirty="0"/>
              <a:t>Technology</a:t>
            </a: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Better application of existing techniques is as important as new developments;</a:t>
            </a:r>
          </a:p>
          <a:p>
            <a:r>
              <a:rPr lang="en-GB" dirty="0"/>
              <a:t>Public perception is key</a:t>
            </a:r>
          </a:p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GB" dirty="0"/>
              <a:t>Technology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Climate mitigation tech is still rare in agriculture;</a:t>
            </a:r>
          </a:p>
          <a:p>
            <a:r>
              <a:rPr lang="en-GB" dirty="0"/>
              <a:t>Rebound effect is a risk of efficiency gains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GB" dirty="0"/>
              <a:t>Markets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3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EU markets are complex and part of global commodity trade;</a:t>
            </a:r>
          </a:p>
          <a:p>
            <a:r>
              <a:rPr lang="en-GB" dirty="0"/>
              <a:t>Long supply chains limit reinvestment in the sector</a:t>
            </a:r>
          </a:p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4"/>
          </p:nvPr>
        </p:nvSpPr>
        <p:spPr>
          <a:xfrm>
            <a:off x="9296408" y="3933800"/>
            <a:ext cx="2825717" cy="503312"/>
          </a:xfrm>
        </p:spPr>
        <p:txBody>
          <a:bodyPr/>
          <a:lstStyle/>
          <a:p>
            <a:r>
              <a:rPr lang="en-GB" dirty="0"/>
              <a:t>Policy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9296408" y="4365104"/>
            <a:ext cx="2825717" cy="127891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Targets work;</a:t>
            </a:r>
          </a:p>
          <a:p>
            <a:r>
              <a:rPr lang="en-GB" dirty="0"/>
              <a:t>External policies have significant influence;</a:t>
            </a:r>
          </a:p>
          <a:p>
            <a:r>
              <a:rPr lang="en-GB" dirty="0"/>
              <a:t> Climate tends to be secondary focus of current CAP measures 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15" name="Picture Placeholder 14"/>
          <p:cNvSpPr>
            <a:spLocks noGrp="1"/>
          </p:cNvSpPr>
          <p:nvPr>
            <p:ph type="pic" sz="quarter" idx="37"/>
          </p:nvPr>
        </p:nvSpPr>
        <p:spPr/>
      </p:sp>
      <p:sp>
        <p:nvSpPr>
          <p:cNvPr id="16" name="Picture Placeholder 15"/>
          <p:cNvSpPr>
            <a:spLocks noGrp="1"/>
          </p:cNvSpPr>
          <p:nvPr>
            <p:ph type="pic" sz="quarter" idx="38"/>
          </p:nvPr>
        </p:nvSpPr>
        <p:spPr/>
      </p:sp>
      <p:sp>
        <p:nvSpPr>
          <p:cNvPr id="17" name="Picture Placeholder 16"/>
          <p:cNvSpPr>
            <a:spLocks noGrp="1"/>
          </p:cNvSpPr>
          <p:nvPr>
            <p:ph type="pic" sz="quarter" idx="39"/>
          </p:nvPr>
        </p:nvSpPr>
        <p:spPr/>
      </p:sp>
      <p:sp>
        <p:nvSpPr>
          <p:cNvPr id="18" name="Picture Placeholder 17"/>
          <p:cNvSpPr>
            <a:spLocks noGrp="1"/>
          </p:cNvSpPr>
          <p:nvPr>
            <p:ph type="pic" sz="quarter" idx="40"/>
          </p:nvPr>
        </p:nvSpPr>
        <p:spPr/>
      </p:sp>
      <p:sp>
        <p:nvSpPr>
          <p:cNvPr id="19" name="Picture Placeholder 18"/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6910836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7"/>
            <a:ext cx="10972799" cy="778099"/>
          </a:xfrm>
        </p:spPr>
        <p:txBody>
          <a:bodyPr/>
          <a:lstStyle/>
          <a:p>
            <a:r>
              <a:rPr lang="en-GB" dirty="0">
                <a:solidFill>
                  <a:srgbClr val="618015"/>
                </a:solidFill>
              </a:rPr>
              <a:t>A wide range of mitigation potential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79376" y="1124744"/>
          <a:ext cx="11280576" cy="41513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6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758">
                <a:tc>
                  <a:txBody>
                    <a:bodyPr/>
                    <a:lstStyle/>
                    <a:p>
                      <a:r>
                        <a:rPr lang="it-IT" sz="1800" dirty="0"/>
                        <a:t>Mitigation</a:t>
                      </a:r>
                      <a:r>
                        <a:rPr lang="it-IT" sz="1800" baseline="0" dirty="0"/>
                        <a:t> areas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Selected</a:t>
                      </a:r>
                      <a:r>
                        <a:rPr lang="it-IT" sz="1800" baseline="0" dirty="0"/>
                        <a:t> mitigation actions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Estimated potential</a:t>
                      </a:r>
                      <a:r>
                        <a:rPr lang="it-IT" sz="1800" baseline="0" dirty="0"/>
                        <a:t> – will vary with local conditions, current practice, etc. 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30">
                <a:tc>
                  <a:txBody>
                    <a:bodyPr/>
                    <a:lstStyle/>
                    <a:p>
                      <a:r>
                        <a:rPr lang="en-GB" sz="1800" dirty="0"/>
                        <a:t>Crop production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Use of cover/catch crops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1,100 – 1,900 </a:t>
                      </a:r>
                      <a:r>
                        <a:rPr lang="en-GB" sz="1800" dirty="0" err="1"/>
                        <a:t>kt</a:t>
                      </a:r>
                      <a:r>
                        <a:rPr lang="en-GB" sz="1800" dirty="0"/>
                        <a:t> CO</a:t>
                      </a:r>
                      <a:r>
                        <a:rPr lang="en-GB" sz="1800" baseline="-25000" dirty="0"/>
                        <a:t>2</a:t>
                      </a:r>
                      <a:r>
                        <a:rPr lang="en-GB" sz="1800" dirty="0"/>
                        <a:t>eq/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/%uptake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758"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Nutrient and soil management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Biological nitrogen (N) fixation in rotations and in grass mixes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1,400 – 2,900 </a:t>
                      </a:r>
                      <a:r>
                        <a:rPr lang="en-GB" sz="1800" dirty="0" err="1"/>
                        <a:t>kt</a:t>
                      </a:r>
                      <a:r>
                        <a:rPr lang="en-GB" sz="1800" dirty="0"/>
                        <a:t> CO</a:t>
                      </a:r>
                      <a:r>
                        <a:rPr lang="en-GB" sz="1800" baseline="-25000" dirty="0"/>
                        <a:t>2 </a:t>
                      </a:r>
                      <a:r>
                        <a:rPr lang="en-GB" sz="1800" dirty="0" err="1"/>
                        <a:t>eq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/%uptake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3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Use of nitrification inhibitors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470 – 1,400 </a:t>
                      </a:r>
                      <a:r>
                        <a:rPr lang="en-GB" sz="1800" dirty="0" err="1"/>
                        <a:t>kt</a:t>
                      </a:r>
                      <a:r>
                        <a:rPr lang="en-GB" sz="1800" dirty="0"/>
                        <a:t> CO</a:t>
                      </a:r>
                      <a:r>
                        <a:rPr lang="en-GB" sz="1800" baseline="-25000" dirty="0"/>
                        <a:t>2 </a:t>
                      </a:r>
                      <a:r>
                        <a:rPr lang="en-GB" sz="1800" dirty="0" err="1"/>
                        <a:t>eq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/%uptake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030">
                <a:tc rowSpan="2">
                  <a:txBody>
                    <a:bodyPr/>
                    <a:lstStyle/>
                    <a:p>
                      <a:r>
                        <a:rPr lang="en-GB" sz="1800" dirty="0"/>
                        <a:t>Livestock production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Livestock disease management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23-230 ktCO</a:t>
                      </a:r>
                      <a:r>
                        <a:rPr lang="en-GB" sz="1800" baseline="-25000" dirty="0"/>
                        <a:t>2 </a:t>
                      </a:r>
                      <a:r>
                        <a:rPr lang="en-GB" sz="1800" dirty="0" err="1"/>
                        <a:t>eq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/%uptake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030">
                <a:tc v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Feed additives for ruminant diets 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37-55 ktCO</a:t>
                      </a:r>
                      <a:r>
                        <a:rPr lang="en-GB" sz="1800" baseline="-25000" dirty="0"/>
                        <a:t>2 </a:t>
                      </a:r>
                      <a:r>
                        <a:rPr lang="en-GB" sz="1800" dirty="0" err="1"/>
                        <a:t>eq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/%uptake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5758">
                <a:tc>
                  <a:txBody>
                    <a:bodyPr/>
                    <a:lstStyle/>
                    <a:p>
                      <a:r>
                        <a:rPr lang="it-IT" sz="1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dirty="0"/>
                        <a:t>Carbon</a:t>
                      </a:r>
                      <a:r>
                        <a:rPr lang="it-IT" sz="1800" baseline="0" dirty="0"/>
                        <a:t> auditing tools</a:t>
                      </a:r>
                    </a:p>
                    <a:p>
                      <a:r>
                        <a:rPr lang="en-GB" sz="1800" dirty="0"/>
                        <a:t>(for both CO</a:t>
                      </a:r>
                      <a:r>
                        <a:rPr lang="en-GB" sz="1800" baseline="-25000" dirty="0"/>
                        <a:t>2 </a:t>
                      </a:r>
                      <a:r>
                        <a:rPr lang="en-GB" sz="1800" dirty="0"/>
                        <a:t>&amp; non-CO</a:t>
                      </a:r>
                      <a:r>
                        <a:rPr lang="en-GB" sz="1800" baseline="-25000" dirty="0"/>
                        <a:t>2</a:t>
                      </a:r>
                      <a:r>
                        <a:rPr lang="en-GB" sz="1800" dirty="0"/>
                        <a:t> emissions)</a:t>
                      </a:r>
                      <a:endParaRPr lang="it-IT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470 – 940 </a:t>
                      </a:r>
                      <a:r>
                        <a:rPr lang="en-GB" sz="1800" dirty="0" err="1"/>
                        <a:t>kt</a:t>
                      </a:r>
                      <a:r>
                        <a:rPr lang="en-GB" sz="1800" dirty="0"/>
                        <a:t> CO</a:t>
                      </a:r>
                      <a:r>
                        <a:rPr lang="en-GB" sz="1800" baseline="-25000" dirty="0"/>
                        <a:t>2 </a:t>
                      </a:r>
                      <a:r>
                        <a:rPr lang="en-GB" sz="1800" dirty="0" err="1"/>
                        <a:t>eq</a:t>
                      </a:r>
                      <a:r>
                        <a:rPr lang="en-GB" sz="1800" dirty="0"/>
                        <a:t>/</a:t>
                      </a:r>
                      <a:r>
                        <a:rPr lang="en-GB" sz="1800" dirty="0" err="1"/>
                        <a:t>yr</a:t>
                      </a:r>
                      <a:r>
                        <a:rPr lang="en-GB" sz="1800" dirty="0"/>
                        <a:t>/%uptake</a:t>
                      </a:r>
                      <a:endParaRPr lang="it-IT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16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60"/>
    </mc:Choice>
    <mc:Fallback xmlns="">
      <p:transition spd="slow" advTm="9006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584" y="188640"/>
            <a:ext cx="10972799" cy="1144729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A significant contribution to non-CO</a:t>
            </a:r>
            <a:r>
              <a:rPr lang="en-GB" baseline="-25000" dirty="0">
                <a:solidFill>
                  <a:schemeClr val="tx2"/>
                </a:solidFill>
              </a:rPr>
              <a:t>2</a:t>
            </a:r>
            <a:r>
              <a:rPr lang="en-GB" dirty="0">
                <a:solidFill>
                  <a:schemeClr val="tx2"/>
                </a:solidFill>
              </a:rPr>
              <a:t> GHG emission reductions in agriculture is possible</a:t>
            </a:r>
            <a:r>
              <a:rPr lang="it-IT" dirty="0">
                <a:solidFill>
                  <a:schemeClr val="tx2"/>
                </a:solidFill>
              </a:rPr>
              <a:t> 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35360" y="1412776"/>
          <a:ext cx="11521280" cy="4348605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187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5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2651"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Study</a:t>
                      </a:r>
                      <a:endParaRPr lang="en-GB" sz="18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Agricultural GHG non-CO</a:t>
                      </a:r>
                      <a:r>
                        <a:rPr lang="en-GB" sz="1600" baseline="-25000" dirty="0">
                          <a:effectLst/>
                        </a:rPr>
                        <a:t>2</a:t>
                      </a:r>
                      <a:r>
                        <a:rPr lang="en-GB" sz="1600" dirty="0">
                          <a:effectLst/>
                        </a:rPr>
                        <a:t> emissions reduction (in 2030, </a:t>
                      </a:r>
                      <a:r>
                        <a:rPr lang="en-GB" sz="1600" dirty="0" err="1">
                          <a:effectLst/>
                        </a:rPr>
                        <a:t>vs</a:t>
                      </a:r>
                      <a:r>
                        <a:rPr lang="en-GB" sz="1600" dirty="0">
                          <a:effectLst/>
                        </a:rPr>
                        <a:t> 2005 levels) </a:t>
                      </a:r>
                      <a:endParaRPr lang="en-GB" sz="18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Enabling conditions specific to agriculture</a:t>
                      </a:r>
                      <a:endParaRPr lang="en-GB" sz="18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Impacts for the agricultural sector</a:t>
                      </a:r>
                      <a:endParaRPr lang="en-GB" sz="18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950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Reference scenario 2016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(Ref2016)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2.4%</a:t>
                      </a:r>
                      <a:endParaRPr lang="en-GB" sz="1600">
                        <a:effectLst/>
                      </a:endParaRPr>
                    </a:p>
                    <a:p>
                      <a:r>
                        <a:rPr lang="en-GB" sz="1400">
                          <a:effectLst/>
                        </a:rPr>
                        <a:t>(-10.66 MtCO</a:t>
                      </a:r>
                      <a:r>
                        <a:rPr lang="en-GB" sz="1400" baseline="-25000">
                          <a:effectLst/>
                        </a:rPr>
                        <a:t>2e</a:t>
                      </a:r>
                      <a:r>
                        <a:rPr lang="en-GB" sz="1400">
                          <a:effectLst/>
                        </a:rPr>
                        <a:t>)</a:t>
                      </a:r>
                      <a:endParaRPr lang="en-GB" sz="160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No policy support other than policies existing in 2014 (projections under ‘business-as-usual’ scenario).</a:t>
                      </a:r>
                      <a:endParaRPr lang="en-GB" sz="160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effectLst/>
                        </a:rPr>
                        <a:t>Emissions reduction is low - Only win-win solutions are adopted as a result of projected trends.</a:t>
                      </a:r>
                      <a:endParaRPr lang="en-GB" sz="160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543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European Council scenario EUCO27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Using Ref2016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8.1%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(-35.95 MtCO</a:t>
                      </a:r>
                      <a:r>
                        <a:rPr lang="en-GB" sz="1400" baseline="-25000" dirty="0">
                          <a:effectLst/>
                        </a:rPr>
                        <a:t>2e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Very limited policy support other than policies existing in 2014 (equivalent to a €0.05/tCO</a:t>
                      </a:r>
                      <a:r>
                        <a:rPr lang="en-GB" sz="1400" baseline="-25000" dirty="0">
                          <a:effectLst/>
                        </a:rPr>
                        <a:t>2e</a:t>
                      </a:r>
                      <a:r>
                        <a:rPr lang="en-GB" sz="1400" dirty="0">
                          <a:effectLst/>
                        </a:rPr>
                        <a:t>. carbon price). 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Emissions reduction level is low/moderate – Win-win solutions are accompanied by some policy incentive to mainstream their adoption.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661"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European Council scenario EUCO30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Using Ref2016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2.4%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(-10.66 MtCO</a:t>
                      </a:r>
                      <a:r>
                        <a:rPr lang="en-GB" sz="1400" baseline="-25000" dirty="0">
                          <a:effectLst/>
                        </a:rPr>
                        <a:t>2e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No policy support other than policies existing in 2014. 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Emissions reduction level is low - Only win-win solutions are adopted as a result of projected trends. The ESR emission target is met through increased energy efficiency and no contribution from the agricultural sector.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651">
                <a:tc>
                  <a:txBody>
                    <a:bodyPr/>
                    <a:lstStyle/>
                    <a:p>
                      <a:pPr algn="l"/>
                      <a:r>
                        <a:rPr lang="en-GB" sz="1400">
                          <a:effectLst/>
                        </a:rPr>
                        <a:t>EcAMPA 2 (JRC)</a:t>
                      </a:r>
                      <a:endParaRPr lang="en-GB" sz="160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-11.4% to -25%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Various: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Voluntary / Mandatory choice of mitigation actions;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Support for implementation up to 80% of mitigation costs.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effectLst/>
                        </a:rPr>
                        <a:t>Various: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Production impacts where mitigation is not supported by subsidies; </a:t>
                      </a:r>
                      <a:endParaRPr lang="en-GB" sz="1600" dirty="0">
                        <a:effectLst/>
                      </a:endParaRPr>
                    </a:p>
                    <a:p>
                      <a:r>
                        <a:rPr lang="en-GB" sz="1400" dirty="0">
                          <a:effectLst/>
                        </a:rPr>
                        <a:t>Cost impacts to EU budget as a result of subsidised support.</a:t>
                      </a:r>
                      <a:endParaRPr lang="en-GB" sz="1600" dirty="0">
                        <a:solidFill>
                          <a:srgbClr val="4F6228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119"/>
    </mc:Choice>
    <mc:Fallback xmlns="">
      <p:transition spd="slow" advTm="13711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5B49D693-FF1E-9E49-A19B-FE58E745D11C}"/>
              </a:ext>
            </a:extLst>
          </p:cNvPr>
          <p:cNvSpPr/>
          <p:nvPr/>
        </p:nvSpPr>
        <p:spPr>
          <a:xfrm>
            <a:off x="5071155" y="3454687"/>
            <a:ext cx="1800200" cy="151216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9FC8044-B8A3-254A-8484-8940BF83D494}"/>
              </a:ext>
            </a:extLst>
          </p:cNvPr>
          <p:cNvSpPr/>
          <p:nvPr/>
        </p:nvSpPr>
        <p:spPr>
          <a:xfrm>
            <a:off x="5096188" y="5123969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Bio-economy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8067D60-0686-564D-9CCF-93785779DF03}"/>
              </a:ext>
            </a:extLst>
          </p:cNvPr>
          <p:cNvSpPr/>
          <p:nvPr/>
        </p:nvSpPr>
        <p:spPr>
          <a:xfrm>
            <a:off x="272240" y="2569431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on climate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1DA852D-9C23-2148-B5A3-E5A65A6703CC}"/>
              </a:ext>
            </a:extLst>
          </p:cNvPr>
          <p:cNvSpPr/>
          <p:nvPr/>
        </p:nvSpPr>
        <p:spPr>
          <a:xfrm>
            <a:off x="293528" y="4339943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from climate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65A48E9-F4A5-4841-9CC2-4BDA32EFBDA9}"/>
              </a:ext>
            </a:extLst>
          </p:cNvPr>
          <p:cNvSpPr/>
          <p:nvPr/>
        </p:nvSpPr>
        <p:spPr>
          <a:xfrm>
            <a:off x="1886070" y="3454687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 &amp; climate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693EC1C-6D7E-9443-991C-38933FDE05B2}"/>
              </a:ext>
            </a:extLst>
          </p:cNvPr>
          <p:cNvSpPr/>
          <p:nvPr/>
        </p:nvSpPr>
        <p:spPr>
          <a:xfrm>
            <a:off x="6661956" y="2547492"/>
            <a:ext cx="1800200" cy="151216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change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9C9971D-2FC5-684C-B26E-28921441C7EA}"/>
              </a:ext>
            </a:extLst>
          </p:cNvPr>
          <p:cNvSpPr/>
          <p:nvPr/>
        </p:nvSpPr>
        <p:spPr>
          <a:xfrm>
            <a:off x="6661956" y="854123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Approach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587D3B3-EA63-714E-B0F5-B4D9941B142C}"/>
              </a:ext>
            </a:extLst>
          </p:cNvPr>
          <p:cNvSpPr/>
          <p:nvPr/>
        </p:nvSpPr>
        <p:spPr>
          <a:xfrm>
            <a:off x="8256240" y="1700808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Governance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644688B-5C6E-BB49-82A8-50FA272DFEAC}"/>
              </a:ext>
            </a:extLst>
          </p:cNvPr>
          <p:cNvSpPr/>
          <p:nvPr/>
        </p:nvSpPr>
        <p:spPr>
          <a:xfrm>
            <a:off x="5071155" y="1739736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Coherence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B7CBB3F-2973-9045-8F5A-295865813AEA}"/>
              </a:ext>
            </a:extLst>
          </p:cNvPr>
          <p:cNvSpPr/>
          <p:nvPr/>
        </p:nvSpPr>
        <p:spPr>
          <a:xfrm>
            <a:off x="8256240" y="3393259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Tools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CEE95EC-FC4B-D04F-BD05-6358DA1136B0}"/>
              </a:ext>
            </a:extLst>
          </p:cNvPr>
          <p:cNvSpPr/>
          <p:nvPr/>
        </p:nvSpPr>
        <p:spPr>
          <a:xfrm>
            <a:off x="6650874" y="4253877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Pathways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9FBB9D-6E75-AB45-9C79-AE08E3C4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96"/>
            <a:ext cx="12192000" cy="6858000"/>
          </a:xfrm>
          <a:prstGeom prst="rect">
            <a:avLst/>
          </a:pr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B160FECA-6B53-CE47-B783-A609A28EBEB1}"/>
              </a:ext>
            </a:extLst>
          </p:cNvPr>
          <p:cNvSpPr/>
          <p:nvPr/>
        </p:nvSpPr>
        <p:spPr>
          <a:xfrm>
            <a:off x="3487269" y="2590591"/>
            <a:ext cx="1800200" cy="151216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of  Agriculture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D3B4A68-BABE-6940-9C64-FFD01D55E3E8}"/>
              </a:ext>
            </a:extLst>
          </p:cNvPr>
          <p:cNvSpPr/>
          <p:nvPr/>
        </p:nvSpPr>
        <p:spPr>
          <a:xfrm>
            <a:off x="3487269" y="923039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Emission reductions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7F06531-954C-3848-97FD-5F5401761A4A}"/>
              </a:ext>
            </a:extLst>
          </p:cNvPr>
          <p:cNvSpPr/>
          <p:nvPr/>
        </p:nvSpPr>
        <p:spPr>
          <a:xfrm>
            <a:off x="1906034" y="1768915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Increased removals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627352D-4DC0-C34D-B2E9-B96F90FD1687}"/>
              </a:ext>
            </a:extLst>
          </p:cNvPr>
          <p:cNvSpPr/>
          <p:nvPr/>
        </p:nvSpPr>
        <p:spPr>
          <a:xfrm>
            <a:off x="3499900" y="4305542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Support to other sectors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833D00-EAF6-EF42-BADB-787E75B2D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5990">
            <a:off x="9725349" y="4485546"/>
            <a:ext cx="1161161" cy="949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6B480-BFA4-8241-B5D5-FD6C25F61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597">
            <a:off x="2360047" y="5377199"/>
            <a:ext cx="1161161" cy="949825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8825131-DE43-AF40-A6B1-14BFBDF06EDE}"/>
              </a:ext>
            </a:extLst>
          </p:cNvPr>
          <p:cNvSpPr/>
          <p:nvPr/>
        </p:nvSpPr>
        <p:spPr>
          <a:xfrm>
            <a:off x="210341" y="155512"/>
            <a:ext cx="3495893" cy="74017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335F2402-7E47-F14E-A8DA-E25F893E3C61}"/>
              </a:ext>
            </a:extLst>
          </p:cNvPr>
          <p:cNvSpPr txBox="1">
            <a:spLocks/>
          </p:cNvSpPr>
          <p:nvPr/>
        </p:nvSpPr>
        <p:spPr>
          <a:xfrm>
            <a:off x="317419" y="131685"/>
            <a:ext cx="4338421" cy="66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2"/>
                </a:solidFill>
              </a:rPr>
              <a:t>Role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272937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B160FECA-6B53-CE47-B783-A609A28EBEB1}"/>
              </a:ext>
            </a:extLst>
          </p:cNvPr>
          <p:cNvSpPr/>
          <p:nvPr/>
        </p:nvSpPr>
        <p:spPr>
          <a:xfrm>
            <a:off x="3487269" y="2590591"/>
            <a:ext cx="1800200" cy="151216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of  Agriculture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D3B4A68-BABE-6940-9C64-FFD01D55E3E8}"/>
              </a:ext>
            </a:extLst>
          </p:cNvPr>
          <p:cNvSpPr/>
          <p:nvPr/>
        </p:nvSpPr>
        <p:spPr>
          <a:xfrm>
            <a:off x="3487269" y="923039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Emission reductions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7F06531-954C-3848-97FD-5F5401761A4A}"/>
              </a:ext>
            </a:extLst>
          </p:cNvPr>
          <p:cNvSpPr/>
          <p:nvPr/>
        </p:nvSpPr>
        <p:spPr>
          <a:xfrm>
            <a:off x="1906034" y="1768915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Increased removals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627352D-4DC0-C34D-B2E9-B96F90FD1687}"/>
              </a:ext>
            </a:extLst>
          </p:cNvPr>
          <p:cNvSpPr/>
          <p:nvPr/>
        </p:nvSpPr>
        <p:spPr>
          <a:xfrm>
            <a:off x="3499900" y="4305542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Support to other sectors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8067D60-0686-564D-9CCF-93785779DF03}"/>
              </a:ext>
            </a:extLst>
          </p:cNvPr>
          <p:cNvSpPr/>
          <p:nvPr/>
        </p:nvSpPr>
        <p:spPr>
          <a:xfrm>
            <a:off x="272240" y="2569431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on climate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1DA852D-9C23-2148-B5A3-E5A65A6703CC}"/>
              </a:ext>
            </a:extLst>
          </p:cNvPr>
          <p:cNvSpPr/>
          <p:nvPr/>
        </p:nvSpPr>
        <p:spPr>
          <a:xfrm>
            <a:off x="293528" y="4339943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from climate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65A48E9-F4A5-4841-9CC2-4BDA32EFBDA9}"/>
              </a:ext>
            </a:extLst>
          </p:cNvPr>
          <p:cNvSpPr/>
          <p:nvPr/>
        </p:nvSpPr>
        <p:spPr>
          <a:xfrm>
            <a:off x="1886070" y="3454687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 &amp; climate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693EC1C-6D7E-9443-991C-38933FDE05B2}"/>
              </a:ext>
            </a:extLst>
          </p:cNvPr>
          <p:cNvSpPr/>
          <p:nvPr/>
        </p:nvSpPr>
        <p:spPr>
          <a:xfrm>
            <a:off x="6661956" y="2547492"/>
            <a:ext cx="1800200" cy="151216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change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9C9971D-2FC5-684C-B26E-28921441C7EA}"/>
              </a:ext>
            </a:extLst>
          </p:cNvPr>
          <p:cNvSpPr/>
          <p:nvPr/>
        </p:nvSpPr>
        <p:spPr>
          <a:xfrm>
            <a:off x="6661956" y="854123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Approach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587D3B3-EA63-714E-B0F5-B4D9941B142C}"/>
              </a:ext>
            </a:extLst>
          </p:cNvPr>
          <p:cNvSpPr/>
          <p:nvPr/>
        </p:nvSpPr>
        <p:spPr>
          <a:xfrm>
            <a:off x="8256240" y="1700808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Governance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644688B-5C6E-BB49-82A8-50FA272DFEAC}"/>
              </a:ext>
            </a:extLst>
          </p:cNvPr>
          <p:cNvSpPr/>
          <p:nvPr/>
        </p:nvSpPr>
        <p:spPr>
          <a:xfrm>
            <a:off x="5071155" y="1739736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Coherence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B7CBB3F-2973-9045-8F5A-295865813AEA}"/>
              </a:ext>
            </a:extLst>
          </p:cNvPr>
          <p:cNvSpPr/>
          <p:nvPr/>
        </p:nvSpPr>
        <p:spPr>
          <a:xfrm>
            <a:off x="8256240" y="3393259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Tools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9FBB9D-6E75-AB45-9C79-AE08E3C4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96"/>
            <a:ext cx="12192000" cy="6858000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5B49D693-FF1E-9E49-A19B-FE58E745D11C}"/>
              </a:ext>
            </a:extLst>
          </p:cNvPr>
          <p:cNvSpPr/>
          <p:nvPr/>
        </p:nvSpPr>
        <p:spPr>
          <a:xfrm>
            <a:off x="5071155" y="3454687"/>
            <a:ext cx="1800200" cy="151216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9FC8044-B8A3-254A-8484-8940BF83D494}"/>
              </a:ext>
            </a:extLst>
          </p:cNvPr>
          <p:cNvSpPr/>
          <p:nvPr/>
        </p:nvSpPr>
        <p:spPr>
          <a:xfrm>
            <a:off x="5096188" y="5123969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Bio-economy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2833D00-EAF6-EF42-BADB-787E75B2D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5990">
            <a:off x="9725349" y="4485546"/>
            <a:ext cx="1161161" cy="949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6B480-BFA4-8241-B5D5-FD6C25F61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597">
            <a:off x="2360047" y="5377199"/>
            <a:ext cx="1161161" cy="9498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051E44-2240-DB4C-9A9B-A85B7C1EE333}"/>
              </a:ext>
            </a:extLst>
          </p:cNvPr>
          <p:cNvSpPr/>
          <p:nvPr/>
        </p:nvSpPr>
        <p:spPr>
          <a:xfrm>
            <a:off x="205894" y="203838"/>
            <a:ext cx="2145690" cy="74017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BE6B294-6682-7C46-BC9D-B8A064704500}"/>
              </a:ext>
            </a:extLst>
          </p:cNvPr>
          <p:cNvSpPr txBox="1">
            <a:spLocks/>
          </p:cNvSpPr>
          <p:nvPr/>
        </p:nvSpPr>
        <p:spPr>
          <a:xfrm>
            <a:off x="312973" y="180011"/>
            <a:ext cx="2754245" cy="66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3"/>
                </a:solidFill>
              </a:rPr>
              <a:t>Transitions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CEE95EC-FC4B-D04F-BD05-6358DA1136B0}"/>
              </a:ext>
            </a:extLst>
          </p:cNvPr>
          <p:cNvSpPr/>
          <p:nvPr/>
        </p:nvSpPr>
        <p:spPr>
          <a:xfrm>
            <a:off x="6650874" y="4253877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Pathways</a:t>
            </a:r>
          </a:p>
        </p:txBody>
      </p:sp>
    </p:spTree>
    <p:extLst>
      <p:ext uri="{BB962C8B-B14F-4D97-AF65-F5344CB8AC3E}">
        <p14:creationId xmlns:p14="http://schemas.microsoft.com/office/powerpoint/2010/main" val="3048112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5B49D693-FF1E-9E49-A19B-FE58E745D11C}"/>
              </a:ext>
            </a:extLst>
          </p:cNvPr>
          <p:cNvSpPr/>
          <p:nvPr/>
        </p:nvSpPr>
        <p:spPr>
          <a:xfrm>
            <a:off x="5071155" y="3454687"/>
            <a:ext cx="1800200" cy="1512168"/>
          </a:xfrm>
          <a:prstGeom prst="hexag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Transitions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160FECA-6B53-CE47-B783-A609A28EBEB1}"/>
              </a:ext>
            </a:extLst>
          </p:cNvPr>
          <p:cNvSpPr/>
          <p:nvPr/>
        </p:nvSpPr>
        <p:spPr>
          <a:xfrm>
            <a:off x="3487269" y="2590591"/>
            <a:ext cx="1800200" cy="151216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Role of  Agriculture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D3B4A68-BABE-6940-9C64-FFD01D55E3E8}"/>
              </a:ext>
            </a:extLst>
          </p:cNvPr>
          <p:cNvSpPr/>
          <p:nvPr/>
        </p:nvSpPr>
        <p:spPr>
          <a:xfrm>
            <a:off x="3487269" y="923039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Emission reductions</a:t>
            </a: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47F06531-954C-3848-97FD-5F5401761A4A}"/>
              </a:ext>
            </a:extLst>
          </p:cNvPr>
          <p:cNvSpPr/>
          <p:nvPr/>
        </p:nvSpPr>
        <p:spPr>
          <a:xfrm>
            <a:off x="1906034" y="1768915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Increased removals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6627352D-4DC0-C34D-B2E9-B96F90FD1687}"/>
              </a:ext>
            </a:extLst>
          </p:cNvPr>
          <p:cNvSpPr/>
          <p:nvPr/>
        </p:nvSpPr>
        <p:spPr>
          <a:xfrm>
            <a:off x="3499900" y="4305542"/>
            <a:ext cx="1800200" cy="151216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Support to other sectors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9FC8044-B8A3-254A-8484-8940BF83D494}"/>
              </a:ext>
            </a:extLst>
          </p:cNvPr>
          <p:cNvSpPr/>
          <p:nvPr/>
        </p:nvSpPr>
        <p:spPr>
          <a:xfrm>
            <a:off x="5096188" y="5123969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Bio-economy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38067D60-0686-564D-9CCF-93785779DF03}"/>
              </a:ext>
            </a:extLst>
          </p:cNvPr>
          <p:cNvSpPr/>
          <p:nvPr/>
        </p:nvSpPr>
        <p:spPr>
          <a:xfrm>
            <a:off x="272240" y="2569431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on climate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11DA852D-9C23-2148-B5A3-E5A65A6703CC}"/>
              </a:ext>
            </a:extLst>
          </p:cNvPr>
          <p:cNvSpPr/>
          <p:nvPr/>
        </p:nvSpPr>
        <p:spPr>
          <a:xfrm>
            <a:off x="293528" y="4339943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Impacts from climate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465A48E9-F4A5-4841-9CC2-4BDA32EFBDA9}"/>
              </a:ext>
            </a:extLst>
          </p:cNvPr>
          <p:cNvSpPr/>
          <p:nvPr/>
        </p:nvSpPr>
        <p:spPr>
          <a:xfrm>
            <a:off x="1886070" y="3454687"/>
            <a:ext cx="1800200" cy="1512168"/>
          </a:xfrm>
          <a:prstGeom prst="hexagon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Agriculture &amp; climate</a:t>
            </a:r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7CEE95EC-FC4B-D04F-BD05-6358DA1136B0}"/>
              </a:ext>
            </a:extLst>
          </p:cNvPr>
          <p:cNvSpPr/>
          <p:nvPr/>
        </p:nvSpPr>
        <p:spPr>
          <a:xfrm>
            <a:off x="6650874" y="4253877"/>
            <a:ext cx="1800200" cy="1512168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Pathways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39FBB9D-6E75-AB45-9C79-AE08E3C448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796"/>
            <a:ext cx="12192000" cy="6858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833D00-EAF6-EF42-BADB-787E75B2D6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445990">
            <a:off x="9725349" y="4485546"/>
            <a:ext cx="1161161" cy="9498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976B480-BFA4-8241-B5D5-FD6C25F611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AAAAAA"/>
              </a:clrFrom>
              <a:clrTo>
                <a:srgbClr val="AAAAA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09597">
            <a:off x="2360047" y="5377199"/>
            <a:ext cx="1161161" cy="94982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57051E44-2240-DB4C-9A9B-A85B7C1EE333}"/>
              </a:ext>
            </a:extLst>
          </p:cNvPr>
          <p:cNvSpPr/>
          <p:nvPr/>
        </p:nvSpPr>
        <p:spPr>
          <a:xfrm>
            <a:off x="205894" y="203838"/>
            <a:ext cx="3009786" cy="740172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EBE6B294-6682-7C46-BC9D-B8A064704500}"/>
              </a:ext>
            </a:extLst>
          </p:cNvPr>
          <p:cNvSpPr txBox="1">
            <a:spLocks/>
          </p:cNvSpPr>
          <p:nvPr/>
        </p:nvSpPr>
        <p:spPr>
          <a:xfrm>
            <a:off x="312973" y="180011"/>
            <a:ext cx="3373297" cy="6608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200" dirty="0">
                <a:solidFill>
                  <a:schemeClr val="accent5">
                    <a:lumMod val="50000"/>
                  </a:schemeClr>
                </a:solidFill>
              </a:rPr>
              <a:t>Enabling change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B693EC1C-6D7E-9443-991C-38933FDE05B2}"/>
              </a:ext>
            </a:extLst>
          </p:cNvPr>
          <p:cNvSpPr/>
          <p:nvPr/>
        </p:nvSpPr>
        <p:spPr>
          <a:xfrm>
            <a:off x="6661956" y="2547492"/>
            <a:ext cx="1800200" cy="1512168"/>
          </a:xfrm>
          <a:prstGeom prst="hexagon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Enabling change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9C9971D-2FC5-684C-B26E-28921441C7EA}"/>
              </a:ext>
            </a:extLst>
          </p:cNvPr>
          <p:cNvSpPr/>
          <p:nvPr/>
        </p:nvSpPr>
        <p:spPr>
          <a:xfrm>
            <a:off x="6661956" y="854123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Approach</a:t>
            </a: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8587D3B3-EA63-714E-B0F5-B4D9941B142C}"/>
              </a:ext>
            </a:extLst>
          </p:cNvPr>
          <p:cNvSpPr/>
          <p:nvPr/>
        </p:nvSpPr>
        <p:spPr>
          <a:xfrm>
            <a:off x="8256240" y="1700808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Governance</a:t>
            </a: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644688B-5C6E-BB49-82A8-50FA272DFEAC}"/>
              </a:ext>
            </a:extLst>
          </p:cNvPr>
          <p:cNvSpPr/>
          <p:nvPr/>
        </p:nvSpPr>
        <p:spPr>
          <a:xfrm>
            <a:off x="5071155" y="1739736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Coherence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B7CBB3F-2973-9045-8F5A-295865813AEA}"/>
              </a:ext>
            </a:extLst>
          </p:cNvPr>
          <p:cNvSpPr/>
          <p:nvPr/>
        </p:nvSpPr>
        <p:spPr>
          <a:xfrm>
            <a:off x="8256240" y="3393259"/>
            <a:ext cx="1800200" cy="151216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3656507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A3F86-D64E-054F-A217-31C27D15F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Pressures on farming systems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07D8B-4FF9-8D4A-A96D-EA0DC135DE7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Temperature variations</a:t>
            </a:r>
          </a:p>
          <a:p>
            <a:r>
              <a:rPr lang="en-GB" dirty="0"/>
              <a:t>Water availability</a:t>
            </a:r>
          </a:p>
          <a:p>
            <a:r>
              <a:rPr lang="en-GB" dirty="0"/>
              <a:t>Water quality</a:t>
            </a:r>
          </a:p>
          <a:p>
            <a:r>
              <a:rPr lang="en-GB" dirty="0"/>
              <a:t>Pests and disease</a:t>
            </a:r>
          </a:p>
          <a:p>
            <a:r>
              <a:rPr lang="en-GB" dirty="0"/>
              <a:t>Animal welfare</a:t>
            </a:r>
          </a:p>
          <a:p>
            <a:r>
              <a:rPr lang="en-GB" dirty="0"/>
              <a:t>Fire risk</a:t>
            </a:r>
          </a:p>
          <a:p>
            <a:r>
              <a:rPr lang="en-GB" dirty="0"/>
              <a:t>Storm damage</a:t>
            </a:r>
          </a:p>
          <a:p>
            <a:endParaRPr lang="en-GB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A7D89DA9-3803-4048-AA0C-8D288773C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01" y="437843"/>
            <a:ext cx="5389033" cy="54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5F7264D-9BBB-CC47-AC30-637557D63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5527" y="4149080"/>
            <a:ext cx="131445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6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596A06-8695-BF4B-B6F5-5050F8DF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/>
          <a:lstStyle/>
          <a:p>
            <a:r>
              <a:rPr lang="en-GB" dirty="0"/>
              <a:t>Agriculture’s contribution to EU GHG emissions (excluding LULUCF)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20081A-6D2D-0146-BDD8-4775BC5F5D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556560"/>
              </p:ext>
            </p:extLst>
          </p:nvPr>
        </p:nvGraphicFramePr>
        <p:xfrm>
          <a:off x="623392" y="1340768"/>
          <a:ext cx="5402312" cy="455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D69A3C6A-291A-7949-B194-EEC63628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0" y="2495302"/>
            <a:ext cx="164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/>
              <a:t>29.3%</a:t>
            </a:r>
          </a:p>
          <a:p>
            <a:pPr algn="ctr"/>
            <a:r>
              <a:rPr lang="en-GB" sz="1800"/>
              <a:t>Energy supply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900E36A-6F5D-9947-801D-D1A6AF269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0" y="4365377"/>
            <a:ext cx="116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/>
              <a:t>19.2%</a:t>
            </a:r>
          </a:p>
          <a:p>
            <a:pPr algn="ctr"/>
            <a:r>
              <a:rPr lang="en-GB" sz="1800"/>
              <a:t>Transport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03B8FC6-27FA-8C4E-B236-273F9CA2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092" y="4652715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/>
              <a:t>19.0%</a:t>
            </a:r>
          </a:p>
          <a:p>
            <a:pPr algn="ctr"/>
            <a:r>
              <a:rPr lang="en-GB" sz="1800"/>
              <a:t>Industry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262F861-B77D-0243-BB71-179968E4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17" y="3284290"/>
            <a:ext cx="15446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 dirty="0"/>
              <a:t>11.5%</a:t>
            </a:r>
          </a:p>
          <a:p>
            <a:pPr algn="ctr"/>
            <a:r>
              <a:rPr lang="en-GB" sz="1800" dirty="0"/>
              <a:t>Residential &amp;</a:t>
            </a:r>
          </a:p>
          <a:p>
            <a:pPr algn="ctr"/>
            <a:r>
              <a:rPr lang="en-GB" sz="1800" dirty="0"/>
              <a:t>commercial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0710FC2-08E3-ED40-A33F-C4C288FAE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478" y="2360935"/>
            <a:ext cx="1554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b="1" dirty="0"/>
              <a:t>11.3%</a:t>
            </a:r>
          </a:p>
          <a:p>
            <a:pPr algn="ctr"/>
            <a:r>
              <a:rPr lang="en-GB" b="1" dirty="0"/>
              <a:t>Agriculture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D27F0578-5591-2346-A22B-15612E98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42" y="1365126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dirty="0"/>
              <a:t>Others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8EB0FB78-68A6-B349-9FD0-81EE0789C220}"/>
              </a:ext>
            </a:extLst>
          </p:cNvPr>
          <p:cNvSpPr txBox="1">
            <a:spLocks/>
          </p:cNvSpPr>
          <p:nvPr/>
        </p:nvSpPr>
        <p:spPr>
          <a:xfrm>
            <a:off x="5827705" y="1333077"/>
            <a:ext cx="6244959" cy="46085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Significant variation by country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Agriculture’s contribution will become more significant over time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FR</a:t>
            </a:r>
          </a:p>
          <a:p>
            <a:r>
              <a:rPr lang="en-GB" dirty="0">
                <a:solidFill>
                  <a:schemeClr val="bg1"/>
                </a:solidFill>
              </a:rPr>
              <a:t>DE     =~44% of all agricultural emissions</a:t>
            </a:r>
          </a:p>
          <a:p>
            <a:r>
              <a:rPr lang="en-GB" dirty="0">
                <a:solidFill>
                  <a:schemeClr val="bg1"/>
                </a:solidFill>
              </a:rPr>
              <a:t>UK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C831963-FE6A-E545-9119-586EFFC8A2A8}"/>
              </a:ext>
            </a:extLst>
          </p:cNvPr>
          <p:cNvSpPr/>
          <p:nvPr/>
        </p:nvSpPr>
        <p:spPr>
          <a:xfrm>
            <a:off x="6612143" y="3462531"/>
            <a:ext cx="216024" cy="12501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2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6596A06-8695-BF4B-B6F5-5050F8DF8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799" cy="1143000"/>
          </a:xfrm>
        </p:spPr>
        <p:txBody>
          <a:bodyPr/>
          <a:lstStyle/>
          <a:p>
            <a:r>
              <a:rPr lang="en-GB" dirty="0"/>
              <a:t>Agriculture’s contribution to EU GHG emissions (excluding LULUCF)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820081A-6D2D-0146-BDD8-4775BC5F5DC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3392" y="1340768"/>
          <a:ext cx="5402312" cy="455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9">
            <a:extLst>
              <a:ext uri="{FF2B5EF4-FFF2-40B4-BE49-F238E27FC236}">
                <a16:creationId xmlns:a16="http://schemas.microsoft.com/office/drawing/2014/main" id="{D69A3C6A-291A-7949-B194-EEC63628A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0" y="2495302"/>
            <a:ext cx="1647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/>
              <a:t>29.3%</a:t>
            </a:r>
          </a:p>
          <a:p>
            <a:pPr algn="ctr"/>
            <a:r>
              <a:rPr lang="en-GB" sz="1800"/>
              <a:t>Energy supply</a:t>
            </a:r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2900E36A-6F5D-9947-801D-D1A6AF269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380" y="4365377"/>
            <a:ext cx="11652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/>
              <a:t>19.2%</a:t>
            </a:r>
          </a:p>
          <a:p>
            <a:pPr algn="ctr"/>
            <a:r>
              <a:rPr lang="en-GB" sz="1800"/>
              <a:t>Transport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E03B8FC6-27FA-8C4E-B236-273F9CA2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092" y="4652715"/>
            <a:ext cx="1004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/>
              <a:t>19.0%</a:t>
            </a:r>
          </a:p>
          <a:p>
            <a:pPr algn="ctr"/>
            <a:r>
              <a:rPr lang="en-GB" sz="1800"/>
              <a:t>Industry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2262F861-B77D-0243-BB71-179968E4D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17" y="3284290"/>
            <a:ext cx="15446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1800" dirty="0"/>
              <a:t>11.5%</a:t>
            </a:r>
          </a:p>
          <a:p>
            <a:pPr algn="ctr"/>
            <a:r>
              <a:rPr lang="en-GB" sz="1800" dirty="0"/>
              <a:t>Residential &amp;</a:t>
            </a:r>
          </a:p>
          <a:p>
            <a:pPr algn="ctr"/>
            <a:r>
              <a:rPr lang="en-GB" sz="1800" dirty="0"/>
              <a:t>commercial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C0710FC2-08E3-ED40-A33F-C4C288FAE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478" y="2360935"/>
            <a:ext cx="15541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b="1" dirty="0"/>
              <a:t>11.3%</a:t>
            </a:r>
          </a:p>
          <a:p>
            <a:pPr algn="ctr"/>
            <a:r>
              <a:rPr lang="en-GB" b="1" dirty="0"/>
              <a:t>Agriculture</a:t>
            </a: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D27F0578-5591-2346-A22B-15612E98A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42" y="1365126"/>
            <a:ext cx="95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dirty="0"/>
              <a:t>Others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3C831963-FE6A-E545-9119-586EFFC8A2A8}"/>
              </a:ext>
            </a:extLst>
          </p:cNvPr>
          <p:cNvSpPr/>
          <p:nvPr/>
        </p:nvSpPr>
        <p:spPr>
          <a:xfrm>
            <a:off x="6684154" y="2636912"/>
            <a:ext cx="216024" cy="12501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8E42B5E8-73E0-4342-A08D-7F7490A43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7" y="99368"/>
            <a:ext cx="9775908" cy="665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966BB5-04DC-0A44-82FA-BD3E5ABE6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725" y="443235"/>
            <a:ext cx="68199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24322"/>
      </p:ext>
    </p:extLst>
  </p:cSld>
  <p:clrMapOvr>
    <a:masterClrMapping/>
  </p:clrMapOvr>
</p:sld>
</file>

<file path=ppt/theme/theme1.xml><?xml version="1.0" encoding="utf-8"?>
<a:theme xmlns:a="http://schemas.openxmlformats.org/drawingml/2006/main" name="Green widescreen 2017 Presentation template copy">
  <a:themeElements>
    <a:clrScheme name="IEEP colours 2016">
      <a:dk1>
        <a:srgbClr val="3F3F3F"/>
      </a:dk1>
      <a:lt1>
        <a:sysClr val="window" lastClr="FFFFFF"/>
      </a:lt1>
      <a:dk2>
        <a:srgbClr val="618015"/>
      </a:dk2>
      <a:lt2>
        <a:srgbClr val="EBB300"/>
      </a:lt2>
      <a:accent1>
        <a:srgbClr val="DA6542"/>
      </a:accent1>
      <a:accent2>
        <a:srgbClr val="784C6C"/>
      </a:accent2>
      <a:accent3>
        <a:srgbClr val="617EA5"/>
      </a:accent3>
      <a:accent4>
        <a:srgbClr val="5F9471"/>
      </a:accent4>
      <a:accent5>
        <a:srgbClr val="8DAE5D"/>
      </a:accent5>
      <a:accent6>
        <a:srgbClr val="D3B742"/>
      </a:accent6>
      <a:hlink>
        <a:srgbClr val="9BBB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widescreen 2017 Presentation template" id="{65C1129D-62BA-4319-B84C-A24CDFFC39ED}" vid="{EEE3C868-BE31-47DC-B959-9C3DD85900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widescreen 2017 Presentation template copy.potx</Template>
  <TotalTime>2682</TotalTime>
  <Words>2031</Words>
  <Application>Microsoft Macintosh PowerPoint</Application>
  <PresentationFormat>Widescreen</PresentationFormat>
  <Paragraphs>479</Paragraphs>
  <Slides>32</Slides>
  <Notes>9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Symbol</vt:lpstr>
      <vt:lpstr>Wingdings</vt:lpstr>
      <vt:lpstr>Green widescreen 2017 Presentation template copy</vt:lpstr>
      <vt:lpstr>Agriculture’s contribution to a carbon neutral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Agriculture’s contribution to EU GHG emissions (excluding LULUCF)</vt:lpstr>
      <vt:lpstr>Agriculture’s contribution to EU GHG emissions (excluding LULUCF)</vt:lpstr>
      <vt:lpstr>PowerPoint Presentation</vt:lpstr>
      <vt:lpstr>Agricultural GHG emissions (CO2/non-CO2)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Bio-economy </vt:lpstr>
      <vt:lpstr>Bio-economy </vt:lpstr>
      <vt:lpstr>PowerPoint Presentation</vt:lpstr>
      <vt:lpstr>PowerPoint Presentation</vt:lpstr>
      <vt:lpstr>PowerPoint Presentation</vt:lpstr>
      <vt:lpstr>Thank you</vt:lpstr>
      <vt:lpstr>Potential climate actions - agriculture</vt:lpstr>
      <vt:lpstr>PowerPoint Presentation</vt:lpstr>
      <vt:lpstr>PowerPoint Presentation</vt:lpstr>
      <vt:lpstr>A wide range of mitigation potential</vt:lpstr>
      <vt:lpstr>A significant contribution to non-CO2 GHG emission reductions in agriculture is possible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Pantzar</dc:creator>
  <cp:lastModifiedBy>Microsoft Office User</cp:lastModifiedBy>
  <cp:revision>280</cp:revision>
  <dcterms:created xsi:type="dcterms:W3CDTF">2016-10-11T11:06:10Z</dcterms:created>
  <dcterms:modified xsi:type="dcterms:W3CDTF">2018-11-15T07:08:21Z</dcterms:modified>
</cp:coreProperties>
</file>