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1"/>
    <p:sldMasterId id="2147483648" r:id="rId2"/>
    <p:sldMasterId id="2147483655" r:id="rId3"/>
  </p:sldMasterIdLst>
  <p:notesMasterIdLst>
    <p:notesMasterId r:id="rId11"/>
  </p:notesMasterIdLst>
  <p:handoutMasterIdLst>
    <p:handoutMasterId r:id="rId12"/>
  </p:handoutMasterIdLst>
  <p:sldIdLst>
    <p:sldId id="269" r:id="rId4"/>
    <p:sldId id="279" r:id="rId5"/>
    <p:sldId id="277" r:id="rId6"/>
    <p:sldId id="272" r:id="rId7"/>
    <p:sldId id="278" r:id="rId8"/>
    <p:sldId id="275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7">
          <p15:clr>
            <a:srgbClr val="A4A3A4"/>
          </p15:clr>
        </p15:guide>
        <p15:guide id="2" orient="horz" pos="3901">
          <p15:clr>
            <a:srgbClr val="A4A3A4"/>
          </p15:clr>
        </p15:guide>
        <p15:guide id="3" pos="3076">
          <p15:clr>
            <a:srgbClr val="A4A3A4"/>
          </p15:clr>
        </p15:guide>
        <p15:guide id="4" pos="27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94"/>
  </p:normalViewPr>
  <p:slideViewPr>
    <p:cSldViewPr snapToGrid="0" snapToObjects="1" showGuides="1">
      <p:cViewPr varScale="1">
        <p:scale>
          <a:sx n="117" d="100"/>
          <a:sy n="117" d="100"/>
        </p:scale>
        <p:origin x="1488" y="168"/>
      </p:cViewPr>
      <p:guideLst>
        <p:guide orient="horz" pos="867"/>
        <p:guide orient="horz" pos="3901"/>
        <p:guide pos="3076"/>
        <p:guide pos="277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2397F-F380-4A00-A7B9-278D2E266F9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98745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669BB-DF07-44BD-9C59-75CEF6B9A8F1}" type="datetime1">
              <a:rPr lang="en-GB" smtClean="0"/>
              <a:t>14/03/2023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08000B-9DC4-476C-9C54-9578EE913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98639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77669BB-DF07-44BD-9C59-75CEF6B9A8F1}" type="datetime1">
              <a:rPr lang="en-GB" smtClean="0"/>
              <a:t>14/03/2023</a:t>
            </a:fld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08000B-9DC4-476C-9C54-9578EE913FF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17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37681" y="1884122"/>
            <a:ext cx="8508095" cy="1470025"/>
          </a:xfrm>
          <a:prstGeom prst="rect">
            <a:avLst/>
          </a:prstGeom>
        </p:spPr>
        <p:txBody>
          <a:bodyPr/>
          <a:lstStyle>
            <a:lvl1pPr>
              <a:defRPr b="0" i="0" baseline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r>
              <a:rPr lang="fr-FR" dirty="0"/>
              <a:t>Titre de la </a:t>
            </a:r>
            <a:br>
              <a:rPr lang="fr-FR" dirty="0"/>
            </a:br>
            <a:r>
              <a:rPr lang="fr-FR" dirty="0"/>
              <a:t>présentation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37681" y="4201775"/>
            <a:ext cx="8508095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500" baseline="0">
                <a:solidFill>
                  <a:srgbClr val="FFFFFF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Auteur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337681" y="3994727"/>
            <a:ext cx="8508095" cy="38485"/>
          </a:xfrm>
          <a:prstGeom prst="line">
            <a:avLst/>
          </a:prstGeom>
          <a:ln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2671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titre (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573588" y="1376363"/>
            <a:ext cx="4570412" cy="480536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 vert="horz" anchor="t"/>
          <a:lstStyle>
            <a:lvl1pPr marL="0" indent="0" algn="ctr">
              <a:buNone/>
              <a:defRPr sz="1500" baseline="0">
                <a:solidFill>
                  <a:schemeClr val="bg2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[ </a:t>
            </a:r>
            <a:r>
              <a:rPr lang="en-US" dirty="0" err="1"/>
              <a:t>Insérez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image </a:t>
            </a:r>
            <a:r>
              <a:rPr lang="en-US" dirty="0" err="1"/>
              <a:t>ici</a:t>
            </a:r>
            <a:r>
              <a:rPr lang="en-US" dirty="0"/>
              <a:t> ]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300354" y="1379538"/>
            <a:ext cx="3964082" cy="2506662"/>
          </a:xfrm>
          <a:prstGeom prst="rect">
            <a:avLst/>
          </a:prstGeom>
        </p:spPr>
        <p:txBody>
          <a:bodyPr/>
          <a:lstStyle>
            <a:lvl1pPr algn="l">
              <a:defRPr sz="3800" baseline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r>
              <a:rPr lang="fr-FR" dirty="0"/>
              <a:t>Titre de la </a:t>
            </a:r>
            <a:br>
              <a:rPr lang="fr-FR" dirty="0"/>
            </a:br>
            <a:r>
              <a:rPr lang="fr-FR" dirty="0"/>
              <a:t>présentation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8767" y="4171981"/>
            <a:ext cx="3964081" cy="152069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Auteur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298767" y="4018041"/>
            <a:ext cx="3965670" cy="0"/>
          </a:xfrm>
          <a:prstGeom prst="line">
            <a:avLst/>
          </a:prstGeom>
          <a:ln>
            <a:solidFill>
              <a:srgbClr val="FFFF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40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ête et pied 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1839109" y="288925"/>
            <a:ext cx="6993561" cy="361950"/>
          </a:xfrm>
          <a:prstGeom prst="rect">
            <a:avLst/>
          </a:prstGeom>
        </p:spPr>
        <p:txBody>
          <a:bodyPr vert="horz" anchor="ctr" anchorCtr="0"/>
          <a:lstStyle>
            <a:lvl1pPr marL="0" indent="0" algn="r">
              <a:buNone/>
              <a:defRPr sz="2400" kern="1200" baseline="0">
                <a:solidFill>
                  <a:schemeClr val="bg1"/>
                </a:solidFill>
                <a:latin typeface="Helvetica Light"/>
              </a:defRPr>
            </a:lvl1pPr>
          </a:lstStyle>
          <a:p>
            <a:pPr lvl="0"/>
            <a:r>
              <a:rPr lang="fr-FR" dirty="0"/>
              <a:t>Titre de la </a:t>
            </a:r>
            <a:r>
              <a:rPr lang="fr-FR" dirty="0" err="1"/>
              <a:t>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2186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08318" y="1085850"/>
            <a:ext cx="8573745" cy="5080000"/>
          </a:xfrm>
          <a:prstGeom prst="rect">
            <a:avLst/>
          </a:prstGeom>
        </p:spPr>
        <p:txBody>
          <a:bodyPr vert="horz" numCol="2" spcCol="360000"/>
          <a:lstStyle>
            <a:lvl1pPr marL="285750" indent="-285750">
              <a:lnSpc>
                <a:spcPct val="110000"/>
              </a:lnSpc>
              <a:buClr>
                <a:schemeClr val="accent1"/>
              </a:buClr>
              <a:buSzPct val="90000"/>
              <a:buFont typeface="Wingdings" charset="2"/>
              <a:buChar char="§"/>
              <a:defRPr sz="1600">
                <a:solidFill>
                  <a:srgbClr val="4B504D"/>
                </a:solidFill>
                <a:latin typeface="Helvetica"/>
                <a:cs typeface="Helvetica"/>
              </a:defRPr>
            </a:lvl1pPr>
            <a:lvl2pPr marL="457200" indent="0">
              <a:buFont typeface="Arial"/>
              <a:buNone/>
              <a:defRPr sz="1600">
                <a:solidFill>
                  <a:srgbClr val="4B504D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1600">
                <a:solidFill>
                  <a:srgbClr val="4B504D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1600">
                <a:solidFill>
                  <a:srgbClr val="4B504D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1600">
                <a:solidFill>
                  <a:srgbClr val="4B504D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it-IT" dirty="0" err="1"/>
              <a:t>Dumque</a:t>
            </a:r>
            <a:r>
              <a:rPr lang="it-IT" dirty="0"/>
              <a:t> </a:t>
            </a:r>
            <a:r>
              <a:rPr lang="it-IT" dirty="0" err="1"/>
              <a:t>ibi</a:t>
            </a:r>
            <a:r>
              <a:rPr lang="it-IT" dirty="0"/>
              <a:t> </a:t>
            </a:r>
            <a:r>
              <a:rPr lang="it-IT" dirty="0" err="1"/>
              <a:t>diu</a:t>
            </a:r>
            <a:r>
              <a:rPr lang="it-IT" dirty="0"/>
              <a:t> </a:t>
            </a:r>
            <a:r>
              <a:rPr lang="it-IT" dirty="0" err="1"/>
              <a:t>moratur</a:t>
            </a:r>
            <a:r>
              <a:rPr lang="it-IT" dirty="0"/>
              <a:t> </a:t>
            </a:r>
            <a:r>
              <a:rPr lang="it-IT" dirty="0" err="1"/>
              <a:t>commeatus</a:t>
            </a:r>
            <a:r>
              <a:rPr lang="it-IT" dirty="0"/>
              <a:t> </a:t>
            </a:r>
            <a:r>
              <a:rPr lang="it-IT" dirty="0" err="1"/>
              <a:t>opperiens</a:t>
            </a:r>
            <a:r>
              <a:rPr lang="it-IT" dirty="0"/>
              <a:t>, quorum </a:t>
            </a:r>
            <a:r>
              <a:rPr lang="it-IT" dirty="0" err="1"/>
              <a:t>translationem</a:t>
            </a:r>
            <a:r>
              <a:rPr lang="it-IT" dirty="0"/>
              <a:t> ex Aquitania verni </a:t>
            </a:r>
            <a:r>
              <a:rPr lang="it-IT" dirty="0" err="1"/>
              <a:t>imbres</a:t>
            </a:r>
            <a:r>
              <a:rPr lang="it-IT" dirty="0"/>
              <a:t> solito </a:t>
            </a:r>
            <a:r>
              <a:rPr lang="it-IT" dirty="0" err="1"/>
              <a:t>crebriores</a:t>
            </a:r>
            <a:r>
              <a:rPr lang="it-IT" dirty="0"/>
              <a:t> </a:t>
            </a:r>
            <a:r>
              <a:rPr lang="it-IT" dirty="0" err="1"/>
              <a:t>prohibebant</a:t>
            </a:r>
            <a:r>
              <a:rPr lang="it-IT" dirty="0"/>
              <a:t> </a:t>
            </a:r>
            <a:r>
              <a:rPr lang="it-IT" dirty="0" err="1"/>
              <a:t>auctique</a:t>
            </a:r>
            <a:r>
              <a:rPr lang="it-IT" dirty="0"/>
              <a:t> </a:t>
            </a:r>
            <a:r>
              <a:rPr lang="it-IT" dirty="0" err="1"/>
              <a:t>torrentes</a:t>
            </a:r>
            <a:r>
              <a:rPr lang="it-IT" dirty="0"/>
              <a:t>, </a:t>
            </a:r>
            <a:r>
              <a:rPr lang="it-IT" dirty="0" err="1"/>
              <a:t>Herculanus</a:t>
            </a:r>
            <a:r>
              <a:rPr lang="it-IT" dirty="0"/>
              <a:t> </a:t>
            </a:r>
            <a:r>
              <a:rPr lang="it-IT" dirty="0" err="1"/>
              <a:t>advenit</a:t>
            </a:r>
            <a:r>
              <a:rPr lang="it-IT" dirty="0"/>
              <a:t> </a:t>
            </a:r>
            <a:r>
              <a:rPr lang="it-IT" dirty="0" err="1"/>
              <a:t>protector</a:t>
            </a:r>
            <a:r>
              <a:rPr lang="it-IT" dirty="0"/>
              <a:t> </a:t>
            </a:r>
            <a:r>
              <a:rPr lang="it-IT" dirty="0" err="1"/>
              <a:t>domesticus</a:t>
            </a:r>
            <a:r>
              <a:rPr lang="it-IT" dirty="0"/>
              <a:t>, </a:t>
            </a:r>
            <a:r>
              <a:rPr lang="it-IT" dirty="0" err="1"/>
              <a:t>Hermogenis</a:t>
            </a:r>
            <a:r>
              <a:rPr lang="it-IT" dirty="0"/>
              <a:t> ex </a:t>
            </a:r>
            <a:r>
              <a:rPr lang="it-IT" dirty="0" err="1"/>
              <a:t>magistro</a:t>
            </a:r>
            <a:r>
              <a:rPr lang="it-IT" dirty="0"/>
              <a:t> </a:t>
            </a:r>
            <a:r>
              <a:rPr lang="it-IT" dirty="0" err="1"/>
              <a:t>equitum</a:t>
            </a:r>
            <a:r>
              <a:rPr lang="it-IT" dirty="0"/>
              <a:t> </a:t>
            </a:r>
            <a:r>
              <a:rPr lang="it-IT" dirty="0" err="1"/>
              <a:t>filius</a:t>
            </a:r>
            <a:r>
              <a:rPr lang="it-IT" dirty="0"/>
              <a:t>, </a:t>
            </a:r>
            <a:r>
              <a:rPr lang="it-IT" dirty="0" err="1"/>
              <a:t>apud</a:t>
            </a:r>
            <a:r>
              <a:rPr lang="it-IT" dirty="0"/>
              <a:t> </a:t>
            </a:r>
            <a:r>
              <a:rPr lang="it-IT" dirty="0" err="1"/>
              <a:t>Constantinopolim</a:t>
            </a:r>
            <a:r>
              <a:rPr lang="it-IT" dirty="0"/>
              <a:t>, ut </a:t>
            </a:r>
            <a:r>
              <a:rPr lang="it-IT" dirty="0" err="1"/>
              <a:t>supra</a:t>
            </a:r>
            <a:r>
              <a:rPr lang="it-IT" dirty="0"/>
              <a:t> </a:t>
            </a:r>
            <a:r>
              <a:rPr lang="it-IT" dirty="0" err="1"/>
              <a:t>rettulimus</a:t>
            </a:r>
            <a:r>
              <a:rPr lang="it-IT" dirty="0"/>
              <a:t>, </a:t>
            </a:r>
            <a:r>
              <a:rPr lang="it-IT" dirty="0" err="1"/>
              <a:t>populari</a:t>
            </a:r>
            <a:r>
              <a:rPr lang="it-IT" dirty="0"/>
              <a:t> quondam </a:t>
            </a:r>
            <a:r>
              <a:rPr lang="it-IT" dirty="0" err="1"/>
              <a:t>turbela</a:t>
            </a:r>
            <a:r>
              <a:rPr lang="it-IT" dirty="0"/>
              <a:t> </a:t>
            </a:r>
            <a:r>
              <a:rPr lang="it-IT" dirty="0" err="1"/>
              <a:t>discerpti</a:t>
            </a:r>
            <a:r>
              <a:rPr lang="it-IT" dirty="0"/>
              <a:t>. quo verissime referente </a:t>
            </a:r>
            <a:r>
              <a:rPr lang="it-IT" dirty="0" err="1"/>
              <a:t>quae</a:t>
            </a:r>
            <a:r>
              <a:rPr lang="it-IT" dirty="0"/>
              <a:t> </a:t>
            </a:r>
            <a:r>
              <a:rPr lang="it-IT" dirty="0" err="1"/>
              <a:t>Gallus</a:t>
            </a:r>
            <a:r>
              <a:rPr lang="it-IT" dirty="0"/>
              <a:t> </a:t>
            </a:r>
            <a:r>
              <a:rPr lang="it-IT" dirty="0" err="1"/>
              <a:t>egerat</a:t>
            </a:r>
            <a:r>
              <a:rPr lang="it-IT" dirty="0"/>
              <a:t>, </a:t>
            </a:r>
            <a:r>
              <a:rPr lang="it-IT" dirty="0" err="1"/>
              <a:t>damnis</a:t>
            </a:r>
            <a:r>
              <a:rPr lang="it-IT" dirty="0"/>
              <a:t> super </a:t>
            </a:r>
            <a:r>
              <a:rPr lang="it-IT" dirty="0" err="1"/>
              <a:t>praeteritis</a:t>
            </a:r>
            <a:r>
              <a:rPr lang="it-IT" dirty="0"/>
              <a:t> </a:t>
            </a:r>
            <a:r>
              <a:rPr lang="it-IT" dirty="0" err="1"/>
              <a:t>maerens</a:t>
            </a:r>
            <a:r>
              <a:rPr lang="it-IT" dirty="0"/>
              <a:t> et </a:t>
            </a:r>
            <a:r>
              <a:rPr lang="it-IT" dirty="0" err="1"/>
              <a:t>futurorum</a:t>
            </a:r>
            <a:r>
              <a:rPr lang="it-IT" dirty="0"/>
              <a:t> timore </a:t>
            </a:r>
            <a:r>
              <a:rPr lang="it-IT" dirty="0" err="1"/>
              <a:t>suspensus</a:t>
            </a:r>
            <a:r>
              <a:rPr lang="it-IT" dirty="0"/>
              <a:t> </a:t>
            </a:r>
            <a:r>
              <a:rPr lang="it-IT" dirty="0" err="1"/>
              <a:t>angorem</a:t>
            </a:r>
            <a:r>
              <a:rPr lang="it-IT" dirty="0"/>
              <a:t> animi </a:t>
            </a:r>
            <a:r>
              <a:rPr lang="it-IT" dirty="0" err="1"/>
              <a:t>quam</a:t>
            </a:r>
            <a:r>
              <a:rPr lang="it-IT" dirty="0"/>
              <a:t> </a:t>
            </a:r>
            <a:r>
              <a:rPr lang="it-IT" dirty="0" err="1"/>
              <a:t>diu</a:t>
            </a:r>
            <a:r>
              <a:rPr lang="it-IT" dirty="0"/>
              <a:t> </a:t>
            </a:r>
            <a:r>
              <a:rPr lang="it-IT" dirty="0" err="1"/>
              <a:t>potuit</a:t>
            </a:r>
            <a:r>
              <a:rPr lang="it-IT" dirty="0"/>
              <a:t> </a:t>
            </a:r>
            <a:r>
              <a:rPr lang="it-IT" dirty="0" err="1"/>
              <a:t>emendabat</a:t>
            </a:r>
            <a:r>
              <a:rPr lang="it-IT" dirty="0"/>
              <a:t>.</a:t>
            </a:r>
          </a:p>
          <a:p>
            <a:pPr lvl="0"/>
            <a:endParaRPr lang="it-IT" dirty="0"/>
          </a:p>
          <a:p>
            <a:pPr lvl="0"/>
            <a:r>
              <a:rPr lang="it-IT" dirty="0"/>
              <a:t>Et </a:t>
            </a:r>
            <a:r>
              <a:rPr lang="it-IT" dirty="0" err="1"/>
              <a:t>eodem</a:t>
            </a:r>
            <a:r>
              <a:rPr lang="it-IT" dirty="0"/>
              <a:t> </a:t>
            </a:r>
            <a:r>
              <a:rPr lang="it-IT" dirty="0" err="1"/>
              <a:t>impetu</a:t>
            </a:r>
            <a:r>
              <a:rPr lang="it-IT" dirty="0"/>
              <a:t> </a:t>
            </a:r>
            <a:r>
              <a:rPr lang="it-IT" dirty="0" err="1"/>
              <a:t>Domitianum</a:t>
            </a:r>
            <a:r>
              <a:rPr lang="it-IT" dirty="0"/>
              <a:t> </a:t>
            </a:r>
            <a:r>
              <a:rPr lang="it-IT" dirty="0" err="1"/>
              <a:t>praecipitem</a:t>
            </a:r>
            <a:r>
              <a:rPr lang="it-IT" dirty="0"/>
              <a:t> per </a:t>
            </a:r>
            <a:r>
              <a:rPr lang="it-IT" dirty="0" err="1"/>
              <a:t>scalas</a:t>
            </a:r>
            <a:r>
              <a:rPr lang="it-IT" dirty="0"/>
              <a:t> </a:t>
            </a:r>
            <a:r>
              <a:rPr lang="it-IT" dirty="0" err="1"/>
              <a:t>itidem</a:t>
            </a:r>
            <a:r>
              <a:rPr lang="it-IT" dirty="0"/>
              <a:t> </a:t>
            </a:r>
            <a:r>
              <a:rPr lang="it-IT" dirty="0" err="1"/>
              <a:t>funibus</a:t>
            </a:r>
            <a:r>
              <a:rPr lang="it-IT" dirty="0"/>
              <a:t> </a:t>
            </a:r>
            <a:r>
              <a:rPr lang="it-IT" dirty="0" err="1"/>
              <a:t>constrinxerunt</a:t>
            </a:r>
            <a:r>
              <a:rPr lang="it-IT" dirty="0"/>
              <a:t>, </a:t>
            </a:r>
            <a:r>
              <a:rPr lang="it-IT" dirty="0" err="1"/>
              <a:t>eosque</a:t>
            </a:r>
            <a:r>
              <a:rPr lang="it-IT" dirty="0"/>
              <a:t> </a:t>
            </a:r>
            <a:r>
              <a:rPr lang="it-IT" dirty="0" err="1"/>
              <a:t>coniunctos</a:t>
            </a:r>
            <a:r>
              <a:rPr lang="it-IT" dirty="0"/>
              <a:t> per </a:t>
            </a:r>
            <a:r>
              <a:rPr lang="it-IT" dirty="0" err="1"/>
              <a:t>ampla</a:t>
            </a:r>
            <a:r>
              <a:rPr lang="it-IT" dirty="0"/>
              <a:t> </a:t>
            </a:r>
            <a:r>
              <a:rPr lang="it-IT" dirty="0" err="1"/>
              <a:t>spatia</a:t>
            </a:r>
            <a:r>
              <a:rPr lang="it-IT" dirty="0"/>
              <a:t> </a:t>
            </a:r>
            <a:r>
              <a:rPr lang="it-IT" dirty="0" err="1"/>
              <a:t>civitatis</a:t>
            </a:r>
            <a:r>
              <a:rPr lang="it-IT" dirty="0"/>
              <a:t> acri </a:t>
            </a:r>
            <a:r>
              <a:rPr lang="it-IT" dirty="0" err="1"/>
              <a:t>raptavere</a:t>
            </a:r>
            <a:r>
              <a:rPr lang="it-IT" dirty="0"/>
              <a:t> </a:t>
            </a:r>
            <a:r>
              <a:rPr lang="it-IT" dirty="0" err="1"/>
              <a:t>discursu</a:t>
            </a:r>
            <a:r>
              <a:rPr lang="it-IT" dirty="0"/>
              <a:t>. </a:t>
            </a:r>
            <a:r>
              <a:rPr lang="it-IT" dirty="0" err="1"/>
              <a:t>iamque</a:t>
            </a:r>
            <a:r>
              <a:rPr lang="it-IT" dirty="0"/>
              <a:t> </a:t>
            </a:r>
            <a:r>
              <a:rPr lang="it-IT" dirty="0" err="1"/>
              <a:t>artuum</a:t>
            </a:r>
            <a:r>
              <a:rPr lang="it-IT" dirty="0"/>
              <a:t> et </a:t>
            </a:r>
            <a:r>
              <a:rPr lang="it-IT" dirty="0" err="1"/>
              <a:t>membrorum</a:t>
            </a:r>
            <a:r>
              <a:rPr lang="it-IT" dirty="0"/>
              <a:t> divulsa </a:t>
            </a:r>
            <a:r>
              <a:rPr lang="it-IT" dirty="0" err="1"/>
              <a:t>conpage</a:t>
            </a:r>
            <a:r>
              <a:rPr lang="it-IT" dirty="0"/>
              <a:t> </a:t>
            </a:r>
            <a:r>
              <a:rPr lang="it-IT" dirty="0" err="1"/>
              <a:t>superscandentes</a:t>
            </a:r>
            <a:r>
              <a:rPr lang="it-IT" dirty="0"/>
              <a:t> corpora </a:t>
            </a:r>
            <a:r>
              <a:rPr lang="it-IT" dirty="0" err="1"/>
              <a:t>mortuorum</a:t>
            </a:r>
            <a:r>
              <a:rPr lang="it-IT" dirty="0"/>
              <a:t> ad </a:t>
            </a:r>
            <a:r>
              <a:rPr lang="it-IT" dirty="0" err="1"/>
              <a:t>ultimam</a:t>
            </a:r>
            <a:r>
              <a:rPr lang="it-IT" dirty="0"/>
              <a:t> </a:t>
            </a:r>
            <a:r>
              <a:rPr lang="it-IT" dirty="0" err="1"/>
              <a:t>truncata</a:t>
            </a:r>
            <a:r>
              <a:rPr lang="it-IT" dirty="0"/>
              <a:t> </a:t>
            </a:r>
            <a:r>
              <a:rPr lang="it-IT" dirty="0" err="1"/>
              <a:t>deformitatem</a:t>
            </a:r>
            <a:r>
              <a:rPr lang="it-IT" dirty="0"/>
              <a:t> </a:t>
            </a:r>
            <a:r>
              <a:rPr lang="it-IT" dirty="0" err="1"/>
              <a:t>velut</a:t>
            </a:r>
            <a:r>
              <a:rPr lang="it-IT" dirty="0"/>
              <a:t>.</a:t>
            </a:r>
          </a:p>
          <a:p>
            <a:pPr lvl="0"/>
            <a:r>
              <a:rPr lang="it-IT" dirty="0" err="1"/>
              <a:t>Nec</a:t>
            </a:r>
            <a:r>
              <a:rPr lang="it-IT" dirty="0"/>
              <a:t> sane </a:t>
            </a:r>
            <a:r>
              <a:rPr lang="it-IT" dirty="0" err="1"/>
              <a:t>haec</a:t>
            </a:r>
            <a:r>
              <a:rPr lang="it-IT" dirty="0"/>
              <a:t> sola </a:t>
            </a:r>
            <a:r>
              <a:rPr lang="it-IT" dirty="0" err="1"/>
              <a:t>pernicies</a:t>
            </a:r>
            <a:r>
              <a:rPr lang="it-IT" dirty="0"/>
              <a:t> </a:t>
            </a:r>
            <a:r>
              <a:rPr lang="it-IT" dirty="0" err="1"/>
              <a:t>orientem</a:t>
            </a:r>
            <a:r>
              <a:rPr lang="it-IT" dirty="0"/>
              <a:t> </a:t>
            </a:r>
            <a:r>
              <a:rPr lang="it-IT" dirty="0" err="1"/>
              <a:t>diversis</a:t>
            </a:r>
            <a:r>
              <a:rPr lang="it-IT" dirty="0"/>
              <a:t> </a:t>
            </a:r>
            <a:r>
              <a:rPr lang="it-IT" dirty="0" err="1"/>
              <a:t>cladibus</a:t>
            </a:r>
            <a:r>
              <a:rPr lang="it-IT" dirty="0"/>
              <a:t> </a:t>
            </a:r>
            <a:r>
              <a:rPr lang="it-IT" dirty="0" err="1"/>
              <a:t>adfligebat</a:t>
            </a:r>
            <a:r>
              <a:rPr lang="it-IT" dirty="0"/>
              <a:t>. </a:t>
            </a:r>
            <a:r>
              <a:rPr lang="it-IT" dirty="0" err="1"/>
              <a:t>Namque</a:t>
            </a:r>
            <a:r>
              <a:rPr lang="it-IT" dirty="0"/>
              <a:t> et </a:t>
            </a:r>
            <a:r>
              <a:rPr lang="it-IT" dirty="0" err="1"/>
              <a:t>Isauri</a:t>
            </a:r>
            <a:r>
              <a:rPr lang="it-IT" dirty="0"/>
              <a:t>, </a:t>
            </a:r>
            <a:r>
              <a:rPr lang="it-IT" dirty="0" err="1"/>
              <a:t>quibus</a:t>
            </a:r>
            <a:r>
              <a:rPr lang="it-IT" dirty="0"/>
              <a:t> est </a:t>
            </a:r>
            <a:r>
              <a:rPr lang="it-IT" dirty="0" err="1"/>
              <a:t>usitatum</a:t>
            </a:r>
            <a:r>
              <a:rPr lang="it-IT" dirty="0"/>
              <a:t> </a:t>
            </a:r>
            <a:r>
              <a:rPr lang="it-IT" dirty="0" err="1"/>
              <a:t>saepe</a:t>
            </a:r>
            <a:r>
              <a:rPr lang="it-IT" dirty="0"/>
              <a:t> </a:t>
            </a:r>
            <a:r>
              <a:rPr lang="it-IT" dirty="0" err="1"/>
              <a:t>pacari</a:t>
            </a:r>
            <a:r>
              <a:rPr lang="it-IT" dirty="0"/>
              <a:t> </a:t>
            </a:r>
            <a:r>
              <a:rPr lang="it-IT" dirty="0" err="1"/>
              <a:t>saepeque</a:t>
            </a:r>
            <a:r>
              <a:rPr lang="it-IT" dirty="0"/>
              <a:t> </a:t>
            </a:r>
            <a:r>
              <a:rPr lang="it-IT" dirty="0" err="1"/>
              <a:t>inopinis</a:t>
            </a:r>
            <a:r>
              <a:rPr lang="it-IT" dirty="0"/>
              <a:t> </a:t>
            </a:r>
            <a:r>
              <a:rPr lang="it-IT" dirty="0" err="1"/>
              <a:t>excursibus</a:t>
            </a:r>
            <a:r>
              <a:rPr lang="it-IT" dirty="0"/>
              <a:t> </a:t>
            </a:r>
            <a:r>
              <a:rPr lang="it-IT" dirty="0" err="1"/>
              <a:t>cuncta</a:t>
            </a:r>
            <a:r>
              <a:rPr lang="it-IT" dirty="0"/>
              <a:t> </a:t>
            </a:r>
            <a:r>
              <a:rPr lang="it-IT" dirty="0" err="1"/>
              <a:t>miscere</a:t>
            </a:r>
            <a:r>
              <a:rPr lang="it-IT" dirty="0"/>
              <a:t>, ex </a:t>
            </a:r>
            <a:r>
              <a:rPr lang="it-IT" dirty="0" err="1"/>
              <a:t>latrociniis</a:t>
            </a:r>
            <a:r>
              <a:rPr lang="it-IT" dirty="0"/>
              <a:t> </a:t>
            </a:r>
            <a:r>
              <a:rPr lang="it-IT" dirty="0" err="1"/>
              <a:t>occultis</a:t>
            </a:r>
            <a:r>
              <a:rPr lang="it-IT" dirty="0"/>
              <a:t> et </a:t>
            </a:r>
            <a:r>
              <a:rPr lang="it-IT" dirty="0" err="1"/>
              <a:t>raris</a:t>
            </a:r>
            <a:r>
              <a:rPr lang="it-IT" dirty="0"/>
              <a:t>, </a:t>
            </a:r>
            <a:r>
              <a:rPr lang="it-IT" dirty="0" err="1"/>
              <a:t>alente</a:t>
            </a:r>
            <a:r>
              <a:rPr lang="it-IT" dirty="0"/>
              <a:t> </a:t>
            </a:r>
            <a:r>
              <a:rPr lang="it-IT" dirty="0" err="1"/>
              <a:t>inpunitate</a:t>
            </a:r>
            <a:r>
              <a:rPr lang="it-IT" dirty="0"/>
              <a:t> </a:t>
            </a:r>
            <a:r>
              <a:rPr lang="it-IT" dirty="0" err="1"/>
              <a:t>adulescentem</a:t>
            </a:r>
            <a:r>
              <a:rPr lang="it-IT" dirty="0"/>
              <a:t> in </a:t>
            </a:r>
            <a:r>
              <a:rPr lang="it-IT" dirty="0" err="1"/>
              <a:t>peius</a:t>
            </a:r>
            <a:r>
              <a:rPr lang="it-IT" dirty="0"/>
              <a:t> </a:t>
            </a:r>
            <a:r>
              <a:rPr lang="it-IT" dirty="0" err="1"/>
              <a:t>audaciam</a:t>
            </a:r>
            <a:r>
              <a:rPr lang="it-IT" dirty="0"/>
              <a:t> ad bella </a:t>
            </a:r>
            <a:r>
              <a:rPr lang="it-IT" dirty="0" err="1"/>
              <a:t>gravia</a:t>
            </a:r>
            <a:r>
              <a:rPr lang="it-IT" dirty="0"/>
              <a:t> </a:t>
            </a:r>
            <a:r>
              <a:rPr lang="it-IT" dirty="0" err="1"/>
              <a:t>proruperunt</a:t>
            </a:r>
            <a:r>
              <a:rPr lang="it-IT" dirty="0"/>
              <a:t>, </a:t>
            </a:r>
            <a:r>
              <a:rPr lang="it-IT" dirty="0" err="1"/>
              <a:t>diu</a:t>
            </a:r>
            <a:r>
              <a:rPr lang="it-IT" dirty="0"/>
              <a:t> </a:t>
            </a:r>
            <a:r>
              <a:rPr lang="it-IT" dirty="0" err="1"/>
              <a:t>quidem</a:t>
            </a:r>
            <a:r>
              <a:rPr lang="it-IT" dirty="0"/>
              <a:t> </a:t>
            </a:r>
            <a:r>
              <a:rPr lang="it-IT" dirty="0" err="1"/>
              <a:t>perduelles</a:t>
            </a:r>
            <a:r>
              <a:rPr lang="it-IT" dirty="0"/>
              <a:t> </a:t>
            </a:r>
            <a:r>
              <a:rPr lang="it-IT" dirty="0" err="1"/>
              <a:t>spiritus</a:t>
            </a:r>
            <a:r>
              <a:rPr lang="it-IT" dirty="0"/>
              <a:t> </a:t>
            </a:r>
            <a:r>
              <a:rPr lang="it-IT" dirty="0" err="1"/>
              <a:t>inrequietis</a:t>
            </a:r>
            <a:r>
              <a:rPr lang="it-IT" dirty="0"/>
              <a:t> </a:t>
            </a:r>
            <a:r>
              <a:rPr lang="it-IT" dirty="0" err="1"/>
              <a:t>motibus</a:t>
            </a:r>
            <a:r>
              <a:rPr lang="it-IT" dirty="0"/>
              <a:t> </a:t>
            </a:r>
            <a:r>
              <a:rPr lang="it-IT" dirty="0" err="1"/>
              <a:t>erigentes</a:t>
            </a:r>
            <a:r>
              <a:rPr lang="it-IT" dirty="0"/>
              <a:t>, </a:t>
            </a:r>
            <a:r>
              <a:rPr lang="it-IT" dirty="0" err="1"/>
              <a:t>hac</a:t>
            </a:r>
            <a:r>
              <a:rPr lang="it-IT" dirty="0"/>
              <a:t> </a:t>
            </a:r>
            <a:r>
              <a:rPr lang="it-IT" dirty="0" err="1"/>
              <a:t>tamen</a:t>
            </a:r>
            <a:r>
              <a:rPr lang="it-IT" dirty="0"/>
              <a:t> </a:t>
            </a:r>
            <a:r>
              <a:rPr lang="it-IT" dirty="0" err="1"/>
              <a:t>indignitate</a:t>
            </a:r>
            <a:r>
              <a:rPr lang="it-IT" dirty="0"/>
              <a:t> </a:t>
            </a:r>
            <a:r>
              <a:rPr lang="it-IT" dirty="0" err="1"/>
              <a:t>perciti</a:t>
            </a:r>
            <a:r>
              <a:rPr lang="it-IT" dirty="0"/>
              <a:t> </a:t>
            </a:r>
            <a:r>
              <a:rPr lang="it-IT" dirty="0" err="1"/>
              <a:t>vehementer</a:t>
            </a:r>
            <a:r>
              <a:rPr lang="it-IT" dirty="0"/>
              <a:t>, ut </a:t>
            </a:r>
            <a:r>
              <a:rPr lang="it-IT" dirty="0" err="1"/>
              <a:t>iactitabant</a:t>
            </a:r>
            <a:r>
              <a:rPr lang="it-IT" dirty="0"/>
              <a:t>, </a:t>
            </a:r>
            <a:r>
              <a:rPr lang="it-IT" dirty="0" err="1"/>
              <a:t>quod</a:t>
            </a:r>
            <a:r>
              <a:rPr lang="it-IT" dirty="0"/>
              <a:t> </a:t>
            </a:r>
            <a:r>
              <a:rPr lang="it-IT" dirty="0" err="1"/>
              <a:t>eorum</a:t>
            </a:r>
            <a:r>
              <a:rPr lang="it-IT" dirty="0"/>
              <a:t> capiti quidam </a:t>
            </a:r>
            <a:r>
              <a:rPr lang="it-IT" dirty="0" err="1"/>
              <a:t>consortes</a:t>
            </a:r>
            <a:r>
              <a:rPr lang="it-IT" dirty="0"/>
              <a:t> </a:t>
            </a:r>
            <a:r>
              <a:rPr lang="it-IT" dirty="0" err="1"/>
              <a:t>apud</a:t>
            </a:r>
            <a:r>
              <a:rPr lang="it-IT" dirty="0"/>
              <a:t> </a:t>
            </a:r>
            <a:r>
              <a:rPr lang="it-IT" dirty="0" err="1"/>
              <a:t>Iconium</a:t>
            </a:r>
            <a:r>
              <a:rPr lang="it-IT" dirty="0"/>
              <a:t> </a:t>
            </a:r>
            <a:r>
              <a:rPr lang="it-IT" dirty="0" err="1"/>
              <a:t>Pisidiae</a:t>
            </a:r>
            <a:r>
              <a:rPr lang="it-IT" dirty="0"/>
              <a:t> </a:t>
            </a:r>
            <a:r>
              <a:rPr lang="it-IT" dirty="0" err="1"/>
              <a:t>oppidum</a:t>
            </a:r>
            <a:r>
              <a:rPr lang="it-IT" dirty="0"/>
              <a:t> in </a:t>
            </a:r>
            <a:r>
              <a:rPr lang="it-IT" dirty="0" err="1"/>
              <a:t>amphitheatrali</a:t>
            </a:r>
            <a:r>
              <a:rPr lang="it-IT" dirty="0"/>
              <a:t> </a:t>
            </a:r>
            <a:r>
              <a:rPr lang="it-IT" dirty="0" err="1"/>
              <a:t>spectaculo</a:t>
            </a:r>
            <a:r>
              <a:rPr lang="it-IT" dirty="0"/>
              <a:t> </a:t>
            </a:r>
            <a:r>
              <a:rPr lang="it-IT" dirty="0" err="1"/>
              <a:t>feris</a:t>
            </a:r>
            <a:r>
              <a:rPr lang="it-IT" dirty="0"/>
              <a:t> </a:t>
            </a:r>
            <a:r>
              <a:rPr lang="it-IT" dirty="0" err="1"/>
              <a:t>praedatricibus</a:t>
            </a:r>
            <a:r>
              <a:rPr lang="it-IT" dirty="0"/>
              <a:t> </a:t>
            </a:r>
            <a:r>
              <a:rPr lang="it-IT" dirty="0" err="1"/>
              <a:t>obiecti</a:t>
            </a:r>
            <a:r>
              <a:rPr lang="it-IT" dirty="0"/>
              <a:t> </a:t>
            </a:r>
            <a:r>
              <a:rPr lang="it-IT" dirty="0" err="1"/>
              <a:t>sunt</a:t>
            </a:r>
            <a:r>
              <a:rPr lang="it-IT" dirty="0"/>
              <a:t> </a:t>
            </a:r>
            <a:r>
              <a:rPr lang="it-IT" dirty="0" err="1"/>
              <a:t>praeter</a:t>
            </a:r>
            <a:r>
              <a:rPr lang="it-IT" dirty="0"/>
              <a:t> </a:t>
            </a:r>
            <a:r>
              <a:rPr lang="it-IT" dirty="0" err="1"/>
              <a:t>morem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5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1839109" y="288925"/>
            <a:ext cx="6993561" cy="361950"/>
          </a:xfrm>
          <a:prstGeom prst="rect">
            <a:avLst/>
          </a:prstGeom>
        </p:spPr>
        <p:txBody>
          <a:bodyPr vert="horz" anchor="ctr" anchorCtr="0"/>
          <a:lstStyle>
            <a:lvl1pPr marL="0" indent="0" algn="r">
              <a:buNone/>
              <a:defRPr sz="2400" kern="1200" baseline="0">
                <a:solidFill>
                  <a:schemeClr val="bg1"/>
                </a:solidFill>
                <a:latin typeface="Helvetica Light"/>
              </a:defRPr>
            </a:lvl1pPr>
          </a:lstStyle>
          <a:p>
            <a:pPr lvl="0"/>
            <a:r>
              <a:rPr lang="fr-FR" dirty="0"/>
              <a:t>Titre de la </a:t>
            </a:r>
            <a:r>
              <a:rPr lang="fr-FR" dirty="0" err="1"/>
              <a:t>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9041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3150" y="1093788"/>
            <a:ext cx="3956050" cy="5072062"/>
          </a:xfrm>
          <a:prstGeom prst="rect">
            <a:avLst/>
          </a:prstGeom>
        </p:spPr>
        <p:txBody>
          <a:bodyPr vert="horz"/>
          <a:lstStyle>
            <a:lvl1pPr marL="285750" indent="-285750">
              <a:lnSpc>
                <a:spcPct val="110000"/>
              </a:lnSpc>
              <a:buClr>
                <a:schemeClr val="accent1"/>
              </a:buClr>
              <a:buSzPct val="90000"/>
              <a:buFont typeface="Wingdings" charset="2"/>
              <a:buChar char="§"/>
              <a:defRPr sz="1600">
                <a:solidFill>
                  <a:schemeClr val="tx2"/>
                </a:solidFill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it-IT" dirty="0" err="1"/>
              <a:t>Advenit</a:t>
            </a:r>
            <a:r>
              <a:rPr lang="it-IT" dirty="0"/>
              <a:t> post </a:t>
            </a:r>
            <a:r>
              <a:rPr lang="it-IT" dirty="0" err="1"/>
              <a:t>multos</a:t>
            </a:r>
            <a:r>
              <a:rPr lang="it-IT" dirty="0"/>
              <a:t> </a:t>
            </a:r>
            <a:r>
              <a:rPr lang="it-IT" dirty="0" err="1"/>
              <a:t>Scudilo</a:t>
            </a:r>
            <a:r>
              <a:rPr lang="it-IT" dirty="0"/>
              <a:t> </a:t>
            </a:r>
            <a:r>
              <a:rPr lang="it-IT" dirty="0" err="1"/>
              <a:t>Scutariorum</a:t>
            </a:r>
            <a:r>
              <a:rPr lang="it-IT" dirty="0"/>
              <a:t> </a:t>
            </a:r>
            <a:r>
              <a:rPr lang="it-IT" dirty="0" err="1"/>
              <a:t>tribunus</a:t>
            </a:r>
            <a:r>
              <a:rPr lang="it-IT" dirty="0"/>
              <a:t> velamento </a:t>
            </a:r>
            <a:r>
              <a:rPr lang="it-IT" dirty="0" err="1"/>
              <a:t>subagrestis</a:t>
            </a:r>
            <a:r>
              <a:rPr lang="it-IT" dirty="0"/>
              <a:t> </a:t>
            </a:r>
            <a:r>
              <a:rPr lang="it-IT" dirty="0" err="1"/>
              <a:t>ingenii</a:t>
            </a:r>
            <a:r>
              <a:rPr lang="it-IT" dirty="0"/>
              <a:t> </a:t>
            </a:r>
            <a:r>
              <a:rPr lang="it-IT" dirty="0" err="1"/>
              <a:t>persuasionis</a:t>
            </a:r>
            <a:r>
              <a:rPr lang="it-IT" dirty="0"/>
              <a:t> </a:t>
            </a:r>
            <a:r>
              <a:rPr lang="it-IT" dirty="0" err="1"/>
              <a:t>opifex</a:t>
            </a:r>
            <a:r>
              <a:rPr lang="it-IT" dirty="0"/>
              <a:t> </a:t>
            </a:r>
            <a:r>
              <a:rPr lang="it-IT" dirty="0" err="1"/>
              <a:t>callidus</a:t>
            </a:r>
            <a:r>
              <a:rPr lang="it-IT" dirty="0"/>
              <a:t>. Qui </a:t>
            </a:r>
            <a:r>
              <a:rPr lang="it-IT" dirty="0" err="1"/>
              <a:t>eum</a:t>
            </a:r>
            <a:r>
              <a:rPr lang="it-IT" dirty="0"/>
              <a:t> adulabili sermone </a:t>
            </a:r>
            <a:r>
              <a:rPr lang="it-IT" dirty="0" err="1"/>
              <a:t>seriis</a:t>
            </a:r>
            <a:r>
              <a:rPr lang="it-IT" dirty="0"/>
              <a:t> </a:t>
            </a:r>
            <a:r>
              <a:rPr lang="it-IT" dirty="0" err="1"/>
              <a:t>admixto</a:t>
            </a:r>
            <a:r>
              <a:rPr lang="it-IT" dirty="0"/>
              <a:t> </a:t>
            </a:r>
            <a:r>
              <a:rPr lang="it-IT" dirty="0" err="1"/>
              <a:t>solus</a:t>
            </a:r>
            <a:r>
              <a:rPr lang="it-IT" dirty="0"/>
              <a:t> omnium </a:t>
            </a:r>
            <a:r>
              <a:rPr lang="it-IT" dirty="0" err="1"/>
              <a:t>proficisci</a:t>
            </a:r>
            <a:r>
              <a:rPr lang="it-IT" dirty="0"/>
              <a:t> </a:t>
            </a:r>
            <a:r>
              <a:rPr lang="it-IT" dirty="0" err="1"/>
              <a:t>pellexit</a:t>
            </a:r>
            <a:r>
              <a:rPr lang="it-IT" dirty="0"/>
              <a:t> </a:t>
            </a:r>
            <a:r>
              <a:rPr lang="it-IT" dirty="0" err="1"/>
              <a:t>vultu</a:t>
            </a:r>
            <a:r>
              <a:rPr lang="it-IT" dirty="0"/>
              <a:t> </a:t>
            </a:r>
            <a:r>
              <a:rPr lang="it-IT" dirty="0" err="1"/>
              <a:t>adsimulato</a:t>
            </a:r>
            <a:r>
              <a:rPr lang="it-IT" dirty="0"/>
              <a:t> </a:t>
            </a:r>
            <a:r>
              <a:rPr lang="it-IT" dirty="0" err="1"/>
              <a:t>saepius</a:t>
            </a:r>
            <a:r>
              <a:rPr lang="it-IT" dirty="0"/>
              <a:t>:</a:t>
            </a:r>
          </a:p>
          <a:p>
            <a:pPr lvl="0"/>
            <a:endParaRPr lang="it-IT" dirty="0"/>
          </a:p>
          <a:p>
            <a:pPr lvl="0"/>
            <a:r>
              <a:rPr lang="it-IT" dirty="0"/>
              <a:t>replicando</a:t>
            </a:r>
          </a:p>
          <a:p>
            <a:pPr lvl="0"/>
            <a:r>
              <a:rPr lang="it-IT" dirty="0" err="1"/>
              <a:t>adsimulato</a:t>
            </a:r>
            <a:r>
              <a:rPr lang="it-IT" dirty="0"/>
              <a:t> </a:t>
            </a:r>
          </a:p>
          <a:p>
            <a:pPr lvl="0"/>
            <a:r>
              <a:rPr lang="it-IT" dirty="0" err="1"/>
              <a:t>adsimulato</a:t>
            </a:r>
            <a:r>
              <a:rPr lang="it-IT" dirty="0"/>
              <a:t> </a:t>
            </a:r>
            <a:endParaRPr lang="fr-FR" dirty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093788"/>
            <a:ext cx="4572000" cy="5072062"/>
          </a:xfrm>
          <a:prstGeom prst="rect">
            <a:avLst/>
          </a:prstGeom>
        </p:spPr>
        <p:txBody>
          <a:bodyPr vert="horz" anchor="t"/>
          <a:lstStyle>
            <a:lvl1pPr marL="0" indent="0" algn="ctr">
              <a:buNone/>
              <a:defRPr sz="1500" baseline="0">
                <a:solidFill>
                  <a:schemeClr val="bg2"/>
                </a:solidFill>
                <a:latin typeface="Helvetica"/>
                <a:cs typeface="Helvetica"/>
              </a:defRPr>
            </a:lvl1pPr>
          </a:lstStyle>
          <a:p>
            <a:r>
              <a:rPr lang="en-US" dirty="0"/>
              <a:t>[ </a:t>
            </a:r>
            <a:r>
              <a:rPr lang="en-US" dirty="0" err="1"/>
              <a:t>Insérez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photo </a:t>
            </a:r>
            <a:r>
              <a:rPr lang="en-US" dirty="0" err="1"/>
              <a:t>ici</a:t>
            </a:r>
            <a:r>
              <a:rPr lang="en-US" dirty="0"/>
              <a:t> ]</a:t>
            </a:r>
          </a:p>
        </p:txBody>
      </p:sp>
      <p:sp>
        <p:nvSpPr>
          <p:cNvPr id="6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1839109" y="288925"/>
            <a:ext cx="6993561" cy="361950"/>
          </a:xfrm>
          <a:prstGeom prst="rect">
            <a:avLst/>
          </a:prstGeom>
        </p:spPr>
        <p:txBody>
          <a:bodyPr vert="horz" anchor="ctr" anchorCtr="0"/>
          <a:lstStyle>
            <a:lvl1pPr marL="0" indent="0" algn="r">
              <a:buNone/>
              <a:defRPr sz="2400" kern="1200" baseline="0">
                <a:solidFill>
                  <a:schemeClr val="bg1"/>
                </a:solidFill>
                <a:latin typeface="Helvetica Light"/>
              </a:defRPr>
            </a:lvl1pPr>
          </a:lstStyle>
          <a:p>
            <a:pPr lvl="0"/>
            <a:r>
              <a:rPr lang="fr-FR" dirty="0"/>
              <a:t>Titre de la </a:t>
            </a:r>
            <a:r>
              <a:rPr lang="fr-FR" dirty="0" err="1"/>
              <a:t>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75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883150" y="1093788"/>
            <a:ext cx="3956050" cy="5072062"/>
          </a:xfrm>
          <a:prstGeom prst="rect">
            <a:avLst/>
          </a:prstGeom>
        </p:spPr>
        <p:txBody>
          <a:bodyPr vert="horz"/>
          <a:lstStyle>
            <a:lvl1pPr marL="285750" indent="-285750">
              <a:lnSpc>
                <a:spcPct val="110000"/>
              </a:lnSpc>
              <a:buClr>
                <a:schemeClr val="accent1"/>
              </a:buClr>
              <a:buSzPct val="90000"/>
              <a:buFont typeface="Wingdings" charset="2"/>
              <a:buChar char="§"/>
              <a:defRPr sz="1600">
                <a:solidFill>
                  <a:schemeClr val="tx2"/>
                </a:solidFill>
                <a:latin typeface="Helvetica"/>
                <a:cs typeface="Helvetica"/>
              </a:defRPr>
            </a:lvl1pPr>
            <a:lvl2pPr>
              <a:defRPr>
                <a:latin typeface="Helvetica"/>
                <a:cs typeface="Helvetica"/>
              </a:defRPr>
            </a:lvl2pPr>
            <a:lvl3pPr>
              <a:defRPr>
                <a:latin typeface="Helvetica"/>
                <a:cs typeface="Helvetica"/>
              </a:defRPr>
            </a:lvl3pPr>
            <a:lvl4pPr>
              <a:defRPr>
                <a:latin typeface="Helvetica"/>
                <a:cs typeface="Helvetica"/>
              </a:defRPr>
            </a:lvl4pPr>
            <a:lvl5pPr>
              <a:defRPr>
                <a:latin typeface="Helvetica"/>
                <a:cs typeface="Helvetica"/>
              </a:defRPr>
            </a:lvl5pPr>
          </a:lstStyle>
          <a:p>
            <a:pPr lvl="0"/>
            <a:r>
              <a:rPr lang="it-IT" dirty="0" err="1"/>
              <a:t>Advenit</a:t>
            </a:r>
            <a:r>
              <a:rPr lang="it-IT" dirty="0"/>
              <a:t> post </a:t>
            </a:r>
            <a:r>
              <a:rPr lang="it-IT" dirty="0" err="1"/>
              <a:t>multos</a:t>
            </a:r>
            <a:r>
              <a:rPr lang="it-IT" dirty="0"/>
              <a:t> </a:t>
            </a:r>
            <a:r>
              <a:rPr lang="it-IT" dirty="0" err="1"/>
              <a:t>Scudilo</a:t>
            </a:r>
            <a:r>
              <a:rPr lang="it-IT" dirty="0"/>
              <a:t> </a:t>
            </a:r>
            <a:r>
              <a:rPr lang="it-IT" dirty="0" err="1"/>
              <a:t>Scutariorum</a:t>
            </a:r>
            <a:r>
              <a:rPr lang="it-IT" dirty="0"/>
              <a:t> </a:t>
            </a:r>
            <a:r>
              <a:rPr lang="it-IT" dirty="0" err="1"/>
              <a:t>tribunus</a:t>
            </a:r>
            <a:r>
              <a:rPr lang="it-IT" dirty="0"/>
              <a:t> velamento </a:t>
            </a:r>
            <a:r>
              <a:rPr lang="it-IT" dirty="0" err="1"/>
              <a:t>subagrestis</a:t>
            </a:r>
            <a:r>
              <a:rPr lang="it-IT" dirty="0"/>
              <a:t> </a:t>
            </a:r>
            <a:r>
              <a:rPr lang="it-IT" dirty="0" err="1"/>
              <a:t>ingenii</a:t>
            </a:r>
            <a:r>
              <a:rPr lang="it-IT" dirty="0"/>
              <a:t> </a:t>
            </a:r>
            <a:r>
              <a:rPr lang="it-IT" dirty="0" err="1"/>
              <a:t>persuasionis</a:t>
            </a:r>
            <a:r>
              <a:rPr lang="it-IT" dirty="0"/>
              <a:t> </a:t>
            </a:r>
            <a:r>
              <a:rPr lang="it-IT" dirty="0" err="1"/>
              <a:t>opifex</a:t>
            </a:r>
            <a:r>
              <a:rPr lang="it-IT" dirty="0"/>
              <a:t> </a:t>
            </a:r>
            <a:r>
              <a:rPr lang="it-IT" dirty="0" err="1"/>
              <a:t>callidus</a:t>
            </a:r>
            <a:r>
              <a:rPr lang="it-IT" dirty="0"/>
              <a:t>. Qui </a:t>
            </a:r>
            <a:r>
              <a:rPr lang="it-IT" dirty="0" err="1"/>
              <a:t>eum</a:t>
            </a:r>
            <a:r>
              <a:rPr lang="it-IT" dirty="0"/>
              <a:t> adulabili sermone </a:t>
            </a:r>
            <a:r>
              <a:rPr lang="it-IT" dirty="0" err="1"/>
              <a:t>seriis</a:t>
            </a:r>
            <a:r>
              <a:rPr lang="it-IT" dirty="0"/>
              <a:t> </a:t>
            </a:r>
            <a:r>
              <a:rPr lang="it-IT" dirty="0" err="1"/>
              <a:t>admixto</a:t>
            </a:r>
            <a:r>
              <a:rPr lang="it-IT" dirty="0"/>
              <a:t> </a:t>
            </a:r>
            <a:r>
              <a:rPr lang="it-IT" dirty="0" err="1"/>
              <a:t>solus</a:t>
            </a:r>
            <a:r>
              <a:rPr lang="it-IT" dirty="0"/>
              <a:t> omnium </a:t>
            </a:r>
            <a:r>
              <a:rPr lang="it-IT" dirty="0" err="1"/>
              <a:t>proficisci</a:t>
            </a:r>
            <a:r>
              <a:rPr lang="it-IT" dirty="0"/>
              <a:t> </a:t>
            </a:r>
            <a:r>
              <a:rPr lang="it-IT" dirty="0" err="1"/>
              <a:t>pellexit</a:t>
            </a:r>
            <a:r>
              <a:rPr lang="it-IT" dirty="0"/>
              <a:t> </a:t>
            </a:r>
            <a:r>
              <a:rPr lang="it-IT" dirty="0" err="1"/>
              <a:t>vultu</a:t>
            </a:r>
            <a:r>
              <a:rPr lang="it-IT" dirty="0"/>
              <a:t> </a:t>
            </a:r>
            <a:r>
              <a:rPr lang="it-IT" dirty="0" err="1"/>
              <a:t>adsimulato</a:t>
            </a:r>
            <a:r>
              <a:rPr lang="it-IT" dirty="0"/>
              <a:t> </a:t>
            </a:r>
            <a:r>
              <a:rPr lang="it-IT" dirty="0" err="1"/>
              <a:t>saepius</a:t>
            </a:r>
            <a:r>
              <a:rPr lang="it-IT" dirty="0"/>
              <a:t>:</a:t>
            </a:r>
          </a:p>
          <a:p>
            <a:pPr lvl="0"/>
            <a:endParaRPr lang="it-IT" dirty="0"/>
          </a:p>
          <a:p>
            <a:pPr lvl="0"/>
            <a:r>
              <a:rPr lang="it-IT" dirty="0"/>
              <a:t>replicando</a:t>
            </a:r>
          </a:p>
          <a:p>
            <a:pPr lvl="0"/>
            <a:r>
              <a:rPr lang="it-IT" dirty="0" err="1"/>
              <a:t>adsimulato</a:t>
            </a:r>
            <a:r>
              <a:rPr lang="it-IT" dirty="0"/>
              <a:t> </a:t>
            </a:r>
          </a:p>
          <a:p>
            <a:pPr lvl="0"/>
            <a:r>
              <a:rPr lang="it-IT" dirty="0" err="1"/>
              <a:t>adsimulato</a:t>
            </a:r>
            <a:r>
              <a:rPr lang="it-IT" dirty="0"/>
              <a:t> </a:t>
            </a:r>
            <a:endParaRPr lang="fr-FR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 hasCustomPrompt="1"/>
          </p:nvPr>
        </p:nvSpPr>
        <p:spPr>
          <a:xfrm>
            <a:off x="0" y="1085850"/>
            <a:ext cx="4573588" cy="50800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500" baseline="0">
                <a:solidFill>
                  <a:schemeClr val="bg2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[ </a:t>
            </a:r>
            <a:r>
              <a:rPr lang="en-US" dirty="0" err="1"/>
              <a:t>Insérez</a:t>
            </a:r>
            <a:r>
              <a:rPr lang="en-US" dirty="0"/>
              <a:t> un </a:t>
            </a:r>
            <a:r>
              <a:rPr lang="en-US" dirty="0" err="1"/>
              <a:t>visuel</a:t>
            </a:r>
            <a:r>
              <a:rPr lang="en-US" dirty="0"/>
              <a:t> </a:t>
            </a:r>
            <a:r>
              <a:rPr lang="en-US" dirty="0" err="1"/>
              <a:t>ici</a:t>
            </a:r>
            <a:r>
              <a:rPr lang="en-US" dirty="0"/>
              <a:t> ]</a:t>
            </a:r>
          </a:p>
        </p:txBody>
      </p:sp>
      <p:sp>
        <p:nvSpPr>
          <p:cNvPr id="6" name="Espace réservé du texte 2"/>
          <p:cNvSpPr>
            <a:spLocks noGrp="1"/>
          </p:cNvSpPr>
          <p:nvPr>
            <p:ph type="body" sz="quarter" idx="12" hasCustomPrompt="1"/>
          </p:nvPr>
        </p:nvSpPr>
        <p:spPr>
          <a:xfrm>
            <a:off x="1839109" y="288925"/>
            <a:ext cx="6993561" cy="361950"/>
          </a:xfrm>
          <a:prstGeom prst="rect">
            <a:avLst/>
          </a:prstGeom>
        </p:spPr>
        <p:txBody>
          <a:bodyPr vert="horz" anchor="ctr" anchorCtr="0"/>
          <a:lstStyle>
            <a:lvl1pPr marL="0" indent="0" algn="r">
              <a:buNone/>
              <a:defRPr sz="2400" kern="1200" baseline="0">
                <a:solidFill>
                  <a:schemeClr val="bg1"/>
                </a:solidFill>
                <a:latin typeface="Helvetica Light"/>
              </a:defRPr>
            </a:lvl1pPr>
          </a:lstStyle>
          <a:p>
            <a:pPr lvl="0"/>
            <a:r>
              <a:rPr lang="fr-FR" dirty="0"/>
              <a:t>Titre de la </a:t>
            </a:r>
            <a:r>
              <a:rPr lang="fr-FR" dirty="0" err="1"/>
              <a:t>slide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2132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093789"/>
            <a:ext cx="9144000" cy="5086349"/>
          </a:xfrm>
          <a:prstGeom prst="rect">
            <a:avLst/>
          </a:prstGeom>
          <a:solidFill>
            <a:srgbClr val="E51E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" y="5703774"/>
            <a:ext cx="91439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spc="100" dirty="0">
                <a:solidFill>
                  <a:schemeClr val="bg1"/>
                </a:solidFill>
                <a:latin typeface="Helvetica"/>
                <a:cs typeface="Helvetica"/>
              </a:rPr>
              <a:t>IDDRI.ORG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2630755"/>
            <a:ext cx="9144001" cy="1053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00" dirty="0">
                <a:solidFill>
                  <a:schemeClr val="bg2"/>
                </a:solidFill>
                <a:latin typeface="Helvetica"/>
                <a:cs typeface="Helvetica"/>
              </a:rPr>
              <a:t>CONTACT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114325"/>
            <a:ext cx="9144000" cy="901009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8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[ </a:t>
            </a:r>
            <a:r>
              <a:rPr lang="en-US" dirty="0" err="1"/>
              <a:t>Insérez</a:t>
            </a:r>
            <a:r>
              <a:rPr lang="en-US" dirty="0"/>
              <a:t> </a:t>
            </a:r>
            <a:r>
              <a:rPr lang="en-US" dirty="0" err="1"/>
              <a:t>ici</a:t>
            </a:r>
            <a:r>
              <a:rPr lang="en-US" dirty="0"/>
              <a:t> </a:t>
            </a:r>
            <a:r>
              <a:rPr lang="en-US" dirty="0" err="1"/>
              <a:t>adresse</a:t>
            </a:r>
            <a:r>
              <a:rPr lang="en-US" dirty="0"/>
              <a:t> mail et </a:t>
            </a:r>
            <a:r>
              <a:rPr lang="en-US" dirty="0" err="1"/>
              <a:t>numéro</a:t>
            </a:r>
            <a:r>
              <a:rPr lang="en-US" dirty="0"/>
              <a:t> de </a:t>
            </a:r>
            <a:r>
              <a:rPr lang="en-US" dirty="0" err="1"/>
              <a:t>téléphone</a:t>
            </a:r>
            <a:r>
              <a:rPr lang="en-US" dirty="0"/>
              <a:t> ]</a:t>
            </a:r>
          </a:p>
        </p:txBody>
      </p:sp>
    </p:spTree>
    <p:extLst>
      <p:ext uri="{BB962C8B-B14F-4D97-AF65-F5344CB8AC3E}">
        <p14:creationId xmlns:p14="http://schemas.microsoft.com/office/powerpoint/2010/main" val="145745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"/>
            <a:ext cx="9144000" cy="6180138"/>
          </a:xfrm>
          <a:prstGeom prst="rect">
            <a:avLst/>
          </a:prstGeom>
          <a:solidFill>
            <a:srgbClr val="E51E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27" y="249121"/>
            <a:ext cx="1140712" cy="37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224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-1"/>
            <a:ext cx="9144000" cy="869369"/>
          </a:xfrm>
          <a:prstGeom prst="rect">
            <a:avLst/>
          </a:prstGeom>
          <a:solidFill>
            <a:srgbClr val="E51E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27" y="249121"/>
            <a:ext cx="1140712" cy="37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5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3" r:id="rId2"/>
    <p:sldLayoutId id="2147483652" r:id="rId3"/>
    <p:sldLayoutId id="2147483654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"/>
            <a:ext cx="9144000" cy="6180138"/>
          </a:xfrm>
          <a:prstGeom prst="rect">
            <a:avLst/>
          </a:prstGeom>
          <a:solidFill>
            <a:srgbClr val="E51E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27" y="249121"/>
            <a:ext cx="1140712" cy="37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70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ture.com/articles/s44183-022-00006-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Area-</a:t>
            </a:r>
            <a:r>
              <a:rPr lang="fr-FR" dirty="0" err="1"/>
              <a:t>based</a:t>
            </a:r>
            <a:r>
              <a:rPr lang="fr-FR" dirty="0"/>
              <a:t> Management Tools </a:t>
            </a:r>
            <a:br>
              <a:rPr lang="fr-FR" dirty="0"/>
            </a:br>
            <a:r>
              <a:rPr lang="fr-FR" dirty="0"/>
              <a:t>&amp;</a:t>
            </a:r>
            <a:br>
              <a:rPr lang="fr-FR" dirty="0"/>
            </a:br>
            <a:r>
              <a:rPr lang="fr-FR" dirty="0"/>
              <a:t>Marine </a:t>
            </a:r>
            <a:r>
              <a:rPr lang="fr-FR" dirty="0" err="1"/>
              <a:t>Protected</a:t>
            </a:r>
            <a:r>
              <a:rPr lang="fr-FR" dirty="0"/>
              <a:t> Areas </a:t>
            </a:r>
            <a:endParaRPr lang="en-GB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Klaudija Cremers, </a:t>
            </a:r>
            <a:r>
              <a:rPr lang="fr-FR" dirty="0" err="1"/>
              <a:t>Research</a:t>
            </a:r>
            <a:r>
              <a:rPr lang="fr-FR" dirty="0"/>
              <a:t> </a:t>
            </a:r>
            <a:r>
              <a:rPr lang="fr-FR" dirty="0" err="1"/>
              <a:t>Fellow</a:t>
            </a:r>
            <a:r>
              <a:rPr lang="fr-FR" dirty="0"/>
              <a:t>, IDDRI</a:t>
            </a:r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4B40D9-A19C-7EF0-232F-5361FB6E2606}"/>
              </a:ext>
            </a:extLst>
          </p:cNvPr>
          <p:cNvSpPr txBox="1"/>
          <p:nvPr/>
        </p:nvSpPr>
        <p:spPr>
          <a:xfrm>
            <a:off x="7654297" y="6340381"/>
            <a:ext cx="14897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15 March, 2023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212768-09B6-3789-0FBB-371FC3561939}"/>
              </a:ext>
            </a:extLst>
          </p:cNvPr>
          <p:cNvSpPr txBox="1"/>
          <p:nvPr/>
        </p:nvSpPr>
        <p:spPr>
          <a:xfrm>
            <a:off x="7901" y="6340381"/>
            <a:ext cx="46382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Webinar: High seas treaty: analysis &amp;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57084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Process </a:t>
            </a:r>
            <a:r>
              <a:rPr lang="fr-FR" dirty="0" err="1"/>
              <a:t>under</a:t>
            </a:r>
            <a:r>
              <a:rPr lang="fr-FR" dirty="0"/>
              <a:t> the BBNJ </a:t>
            </a:r>
            <a:r>
              <a:rPr lang="fr-FR" dirty="0" err="1"/>
              <a:t>treaty</a:t>
            </a:r>
            <a:endParaRPr lang="en-GB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2483819" y="1438416"/>
            <a:ext cx="1513490" cy="8198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Develop</a:t>
            </a:r>
            <a:r>
              <a:rPr lang="fr-FR" dirty="0"/>
              <a:t> </a:t>
            </a:r>
            <a:r>
              <a:rPr lang="fr-FR" dirty="0" err="1"/>
              <a:t>proposal</a:t>
            </a:r>
            <a:endParaRPr lang="en-GB" dirty="0"/>
          </a:p>
        </p:txBody>
      </p:sp>
      <p:sp>
        <p:nvSpPr>
          <p:cNvPr id="21" name="Rectangle à coins arrondis 20"/>
          <p:cNvSpPr/>
          <p:nvPr/>
        </p:nvSpPr>
        <p:spPr>
          <a:xfrm>
            <a:off x="4596399" y="1438415"/>
            <a:ext cx="1513490" cy="8198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/>
              <a:t>Submit</a:t>
            </a:r>
            <a:r>
              <a:rPr lang="fr-FR" sz="1600" dirty="0"/>
              <a:t> </a:t>
            </a:r>
            <a:r>
              <a:rPr lang="fr-FR" sz="1600" dirty="0" err="1"/>
              <a:t>proposal</a:t>
            </a:r>
            <a:r>
              <a:rPr lang="fr-FR" sz="1600" dirty="0"/>
              <a:t> to the </a:t>
            </a:r>
            <a:r>
              <a:rPr lang="fr-FR" sz="1600" dirty="0" err="1"/>
              <a:t>Secretariat</a:t>
            </a:r>
            <a:endParaRPr lang="en-GB" sz="1600" dirty="0"/>
          </a:p>
        </p:txBody>
      </p:sp>
      <p:sp>
        <p:nvSpPr>
          <p:cNvPr id="22" name="Rectangle à coins arrondis 21"/>
          <p:cNvSpPr/>
          <p:nvPr/>
        </p:nvSpPr>
        <p:spPr>
          <a:xfrm>
            <a:off x="6708979" y="1438416"/>
            <a:ext cx="1513490" cy="81980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Preliminary </a:t>
            </a:r>
            <a:r>
              <a:rPr lang="fr-FR" dirty="0" err="1"/>
              <a:t>review</a:t>
            </a:r>
            <a:r>
              <a:rPr lang="fr-FR" dirty="0"/>
              <a:t> by STB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6698570" y="3025085"/>
            <a:ext cx="1513490" cy="81980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Outcome</a:t>
            </a:r>
            <a:r>
              <a:rPr lang="fr-FR" sz="1400" dirty="0"/>
              <a:t> </a:t>
            </a:r>
            <a:r>
              <a:rPr lang="fr-FR" sz="1400" dirty="0" err="1"/>
              <a:t>conveyed</a:t>
            </a:r>
            <a:r>
              <a:rPr lang="fr-FR" sz="1400" dirty="0"/>
              <a:t> to </a:t>
            </a:r>
            <a:r>
              <a:rPr lang="fr-FR" sz="1400" dirty="0" err="1"/>
              <a:t>proponent</a:t>
            </a:r>
            <a:endParaRPr lang="en-GB" sz="1400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4585990" y="3046105"/>
            <a:ext cx="1513490" cy="81980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Review</a:t>
            </a:r>
            <a:r>
              <a:rPr lang="fr-FR" sz="1400" dirty="0"/>
              <a:t> &amp; </a:t>
            </a:r>
            <a:r>
              <a:rPr lang="fr-FR" sz="1400" dirty="0" err="1"/>
              <a:t>resubmit</a:t>
            </a:r>
            <a:r>
              <a:rPr lang="fr-FR" sz="1400" dirty="0"/>
              <a:t> to </a:t>
            </a:r>
            <a:r>
              <a:rPr lang="fr-FR" sz="1400" dirty="0" err="1"/>
              <a:t>Secretariat</a:t>
            </a:r>
            <a:endParaRPr lang="en-GB" sz="1400" dirty="0"/>
          </a:p>
        </p:txBody>
      </p:sp>
      <p:sp>
        <p:nvSpPr>
          <p:cNvPr id="26" name="Rectangle à coins arrondis 25"/>
          <p:cNvSpPr/>
          <p:nvPr/>
        </p:nvSpPr>
        <p:spPr>
          <a:xfrm>
            <a:off x="2452389" y="3046104"/>
            <a:ext cx="1513490" cy="81980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Public consultations</a:t>
            </a:r>
            <a:endParaRPr lang="en-GB" sz="1600" dirty="0"/>
          </a:p>
        </p:txBody>
      </p:sp>
      <p:sp>
        <p:nvSpPr>
          <p:cNvPr id="28" name="Rectangle à coins arrondis 27"/>
          <p:cNvSpPr/>
          <p:nvPr/>
        </p:nvSpPr>
        <p:spPr>
          <a:xfrm>
            <a:off x="2483819" y="4725549"/>
            <a:ext cx="1513490" cy="81980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Proposal</a:t>
            </a:r>
            <a:r>
              <a:rPr lang="fr-FR" sz="1400" dirty="0"/>
              <a:t> </a:t>
            </a:r>
            <a:r>
              <a:rPr lang="fr-FR" sz="1400" dirty="0" err="1"/>
              <a:t>reviewed</a:t>
            </a:r>
            <a:r>
              <a:rPr lang="fr-FR" sz="1400" dirty="0"/>
              <a:t> </a:t>
            </a:r>
            <a:r>
              <a:rPr lang="fr-FR" sz="1400" dirty="0" err="1"/>
              <a:t>based</a:t>
            </a:r>
            <a:r>
              <a:rPr lang="fr-FR" sz="1400" dirty="0"/>
              <a:t> on </a:t>
            </a:r>
            <a:r>
              <a:rPr lang="fr-FR" sz="1400" dirty="0" err="1"/>
              <a:t>submissions</a:t>
            </a:r>
            <a:endParaRPr lang="en-GB" sz="1400" dirty="0"/>
          </a:p>
        </p:txBody>
      </p:sp>
      <p:sp>
        <p:nvSpPr>
          <p:cNvPr id="29" name="Rectangle à coins arrondis 28"/>
          <p:cNvSpPr/>
          <p:nvPr/>
        </p:nvSpPr>
        <p:spPr>
          <a:xfrm>
            <a:off x="4617419" y="4715040"/>
            <a:ext cx="1513490" cy="819807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/>
              <a:t>STB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recommendations</a:t>
            </a:r>
            <a:r>
              <a:rPr lang="fr-FR" sz="1200" dirty="0"/>
              <a:t> to the </a:t>
            </a:r>
            <a:r>
              <a:rPr lang="fr-FR" sz="1200" dirty="0" err="1"/>
              <a:t>CoP</a:t>
            </a:r>
            <a:endParaRPr lang="en-GB" sz="1200" dirty="0"/>
          </a:p>
        </p:txBody>
      </p:sp>
      <p:sp>
        <p:nvSpPr>
          <p:cNvPr id="32" name="Flèche droite 31"/>
          <p:cNvSpPr/>
          <p:nvPr/>
        </p:nvSpPr>
        <p:spPr>
          <a:xfrm>
            <a:off x="4102413" y="1785257"/>
            <a:ext cx="409902" cy="27326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3" name="Flèche droite 32"/>
          <p:cNvSpPr/>
          <p:nvPr/>
        </p:nvSpPr>
        <p:spPr>
          <a:xfrm>
            <a:off x="6214993" y="1776277"/>
            <a:ext cx="367862" cy="282249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5" name="Flèche vers le bas 34"/>
          <p:cNvSpPr/>
          <p:nvPr/>
        </p:nvSpPr>
        <p:spPr>
          <a:xfrm>
            <a:off x="7360622" y="2420407"/>
            <a:ext cx="252246" cy="46245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Flèche droite 35"/>
          <p:cNvSpPr/>
          <p:nvPr/>
        </p:nvSpPr>
        <p:spPr>
          <a:xfrm rot="10800000">
            <a:off x="6162542" y="3330649"/>
            <a:ext cx="451944" cy="2507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Flèche droite 36"/>
          <p:cNvSpPr/>
          <p:nvPr/>
        </p:nvSpPr>
        <p:spPr>
          <a:xfrm rot="10800000">
            <a:off x="4039452" y="3330649"/>
            <a:ext cx="451944" cy="2507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Flèche vers le bas 38"/>
          <p:cNvSpPr/>
          <p:nvPr/>
        </p:nvSpPr>
        <p:spPr>
          <a:xfrm>
            <a:off x="3093420" y="4072370"/>
            <a:ext cx="252246" cy="46245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Flèche droite 39"/>
          <p:cNvSpPr/>
          <p:nvPr/>
        </p:nvSpPr>
        <p:spPr>
          <a:xfrm>
            <a:off x="4102413" y="5010859"/>
            <a:ext cx="409902" cy="2507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730000" y="5718710"/>
            <a:ext cx="1513490" cy="6310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Consensus or ¾ </a:t>
            </a:r>
            <a:r>
              <a:rPr lang="fr-FR" dirty="0" err="1"/>
              <a:t>majority</a:t>
            </a:r>
            <a:endParaRPr lang="en-GB" dirty="0"/>
          </a:p>
        </p:txBody>
      </p:sp>
      <p:sp>
        <p:nvSpPr>
          <p:cNvPr id="42" name="ZoneTexte 41"/>
          <p:cNvSpPr txBox="1"/>
          <p:nvPr/>
        </p:nvSpPr>
        <p:spPr>
          <a:xfrm>
            <a:off x="181505" y="1663652"/>
            <a:ext cx="1282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Proposal</a:t>
            </a:r>
            <a:endParaRPr lang="en-GB" b="1" dirty="0"/>
          </a:p>
        </p:txBody>
      </p:sp>
      <p:sp>
        <p:nvSpPr>
          <p:cNvPr id="43" name="ZoneTexte 42"/>
          <p:cNvSpPr txBox="1"/>
          <p:nvPr/>
        </p:nvSpPr>
        <p:spPr>
          <a:xfrm>
            <a:off x="181505" y="3255200"/>
            <a:ext cx="1618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Consultation</a:t>
            </a:r>
            <a:endParaRPr lang="en-GB" b="1" dirty="0"/>
          </a:p>
        </p:txBody>
      </p:sp>
      <p:sp>
        <p:nvSpPr>
          <p:cNvPr id="45" name="Rectangle à coins arrondis 44"/>
          <p:cNvSpPr/>
          <p:nvPr/>
        </p:nvSpPr>
        <p:spPr>
          <a:xfrm>
            <a:off x="6708979" y="4725548"/>
            <a:ext cx="1513490" cy="81980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/>
              <a:t>CoP</a:t>
            </a:r>
            <a:r>
              <a:rPr lang="fr-FR" dirty="0"/>
              <a:t> </a:t>
            </a:r>
            <a:r>
              <a:rPr lang="fr-FR" dirty="0" err="1"/>
              <a:t>Decision</a:t>
            </a:r>
            <a:endParaRPr lang="en-GB" dirty="0"/>
          </a:p>
        </p:txBody>
      </p:sp>
      <p:sp>
        <p:nvSpPr>
          <p:cNvPr id="46" name="Flèche droite 45"/>
          <p:cNvSpPr/>
          <p:nvPr/>
        </p:nvSpPr>
        <p:spPr>
          <a:xfrm>
            <a:off x="6236015" y="5006369"/>
            <a:ext cx="409902" cy="25071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55778" y="4940277"/>
            <a:ext cx="19444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/>
              <a:t>Decision-making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930406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Process </a:t>
            </a:r>
            <a:r>
              <a:rPr lang="fr-FR" dirty="0" err="1"/>
              <a:t>under</a:t>
            </a:r>
            <a:r>
              <a:rPr lang="fr-FR" dirty="0"/>
              <a:t> the BBNJ </a:t>
            </a:r>
            <a:r>
              <a:rPr lang="fr-FR" dirty="0" err="1"/>
              <a:t>treaty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13884" y="1114097"/>
            <a:ext cx="841878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err="1">
                <a:solidFill>
                  <a:schemeClr val="accent4"/>
                </a:solidFill>
              </a:rPr>
              <a:t>Proposals</a:t>
            </a:r>
            <a:r>
              <a:rPr lang="fr-FR" u="sng" dirty="0">
                <a:solidFill>
                  <a:schemeClr val="accent4"/>
                </a:solidFill>
              </a:rPr>
              <a:t> must </a:t>
            </a:r>
            <a:r>
              <a:rPr lang="fr-FR" u="sng" dirty="0" err="1">
                <a:solidFill>
                  <a:schemeClr val="accent4"/>
                </a:solidFill>
              </a:rPr>
              <a:t>include</a:t>
            </a:r>
            <a:r>
              <a:rPr lang="fr-FR" u="sng" dirty="0">
                <a:solidFill>
                  <a:schemeClr val="accent4"/>
                </a:solidFill>
              </a:rPr>
              <a:t>:</a:t>
            </a:r>
            <a:br>
              <a:rPr lang="fr-FR" u="sng" dirty="0">
                <a:solidFill>
                  <a:schemeClr val="accent4"/>
                </a:solidFill>
              </a:rPr>
            </a:br>
            <a:endParaRPr lang="fr-FR" u="sng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Geographic or spatial description of the area</a:t>
            </a: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err="1">
                <a:solidFill>
                  <a:schemeClr val="accent4"/>
                </a:solidFill>
              </a:rPr>
              <a:t>Criteria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used</a:t>
            </a:r>
            <a:r>
              <a:rPr lang="fr-FR" dirty="0">
                <a:solidFill>
                  <a:schemeClr val="accent4"/>
                </a:solidFill>
              </a:rPr>
              <a:t> to </a:t>
            </a:r>
            <a:r>
              <a:rPr lang="fr-FR" dirty="0" err="1">
                <a:solidFill>
                  <a:schemeClr val="accent4"/>
                </a:solidFill>
              </a:rPr>
              <a:t>identify</a:t>
            </a:r>
            <a:r>
              <a:rPr lang="fr-FR" dirty="0">
                <a:solidFill>
                  <a:schemeClr val="accent4"/>
                </a:solidFill>
              </a:rPr>
              <a:t> the area</a:t>
            </a: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 err="1">
                <a:solidFill>
                  <a:schemeClr val="accent4"/>
                </a:solidFill>
              </a:rPr>
              <a:t>Human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activities</a:t>
            </a:r>
            <a:r>
              <a:rPr lang="fr-FR" dirty="0">
                <a:solidFill>
                  <a:schemeClr val="accent4"/>
                </a:solidFill>
              </a:rPr>
              <a:t> in the area, and </a:t>
            </a:r>
            <a:r>
              <a:rPr lang="fr-FR" dirty="0" err="1">
                <a:solidFill>
                  <a:schemeClr val="accent4"/>
                </a:solidFill>
              </a:rPr>
              <a:t>their</a:t>
            </a:r>
            <a:r>
              <a:rPr lang="fr-FR" dirty="0">
                <a:solidFill>
                  <a:schemeClr val="accent4"/>
                </a:solidFill>
              </a:rPr>
              <a:t> possible impact</a:t>
            </a: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Description of state of the marine </a:t>
            </a:r>
            <a:r>
              <a:rPr lang="fr-FR" dirty="0" err="1">
                <a:solidFill>
                  <a:schemeClr val="accent4"/>
                </a:solidFill>
              </a:rPr>
              <a:t>environment</a:t>
            </a:r>
            <a:r>
              <a:rPr lang="fr-FR" dirty="0">
                <a:solidFill>
                  <a:schemeClr val="accent4"/>
                </a:solidFill>
              </a:rPr>
              <a:t> and </a:t>
            </a:r>
            <a:r>
              <a:rPr lang="fr-FR" dirty="0" err="1">
                <a:solidFill>
                  <a:schemeClr val="accent4"/>
                </a:solidFill>
              </a:rPr>
              <a:t>biodiversity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Description of conservation and </a:t>
            </a:r>
            <a:r>
              <a:rPr lang="fr-FR" dirty="0" err="1">
                <a:solidFill>
                  <a:schemeClr val="accent4"/>
                </a:solidFill>
              </a:rPr>
              <a:t>sustainable</a:t>
            </a:r>
            <a:r>
              <a:rPr lang="fr-FR" dirty="0">
                <a:solidFill>
                  <a:schemeClr val="accent4"/>
                </a:solidFill>
              </a:rPr>
              <a:t> use objectives</a:t>
            </a: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Draft management plan: </a:t>
            </a:r>
            <a:r>
              <a:rPr lang="fr-FR" dirty="0" err="1">
                <a:solidFill>
                  <a:schemeClr val="accent4"/>
                </a:solidFill>
              </a:rPr>
              <a:t>proposed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measures</a:t>
            </a:r>
            <a:r>
              <a:rPr lang="fr-FR" dirty="0">
                <a:solidFill>
                  <a:schemeClr val="accent4"/>
                </a:solidFill>
              </a:rPr>
              <a:t>, monitoring, </a:t>
            </a:r>
            <a:r>
              <a:rPr lang="fr-FR" dirty="0" err="1">
                <a:solidFill>
                  <a:schemeClr val="accent4"/>
                </a:solidFill>
              </a:rPr>
              <a:t>research</a:t>
            </a:r>
            <a:r>
              <a:rPr lang="fr-FR" dirty="0">
                <a:solidFill>
                  <a:schemeClr val="accent4"/>
                </a:solidFill>
              </a:rPr>
              <a:t> and </a:t>
            </a:r>
            <a:r>
              <a:rPr lang="fr-FR" dirty="0" err="1">
                <a:solidFill>
                  <a:schemeClr val="accent4"/>
                </a:solidFill>
              </a:rPr>
              <a:t>review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Duration, if </a:t>
            </a:r>
            <a:r>
              <a:rPr lang="fr-FR" dirty="0" err="1">
                <a:solidFill>
                  <a:schemeClr val="accent4"/>
                </a:solidFill>
              </a:rPr>
              <a:t>any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Information on consultation </a:t>
            </a:r>
            <a:r>
              <a:rPr lang="fr-FR" dirty="0" err="1">
                <a:solidFill>
                  <a:schemeClr val="accent4"/>
                </a:solidFill>
              </a:rPr>
              <a:t>activities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Information on </a:t>
            </a:r>
            <a:r>
              <a:rPr lang="fr-FR" dirty="0" err="1">
                <a:solidFill>
                  <a:schemeClr val="accent4"/>
                </a:solidFill>
              </a:rPr>
              <a:t>existing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ABMTs</a:t>
            </a:r>
            <a:r>
              <a:rPr lang="fr-FR" dirty="0">
                <a:solidFill>
                  <a:schemeClr val="accent4"/>
                </a:solidFill>
              </a:rPr>
              <a:t>, </a:t>
            </a:r>
            <a:r>
              <a:rPr lang="fr-FR" dirty="0" err="1">
                <a:solidFill>
                  <a:schemeClr val="accent4"/>
                </a:solidFill>
              </a:rPr>
              <a:t>including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MPAs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accent4"/>
                </a:solidFill>
              </a:rPr>
              <a:t>Relevant </a:t>
            </a:r>
            <a:r>
              <a:rPr lang="fr-FR" dirty="0" err="1">
                <a:solidFill>
                  <a:schemeClr val="accent4"/>
                </a:solidFill>
              </a:rPr>
              <a:t>scientific</a:t>
            </a:r>
            <a:r>
              <a:rPr lang="fr-FR" dirty="0">
                <a:solidFill>
                  <a:schemeClr val="accent4"/>
                </a:solidFill>
              </a:rPr>
              <a:t> input and, </a:t>
            </a:r>
            <a:r>
              <a:rPr lang="fr-FR" dirty="0" err="1">
                <a:solidFill>
                  <a:schemeClr val="accent4"/>
                </a:solidFill>
              </a:rPr>
              <a:t>where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available</a:t>
            </a:r>
            <a:r>
              <a:rPr lang="fr-FR" dirty="0">
                <a:solidFill>
                  <a:schemeClr val="accent4"/>
                </a:solidFill>
              </a:rPr>
              <a:t>, </a:t>
            </a:r>
            <a:r>
              <a:rPr lang="fr-FR" dirty="0" err="1">
                <a:solidFill>
                  <a:schemeClr val="accent4"/>
                </a:solidFill>
              </a:rPr>
              <a:t>traditional</a:t>
            </a:r>
            <a:r>
              <a:rPr lang="fr-FR" dirty="0">
                <a:solidFill>
                  <a:schemeClr val="accent4"/>
                </a:solidFill>
              </a:rPr>
              <a:t> </a:t>
            </a:r>
            <a:r>
              <a:rPr lang="fr-FR" dirty="0" err="1">
                <a:solidFill>
                  <a:schemeClr val="accent4"/>
                </a:solidFill>
              </a:rPr>
              <a:t>knowledge</a:t>
            </a:r>
            <a:endParaRPr lang="fr-FR" dirty="0">
              <a:solidFill>
                <a:schemeClr val="accent4"/>
              </a:solidFill>
            </a:endParaRPr>
          </a:p>
          <a:p>
            <a:pPr marL="804863" indent="-271463">
              <a:buFont typeface="Wingdings" panose="05000000000000000000" pitchFamily="2" charset="2"/>
              <a:buChar char="q"/>
            </a:pPr>
            <a:endParaRPr lang="fr-FR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613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152400" y="1401397"/>
            <a:ext cx="8806543" cy="5080000"/>
          </a:xfrm>
        </p:spPr>
        <p:txBody>
          <a:bodyPr spcCol="144000"/>
          <a:lstStyle/>
          <a:p>
            <a:pPr marL="0" indent="0">
              <a:buNone/>
            </a:pPr>
            <a:r>
              <a:rPr lang="en-GB" b="1" dirty="0"/>
              <a:t>After submission to the Secretariat: 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fr-FR" dirty="0"/>
              <a:t>The </a:t>
            </a:r>
            <a:r>
              <a:rPr lang="en-GB" dirty="0"/>
              <a:t>Secretariat</a:t>
            </a:r>
            <a:r>
              <a:rPr lang="fr-FR" dirty="0"/>
              <a:t> </a:t>
            </a:r>
            <a:r>
              <a:rPr lang="fr-FR" dirty="0" err="1"/>
              <a:t>makes</a:t>
            </a:r>
            <a:r>
              <a:rPr lang="fr-FR" dirty="0"/>
              <a:t> the </a:t>
            </a:r>
            <a:r>
              <a:rPr lang="fr-FR" dirty="0" err="1"/>
              <a:t>proposal</a:t>
            </a:r>
            <a:r>
              <a:rPr lang="fr-FR" dirty="0"/>
              <a:t> </a:t>
            </a:r>
            <a:r>
              <a:rPr lang="fr-FR" dirty="0" err="1"/>
              <a:t>publicly</a:t>
            </a:r>
            <a:r>
              <a:rPr lang="fr-FR" dirty="0"/>
              <a:t> </a:t>
            </a:r>
            <a:r>
              <a:rPr lang="fr-FR" dirty="0" err="1"/>
              <a:t>available</a:t>
            </a:r>
            <a:endParaRPr lang="en-GB" dirty="0"/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GB" dirty="0"/>
              <a:t>The Scientific and Technical Body (STB) assesses the proposal</a:t>
            </a:r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fr-FR" dirty="0"/>
              <a:t>Consultations</a:t>
            </a:r>
            <a:endParaRPr lang="en-GB" dirty="0"/>
          </a:p>
          <a:p>
            <a:pPr marL="342900" indent="-342900">
              <a:spcAft>
                <a:spcPts val="800"/>
              </a:spcAft>
              <a:buFont typeface="+mj-lt"/>
              <a:buAutoNum type="arabicPeriod"/>
            </a:pPr>
            <a:r>
              <a:rPr lang="en-GB" dirty="0"/>
              <a:t>The Conference of the Parties (CoP) will decide whether to adopt the proposal, ideally by consensus, but with the possibility of a ¾ majority vote. 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292100" indent="-292100">
              <a:buFont typeface="Courier New" panose="02070309020205020404" pitchFamily="49" charset="0"/>
              <a:buChar char="o"/>
            </a:pPr>
            <a:r>
              <a:rPr lang="fr-FR" dirty="0"/>
              <a:t>Entry </a:t>
            </a:r>
            <a:r>
              <a:rPr lang="fr-FR" dirty="0" err="1"/>
              <a:t>into</a:t>
            </a:r>
            <a:r>
              <a:rPr lang="fr-FR" dirty="0"/>
              <a:t> force 120 </a:t>
            </a:r>
            <a:r>
              <a:rPr lang="fr-FR" dirty="0" err="1"/>
              <a:t>days</a:t>
            </a:r>
            <a:r>
              <a:rPr lang="fr-FR" dirty="0"/>
              <a:t> </a:t>
            </a:r>
            <a:r>
              <a:rPr lang="fr-FR" dirty="0" err="1"/>
              <a:t>after</a:t>
            </a:r>
            <a:r>
              <a:rPr lang="fr-FR" dirty="0"/>
              <a:t> </a:t>
            </a:r>
            <a:r>
              <a:rPr lang="fr-FR" dirty="0" err="1"/>
              <a:t>CoP</a:t>
            </a:r>
            <a:r>
              <a:rPr lang="fr-FR" dirty="0"/>
              <a:t> meeting</a:t>
            </a:r>
            <a:br>
              <a:rPr lang="fr-FR" dirty="0"/>
            </a:br>
            <a:endParaRPr lang="en-GB" dirty="0"/>
          </a:p>
          <a:p>
            <a:pPr marL="292100" indent="-292100">
              <a:buFont typeface="Courier New" panose="02070309020205020404" pitchFamily="49" charset="0"/>
              <a:buChar char="o"/>
            </a:pPr>
            <a:r>
              <a:rPr lang="en-GB" dirty="0"/>
              <a:t>Opt-out procedure</a:t>
            </a:r>
          </a:p>
          <a:p>
            <a:pPr marL="749300" lvl="2" indent="-292100">
              <a:buFont typeface="Courier New" panose="02070309020205020404" pitchFamily="49" charset="0"/>
              <a:buChar char="o"/>
            </a:pPr>
            <a:r>
              <a:rPr lang="en-GB" dirty="0"/>
              <a:t>Requires justification</a:t>
            </a:r>
          </a:p>
          <a:p>
            <a:pPr marL="436563" indent="0">
              <a:buNone/>
            </a:pPr>
            <a:endParaRPr lang="fr-FR" dirty="0"/>
          </a:p>
          <a:p>
            <a:pPr marL="722313">
              <a:buFont typeface="Courier New" panose="02070309020205020404" pitchFamily="49" charset="0"/>
              <a:buChar char="o"/>
            </a:pPr>
            <a:endParaRPr lang="fr-FR" dirty="0"/>
          </a:p>
          <a:p>
            <a:pPr marL="722313">
              <a:buFont typeface="Courier New" panose="02070309020205020404" pitchFamily="49" charset="0"/>
              <a:buChar char="o"/>
            </a:pPr>
            <a:endParaRPr lang="fr-FR" dirty="0"/>
          </a:p>
          <a:p>
            <a:pPr marL="436563" indent="0">
              <a:buNone/>
            </a:pPr>
            <a:r>
              <a:rPr lang="en-GB" b="1" dirty="0"/>
              <a:t>“Not undermining”:</a:t>
            </a:r>
          </a:p>
          <a:p>
            <a:pPr marL="72231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u="sng" dirty="0"/>
              <a:t>If </a:t>
            </a:r>
            <a:r>
              <a:rPr lang="fr-FR" u="sng" dirty="0" err="1"/>
              <a:t>existing</a:t>
            </a:r>
            <a:r>
              <a:rPr lang="fr-FR" u="sng" dirty="0"/>
              <a:t> organisations have </a:t>
            </a:r>
            <a:r>
              <a:rPr lang="fr-FR" u="sng" dirty="0" err="1"/>
              <a:t>adopted</a:t>
            </a:r>
            <a:r>
              <a:rPr lang="fr-FR" u="sng" dirty="0"/>
              <a:t> </a:t>
            </a:r>
            <a:r>
              <a:rPr lang="fr-FR" u="sng" dirty="0" err="1"/>
              <a:t>measures</a:t>
            </a:r>
            <a:r>
              <a:rPr lang="fr-FR" dirty="0"/>
              <a:t>, the </a:t>
            </a:r>
            <a:r>
              <a:rPr lang="fr-FR" dirty="0" err="1"/>
              <a:t>CoP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</a:t>
            </a:r>
            <a:r>
              <a:rPr lang="fr-FR" dirty="0" err="1"/>
              <a:t>provide</a:t>
            </a:r>
            <a:r>
              <a:rPr lang="fr-FR" dirty="0"/>
              <a:t> </a:t>
            </a:r>
            <a:r>
              <a:rPr lang="fr-FR" dirty="0" err="1"/>
              <a:t>further</a:t>
            </a:r>
            <a:r>
              <a:rPr lang="fr-FR" dirty="0"/>
              <a:t> recognition or support for </a:t>
            </a:r>
            <a:r>
              <a:rPr lang="fr-FR" dirty="0" err="1"/>
              <a:t>such</a:t>
            </a:r>
            <a:r>
              <a:rPr lang="fr-FR" dirty="0"/>
              <a:t> efforts and take </a:t>
            </a:r>
            <a:r>
              <a:rPr lang="fr-FR" dirty="0" err="1"/>
              <a:t>decisions</a:t>
            </a:r>
            <a:r>
              <a:rPr lang="fr-FR" dirty="0"/>
              <a:t> on </a:t>
            </a:r>
            <a:r>
              <a:rPr lang="fr-FR" dirty="0" err="1"/>
              <a:t>measures</a:t>
            </a:r>
            <a:r>
              <a:rPr lang="fr-FR" dirty="0"/>
              <a:t> compatible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adopted</a:t>
            </a:r>
            <a:r>
              <a:rPr lang="fr-FR" dirty="0"/>
              <a:t> by </a:t>
            </a:r>
            <a:r>
              <a:rPr lang="fr-FR" dirty="0" err="1"/>
              <a:t>existing</a:t>
            </a:r>
            <a:r>
              <a:rPr lang="fr-FR" dirty="0"/>
              <a:t> organisations. </a:t>
            </a:r>
          </a:p>
          <a:p>
            <a:pPr marL="722313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dirty="0"/>
              <a:t>If </a:t>
            </a:r>
            <a:r>
              <a:rPr lang="fr-FR" dirty="0" err="1"/>
              <a:t>existing</a:t>
            </a:r>
            <a:r>
              <a:rPr lang="fr-FR" dirty="0"/>
              <a:t> organisations </a:t>
            </a:r>
            <a:r>
              <a:rPr lang="fr-FR" u="sng" dirty="0"/>
              <a:t>have not</a:t>
            </a:r>
            <a:r>
              <a:rPr lang="fr-FR" dirty="0"/>
              <a:t> </a:t>
            </a:r>
            <a:r>
              <a:rPr lang="fr-FR" dirty="0" err="1"/>
              <a:t>adopted</a:t>
            </a:r>
            <a:r>
              <a:rPr lang="fr-FR" dirty="0"/>
              <a:t> </a:t>
            </a:r>
            <a:r>
              <a:rPr lang="fr-FR" dirty="0" err="1"/>
              <a:t>measures</a:t>
            </a:r>
            <a:r>
              <a:rPr lang="fr-FR" dirty="0"/>
              <a:t>, the </a:t>
            </a:r>
            <a:r>
              <a:rPr lang="fr-FR" dirty="0" err="1"/>
              <a:t>CoP</a:t>
            </a:r>
            <a:r>
              <a:rPr lang="fr-FR" dirty="0"/>
              <a:t> </a:t>
            </a:r>
            <a:r>
              <a:rPr lang="fr-FR" dirty="0" err="1"/>
              <a:t>can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</a:t>
            </a:r>
            <a:r>
              <a:rPr lang="fr-FR" dirty="0" err="1"/>
              <a:t>recommendations</a:t>
            </a:r>
            <a:r>
              <a:rPr lang="fr-FR" dirty="0"/>
              <a:t>.</a:t>
            </a:r>
          </a:p>
          <a:p>
            <a:pPr marL="722313">
              <a:buFont typeface="Arial" panose="020B0604020202020204" pitchFamily="34" charset="0"/>
              <a:buChar char="•"/>
            </a:pPr>
            <a:endParaRPr lang="fr-FR" dirty="0"/>
          </a:p>
          <a:p>
            <a:pPr marL="722313">
              <a:buFont typeface="Arial" panose="020B0604020202020204" pitchFamily="34" charset="0"/>
              <a:buChar char="•"/>
            </a:pPr>
            <a:endParaRPr lang="fr-FR" dirty="0"/>
          </a:p>
          <a:p>
            <a:pPr marL="436563" indent="0">
              <a:buNone/>
            </a:pPr>
            <a:endParaRPr lang="en-GB" dirty="0"/>
          </a:p>
          <a:p>
            <a:pPr marL="722313">
              <a:buFont typeface="Arial" panose="020B0604020202020204" pitchFamily="34" charset="0"/>
              <a:buChar char="•"/>
            </a:pPr>
            <a:endParaRPr lang="en-GB" dirty="0"/>
          </a:p>
          <a:p>
            <a:pPr marL="779463" indent="-342900">
              <a:buFont typeface="+mj-lt"/>
              <a:buAutoNum type="arabicParenR"/>
            </a:pPr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Process </a:t>
            </a:r>
            <a:r>
              <a:rPr lang="fr-FR" dirty="0" err="1"/>
              <a:t>under</a:t>
            </a:r>
            <a:r>
              <a:rPr lang="fr-FR" dirty="0"/>
              <a:t> the BBNJ </a:t>
            </a:r>
            <a:r>
              <a:rPr lang="fr-FR" dirty="0" err="1"/>
              <a:t>treaty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217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276580" y="1538031"/>
            <a:ext cx="8573745" cy="5080000"/>
          </a:xfrm>
        </p:spPr>
        <p:txBody>
          <a:bodyPr/>
          <a:lstStyle/>
          <a:p>
            <a:pPr marL="9525" indent="0" defTabSz="179388">
              <a:buNone/>
            </a:pPr>
            <a:r>
              <a:rPr lang="fr-FR" b="1" dirty="0"/>
              <a:t>Monitoring and </a:t>
            </a:r>
            <a:r>
              <a:rPr lang="fr-FR" b="1" dirty="0" err="1"/>
              <a:t>review</a:t>
            </a:r>
            <a:endParaRPr lang="fr-FR" b="1" dirty="0"/>
          </a:p>
          <a:p>
            <a:pPr marL="400050" indent="-2809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dirty="0"/>
              <a:t>Parties </a:t>
            </a:r>
            <a:r>
              <a:rPr lang="fr-FR" dirty="0" err="1"/>
              <a:t>shall</a:t>
            </a:r>
            <a:r>
              <a:rPr lang="fr-FR" dirty="0"/>
              <a:t> report to the </a:t>
            </a:r>
            <a:r>
              <a:rPr lang="fr-FR" dirty="0" err="1"/>
              <a:t>CoP</a:t>
            </a:r>
            <a:r>
              <a:rPr lang="fr-FR" dirty="0"/>
              <a:t> on the </a:t>
            </a:r>
            <a:r>
              <a:rPr lang="fr-FR" dirty="0" err="1"/>
              <a:t>implementation</a:t>
            </a:r>
            <a:r>
              <a:rPr lang="fr-FR" dirty="0"/>
              <a:t> (reports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publicly</a:t>
            </a:r>
            <a:r>
              <a:rPr lang="fr-FR" dirty="0"/>
              <a:t> </a:t>
            </a:r>
            <a:r>
              <a:rPr lang="fr-FR" dirty="0" err="1"/>
              <a:t>available</a:t>
            </a:r>
            <a:r>
              <a:rPr lang="fr-FR" dirty="0"/>
              <a:t>)</a:t>
            </a:r>
          </a:p>
          <a:p>
            <a:pPr marL="400050" indent="-2809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dirty="0"/>
              <a:t>Relevant </a:t>
            </a:r>
            <a:r>
              <a:rPr lang="fr-FR" dirty="0" err="1"/>
              <a:t>existing</a:t>
            </a:r>
            <a:r>
              <a:rPr lang="fr-FR" dirty="0"/>
              <a:t> organisations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invited</a:t>
            </a:r>
            <a:r>
              <a:rPr lang="fr-FR" dirty="0"/>
              <a:t> to </a:t>
            </a:r>
            <a:r>
              <a:rPr lang="fr-FR" dirty="0" err="1"/>
              <a:t>provide</a:t>
            </a:r>
            <a:r>
              <a:rPr lang="fr-FR" dirty="0"/>
              <a:t> information on the </a:t>
            </a:r>
            <a:r>
              <a:rPr lang="fr-FR" dirty="0" err="1"/>
              <a:t>measures</a:t>
            </a:r>
            <a:r>
              <a:rPr lang="fr-FR" dirty="0"/>
              <a:t> </a:t>
            </a:r>
            <a:r>
              <a:rPr lang="fr-FR" dirty="0" err="1"/>
              <a:t>they</a:t>
            </a:r>
            <a:r>
              <a:rPr lang="fr-FR" dirty="0"/>
              <a:t> have </a:t>
            </a:r>
            <a:r>
              <a:rPr lang="fr-FR" dirty="0" err="1"/>
              <a:t>adopted</a:t>
            </a:r>
            <a:endParaRPr lang="fr-FR" dirty="0"/>
          </a:p>
          <a:p>
            <a:pPr marL="400050" indent="-2809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dirty="0"/>
              <a:t>STB </a:t>
            </a:r>
            <a:r>
              <a:rPr lang="fr-FR" dirty="0" err="1"/>
              <a:t>shall</a:t>
            </a:r>
            <a:r>
              <a:rPr lang="fr-FR" dirty="0"/>
              <a:t> monitor and </a:t>
            </a:r>
            <a:r>
              <a:rPr lang="fr-FR" dirty="0" err="1"/>
              <a:t>periodically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 </a:t>
            </a:r>
            <a:r>
              <a:rPr lang="fr-FR" dirty="0" err="1"/>
              <a:t>ABMTs</a:t>
            </a:r>
            <a:r>
              <a:rPr lang="fr-FR" dirty="0"/>
              <a:t> to </a:t>
            </a:r>
            <a:r>
              <a:rPr lang="fr-FR" dirty="0" err="1"/>
              <a:t>assess</a:t>
            </a:r>
            <a:r>
              <a:rPr lang="fr-FR" dirty="0"/>
              <a:t> </a:t>
            </a:r>
            <a:r>
              <a:rPr lang="fr-FR" dirty="0" err="1"/>
              <a:t>their</a:t>
            </a:r>
            <a:r>
              <a:rPr lang="fr-FR" dirty="0"/>
              <a:t> </a:t>
            </a:r>
            <a:r>
              <a:rPr lang="fr-FR" dirty="0" err="1"/>
              <a:t>effectiveness</a:t>
            </a:r>
            <a:r>
              <a:rPr lang="fr-FR" dirty="0"/>
              <a:t> and </a:t>
            </a:r>
            <a:r>
              <a:rPr lang="fr-FR" dirty="0" err="1"/>
              <a:t>provide</a:t>
            </a:r>
            <a:r>
              <a:rPr lang="fr-FR" dirty="0"/>
              <a:t> </a:t>
            </a:r>
            <a:r>
              <a:rPr lang="fr-FR" dirty="0" err="1"/>
              <a:t>advice</a:t>
            </a:r>
            <a:endParaRPr lang="fr-FR" dirty="0"/>
          </a:p>
          <a:p>
            <a:pPr marL="400050" indent="-280988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fr-FR" dirty="0"/>
              <a:t>Following STB </a:t>
            </a:r>
            <a:r>
              <a:rPr lang="fr-FR" dirty="0" err="1"/>
              <a:t>review</a:t>
            </a:r>
            <a:r>
              <a:rPr lang="fr-FR" dirty="0"/>
              <a:t>, the </a:t>
            </a:r>
            <a:r>
              <a:rPr lang="fr-FR" dirty="0" err="1"/>
              <a:t>CoP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update </a:t>
            </a:r>
            <a:r>
              <a:rPr lang="fr-FR" dirty="0" err="1"/>
              <a:t>ABMTs</a:t>
            </a:r>
            <a:r>
              <a:rPr lang="fr-FR" dirty="0"/>
              <a:t>, as </a:t>
            </a:r>
            <a:r>
              <a:rPr lang="fr-FR" dirty="0" err="1"/>
              <a:t>necessary</a:t>
            </a:r>
            <a:endParaRPr lang="fr-FR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r>
              <a:rPr lang="fr-FR" b="1" dirty="0"/>
              <a:t>Emergency </a:t>
            </a:r>
            <a:r>
              <a:rPr lang="fr-FR" b="1" dirty="0" err="1"/>
              <a:t>measures</a:t>
            </a:r>
            <a:endParaRPr lang="fr-FR" b="1" dirty="0"/>
          </a:p>
          <a:p>
            <a:pPr marL="292100" indent="-292100" defTabSz="179388"/>
            <a:r>
              <a:rPr lang="en-GB" dirty="0"/>
              <a:t>“When a natural phenomenon or human-caused disaster has caused, or is likely to cause, serious or irreversible harm to marine biological diversity”</a:t>
            </a:r>
            <a:endParaRPr lang="fr-FR" b="1" dirty="0"/>
          </a:p>
          <a:p>
            <a:pPr marL="292100" indent="-292100" defTabSz="179388">
              <a:buNone/>
            </a:pPr>
            <a:endParaRPr lang="fr-FR" b="1" dirty="0"/>
          </a:p>
          <a:p>
            <a:pPr marL="292100" indent="-292100" defTabSz="179388">
              <a:buNone/>
            </a:pPr>
            <a:r>
              <a:rPr lang="fr-FR" b="1" dirty="0" err="1"/>
              <a:t>Implementation</a:t>
            </a:r>
            <a:endParaRPr lang="fr-FR" b="1" dirty="0"/>
          </a:p>
          <a:p>
            <a:pPr marL="292100" indent="-292100" defTabSz="179388"/>
            <a:r>
              <a:rPr lang="en-GB" dirty="0"/>
              <a:t>Non-parties “shall not be discharged from the obligation to cooperate”</a:t>
            </a:r>
          </a:p>
          <a:p>
            <a:pPr marL="436563" indent="0" defTabSz="179388">
              <a:buNone/>
            </a:pPr>
            <a:endParaRPr lang="fr-FR" b="1" dirty="0"/>
          </a:p>
          <a:p>
            <a:pPr marL="436563" indent="0" defTabSz="179388">
              <a:buNone/>
            </a:pPr>
            <a:endParaRPr lang="fr-FR" b="1" dirty="0"/>
          </a:p>
          <a:p>
            <a:pPr marL="436563" indent="0" defTabSz="179388">
              <a:buNone/>
            </a:pPr>
            <a:endParaRPr lang="fr-FR" b="1" dirty="0"/>
          </a:p>
          <a:p>
            <a:pPr marL="436563" indent="0" defTabSz="179388">
              <a:buNone/>
            </a:pPr>
            <a:endParaRPr lang="fr-FR" b="1" dirty="0"/>
          </a:p>
          <a:p>
            <a:pPr marL="436563" indent="0" defTabSz="179388">
              <a:buNone/>
            </a:pPr>
            <a:endParaRPr lang="fr-FR" b="1" dirty="0"/>
          </a:p>
          <a:p>
            <a:pPr marL="436563" indent="0" defTabSz="179388">
              <a:buNone/>
            </a:pPr>
            <a:endParaRPr lang="fr-FR" b="1" dirty="0"/>
          </a:p>
          <a:p>
            <a:pPr marL="436563" indent="0">
              <a:buNone/>
            </a:pPr>
            <a:endParaRPr lang="en-GB" dirty="0"/>
          </a:p>
          <a:p>
            <a:pPr marL="722313">
              <a:buFont typeface="Arial" panose="020B0604020202020204" pitchFamily="34" charset="0"/>
              <a:buChar char="•"/>
            </a:pPr>
            <a:endParaRPr lang="en-GB" dirty="0"/>
          </a:p>
          <a:p>
            <a:pPr marL="779463" indent="-342900">
              <a:buFont typeface="+mj-lt"/>
              <a:buAutoNum type="arabicParenR"/>
            </a:pPr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Process </a:t>
            </a:r>
            <a:r>
              <a:rPr lang="fr-FR" dirty="0" err="1"/>
              <a:t>under</a:t>
            </a:r>
            <a:r>
              <a:rPr lang="fr-FR" dirty="0"/>
              <a:t> the BBNJ </a:t>
            </a:r>
            <a:r>
              <a:rPr lang="fr-FR" dirty="0" err="1"/>
              <a:t>treaty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6194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>
          <a:xfrm>
            <a:off x="239076" y="1096045"/>
            <a:ext cx="8573745" cy="5761955"/>
          </a:xfrm>
        </p:spPr>
        <p:txBody>
          <a:bodyPr/>
          <a:lstStyle/>
          <a:p>
            <a:r>
              <a:rPr lang="fr-FR" dirty="0" err="1"/>
              <a:t>Cooperation</a:t>
            </a:r>
            <a:r>
              <a:rPr lang="fr-FR" dirty="0"/>
              <a:t> and coordination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existing</a:t>
            </a:r>
            <a:r>
              <a:rPr lang="fr-FR" dirty="0"/>
              <a:t> global, </a:t>
            </a:r>
            <a:r>
              <a:rPr lang="fr-FR" dirty="0" err="1"/>
              <a:t>regional</a:t>
            </a:r>
            <a:r>
              <a:rPr lang="fr-FR" dirty="0"/>
              <a:t> and </a:t>
            </a:r>
            <a:r>
              <a:rPr lang="fr-FR" dirty="0" err="1"/>
              <a:t>sectoral</a:t>
            </a:r>
            <a:r>
              <a:rPr lang="fr-FR" dirty="0"/>
              <a:t> bodies         </a:t>
            </a:r>
            <a:r>
              <a:rPr lang="en-GB" dirty="0"/>
              <a:t>“not undermine”</a:t>
            </a:r>
          </a:p>
          <a:p>
            <a:endParaRPr lang="fr-FR" dirty="0"/>
          </a:p>
          <a:p>
            <a:r>
              <a:rPr lang="fr-FR" dirty="0" err="1"/>
              <a:t>Opt</a:t>
            </a:r>
            <a:r>
              <a:rPr lang="fr-FR" dirty="0"/>
              <a:t>-out in </a:t>
            </a:r>
            <a:r>
              <a:rPr lang="fr-FR" dirty="0" err="1"/>
              <a:t>voting</a:t>
            </a:r>
            <a:r>
              <a:rPr lang="fr-FR" dirty="0"/>
              <a:t>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 err="1"/>
              <a:t>Capacity</a:t>
            </a:r>
            <a:r>
              <a:rPr lang="fr-FR" dirty="0"/>
              <a:t> </a:t>
            </a:r>
            <a:r>
              <a:rPr lang="fr-FR" dirty="0" err="1"/>
              <a:t>needs</a:t>
            </a:r>
            <a:r>
              <a:rPr lang="fr-FR" dirty="0"/>
              <a:t> </a:t>
            </a:r>
            <a:r>
              <a:rPr lang="fr-FR" dirty="0" err="1"/>
              <a:t>assessment</a:t>
            </a:r>
            <a:endParaRPr lang="en-GB" dirty="0"/>
          </a:p>
          <a:p>
            <a:pPr marL="539750">
              <a:buFont typeface="Arial" panose="020B0604020202020204" pitchFamily="34" charset="0"/>
              <a:buChar char="•"/>
            </a:pPr>
            <a:r>
              <a:rPr lang="fr-FR" dirty="0"/>
              <a:t>CBTMT </a:t>
            </a:r>
          </a:p>
          <a:p>
            <a:pPr marL="539750">
              <a:buFont typeface="Arial" panose="020B0604020202020204" pitchFamily="34" charset="0"/>
              <a:buChar char="•"/>
            </a:pPr>
            <a:r>
              <a:rPr lang="fr-FR" dirty="0"/>
              <a:t>Clearing-house </a:t>
            </a:r>
            <a:r>
              <a:rPr lang="fr-FR" dirty="0" err="1"/>
              <a:t>mechanism</a:t>
            </a:r>
            <a:endParaRPr lang="en-GB" dirty="0"/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dirty="0"/>
              <a:t>Flag State </a:t>
            </a:r>
            <a:r>
              <a:rPr lang="fr-FR" dirty="0" err="1"/>
              <a:t>responsibility</a:t>
            </a:r>
            <a:endParaRPr lang="fr-FR" dirty="0"/>
          </a:p>
          <a:p>
            <a:pPr marL="539750">
              <a:buFont typeface="Arial" panose="020B0604020202020204" pitchFamily="34" charset="0"/>
              <a:buChar char="•"/>
            </a:pPr>
            <a:r>
              <a:rPr lang="fr-FR" dirty="0"/>
              <a:t>Monitoring, control and surveillance as part of management plan</a:t>
            </a:r>
          </a:p>
          <a:p>
            <a:pPr marL="539750">
              <a:buFont typeface="Arial" panose="020B0604020202020204" pitchFamily="34" charset="0"/>
              <a:buChar char="•"/>
            </a:pPr>
            <a:r>
              <a:rPr lang="fr-FR" dirty="0" err="1"/>
              <a:t>Enforcement</a:t>
            </a:r>
            <a:r>
              <a:rPr lang="fr-FR" dirty="0"/>
              <a:t> </a:t>
            </a:r>
            <a:r>
              <a:rPr lang="fr-FR" dirty="0" err="1"/>
              <a:t>regime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dirty="0" err="1"/>
              <a:t>authority</a:t>
            </a:r>
            <a:r>
              <a:rPr lang="fr-FR" dirty="0"/>
              <a:t> and </a:t>
            </a:r>
            <a:r>
              <a:rPr lang="fr-FR" dirty="0" err="1"/>
              <a:t>capacity</a:t>
            </a:r>
            <a:r>
              <a:rPr lang="fr-FR" dirty="0"/>
              <a:t> to take action</a:t>
            </a:r>
          </a:p>
          <a:p>
            <a:pPr marL="539750">
              <a:buFont typeface="Arial" panose="020B0604020202020204" pitchFamily="34" charset="0"/>
              <a:buChar char="•"/>
            </a:pPr>
            <a:r>
              <a:rPr lang="fr-FR" dirty="0"/>
              <a:t>Sanctions: </a:t>
            </a:r>
            <a:r>
              <a:rPr lang="fr-FR" dirty="0" err="1"/>
              <a:t>inform</a:t>
            </a:r>
            <a:r>
              <a:rPr lang="fr-FR" dirty="0"/>
              <a:t> national </a:t>
            </a:r>
            <a:r>
              <a:rPr lang="fr-FR" dirty="0" err="1"/>
              <a:t>legal</a:t>
            </a:r>
            <a:r>
              <a:rPr lang="fr-FR" dirty="0"/>
              <a:t> and administrative </a:t>
            </a:r>
            <a:r>
              <a:rPr lang="fr-FR" dirty="0" err="1"/>
              <a:t>systems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err="1"/>
              <a:t>Implementation</a:t>
            </a:r>
            <a:r>
              <a:rPr lang="fr-FR" dirty="0"/>
              <a:t> challenges</a:t>
            </a:r>
            <a:endParaRPr lang="en-GB" dirty="0"/>
          </a:p>
        </p:txBody>
      </p:sp>
      <p:sp>
        <p:nvSpPr>
          <p:cNvPr id="4" name="Flèche droite 3"/>
          <p:cNvSpPr/>
          <p:nvPr/>
        </p:nvSpPr>
        <p:spPr>
          <a:xfrm>
            <a:off x="1333906" y="1763276"/>
            <a:ext cx="283981" cy="10510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949" y="2068098"/>
            <a:ext cx="4526610" cy="2959547"/>
          </a:xfrm>
          <a:prstGeom prst="rect">
            <a:avLst/>
          </a:prstGeom>
          <a:ln>
            <a:solidFill>
              <a:schemeClr val="bg2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88C028-08D8-1DEB-9433-198BA102BE4F}"/>
              </a:ext>
            </a:extLst>
          </p:cNvPr>
          <p:cNvSpPr txBox="1"/>
          <p:nvPr/>
        </p:nvSpPr>
        <p:spPr>
          <a:xfrm>
            <a:off x="5441762" y="5027645"/>
            <a:ext cx="36107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hlinkClick r:id="rId3"/>
              </a:rPr>
              <a:t>https://</a:t>
            </a:r>
            <a:r>
              <a:rPr lang="en-US" sz="1200" dirty="0" err="1">
                <a:hlinkClick r:id="rId3"/>
              </a:rPr>
              <a:t>www.nature.com</a:t>
            </a:r>
            <a:r>
              <a:rPr lang="en-US" sz="1200" dirty="0">
                <a:hlinkClick r:id="rId3"/>
              </a:rPr>
              <a:t>/articles/s44183-022-00006-2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95460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Klaudija Cremers</a:t>
            </a:r>
          </a:p>
          <a:p>
            <a:r>
              <a:rPr lang="en-US" dirty="0"/>
              <a:t>klaudija.cremers@iddri.org</a:t>
            </a:r>
          </a:p>
          <a:p>
            <a:r>
              <a:rPr lang="en-US" dirty="0"/>
              <a:t>@</a:t>
            </a:r>
            <a:r>
              <a:rPr lang="en-US" dirty="0" err="1"/>
              <a:t>CremersK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770694"/>
      </p:ext>
    </p:extLst>
  </p:cSld>
  <p:clrMapOvr>
    <a:masterClrMapping/>
  </p:clrMapOvr>
</p:sld>
</file>

<file path=ppt/theme/theme1.xml><?xml version="1.0" encoding="utf-8"?>
<a:theme xmlns:a="http://schemas.openxmlformats.org/drawingml/2006/main" name="Ouverture">
  <a:themeElements>
    <a:clrScheme name="IDDRI 2">
      <a:dk1>
        <a:sysClr val="windowText" lastClr="000000"/>
      </a:dk1>
      <a:lt1>
        <a:sysClr val="window" lastClr="FFFFFF"/>
      </a:lt1>
      <a:dk2>
        <a:srgbClr val="4B504D"/>
      </a:dk2>
      <a:lt2>
        <a:srgbClr val="C0C1BF"/>
      </a:lt2>
      <a:accent1>
        <a:srgbClr val="E51E31"/>
      </a:accent1>
      <a:accent2>
        <a:srgbClr val="112E3A"/>
      </a:accent2>
      <a:accent3>
        <a:srgbClr val="534C4C"/>
      </a:accent3>
      <a:accent4>
        <a:srgbClr val="4B504D"/>
      </a:accent4>
      <a:accent5>
        <a:srgbClr val="DDDEDD"/>
      </a:accent5>
      <a:accent6>
        <a:srgbClr val="7B7F7A"/>
      </a:accent6>
      <a:hlink>
        <a:srgbClr val="E51E2F"/>
      </a:hlink>
      <a:folHlink>
        <a:srgbClr val="49504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us">
  <a:themeElements>
    <a:clrScheme name="IDDRI 2">
      <a:dk1>
        <a:sysClr val="windowText" lastClr="000000"/>
      </a:dk1>
      <a:lt1>
        <a:sysClr val="window" lastClr="FFFFFF"/>
      </a:lt1>
      <a:dk2>
        <a:srgbClr val="4B504D"/>
      </a:dk2>
      <a:lt2>
        <a:srgbClr val="C0C1BF"/>
      </a:lt2>
      <a:accent1>
        <a:srgbClr val="E51E31"/>
      </a:accent1>
      <a:accent2>
        <a:srgbClr val="112E3A"/>
      </a:accent2>
      <a:accent3>
        <a:srgbClr val="534C4C"/>
      </a:accent3>
      <a:accent4>
        <a:srgbClr val="4B504D"/>
      </a:accent4>
      <a:accent5>
        <a:srgbClr val="DDDEDD"/>
      </a:accent5>
      <a:accent6>
        <a:srgbClr val="7B7F7A"/>
      </a:accent6>
      <a:hlink>
        <a:srgbClr val="E51E2F"/>
      </a:hlink>
      <a:folHlink>
        <a:srgbClr val="49504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Fin">
  <a:themeElements>
    <a:clrScheme name="IDDRI">
      <a:dk1>
        <a:sysClr val="windowText" lastClr="000000"/>
      </a:dk1>
      <a:lt1>
        <a:sysClr val="window" lastClr="FFFFFF"/>
      </a:lt1>
      <a:dk2>
        <a:srgbClr val="4B504D"/>
      </a:dk2>
      <a:lt2>
        <a:srgbClr val="C0C1BF"/>
      </a:lt2>
      <a:accent1>
        <a:srgbClr val="CF172F"/>
      </a:accent1>
      <a:accent2>
        <a:srgbClr val="0E1B20"/>
      </a:accent2>
      <a:accent3>
        <a:srgbClr val="343231"/>
      </a:accent3>
      <a:accent4>
        <a:srgbClr val="4B504D"/>
      </a:accent4>
      <a:accent5>
        <a:srgbClr val="DDDEDD"/>
      </a:accent5>
      <a:accent6>
        <a:srgbClr val="7B7F7A"/>
      </a:accent6>
      <a:hlink>
        <a:srgbClr val="CF172F"/>
      </a:hlink>
      <a:folHlink>
        <a:srgbClr val="49504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1125</TotalTime>
  <Words>471</Words>
  <Application>Microsoft Macintosh PowerPoint</Application>
  <PresentationFormat>On-screen Show (4:3)</PresentationFormat>
  <Paragraphs>95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Calibri</vt:lpstr>
      <vt:lpstr>Courier New</vt:lpstr>
      <vt:lpstr>Georgia</vt:lpstr>
      <vt:lpstr>Helvetica</vt:lpstr>
      <vt:lpstr>Helvetica Light</vt:lpstr>
      <vt:lpstr>Wingdings</vt:lpstr>
      <vt:lpstr>Ouverture</vt:lpstr>
      <vt:lpstr>Contenus</vt:lpstr>
      <vt:lpstr>Fin</vt:lpstr>
      <vt:lpstr>Area-based Management Tools  &amp; Marine Protected Areas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Jacquinot</dc:creator>
  <cp:lastModifiedBy>Glen Wright</cp:lastModifiedBy>
  <cp:revision>66</cp:revision>
  <dcterms:created xsi:type="dcterms:W3CDTF">2018-01-25T10:04:35Z</dcterms:created>
  <dcterms:modified xsi:type="dcterms:W3CDTF">2023-03-15T00:09:30Z</dcterms:modified>
</cp:coreProperties>
</file>