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48" r:id="rId2"/>
    <p:sldMasterId id="2147483655" r:id="rId3"/>
  </p:sldMasterIdLst>
  <p:notesMasterIdLst>
    <p:notesMasterId r:id="rId15"/>
  </p:notesMasterIdLst>
  <p:handoutMasterIdLst>
    <p:handoutMasterId r:id="rId16"/>
  </p:handoutMasterIdLst>
  <p:sldIdLst>
    <p:sldId id="275" r:id="rId4"/>
    <p:sldId id="286" r:id="rId5"/>
    <p:sldId id="277" r:id="rId6"/>
    <p:sldId id="279" r:id="rId7"/>
    <p:sldId id="278" r:id="rId8"/>
    <p:sldId id="284" r:id="rId9"/>
    <p:sldId id="285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>
          <p15:clr>
            <a:srgbClr val="A4A3A4"/>
          </p15:clr>
        </p15:guide>
        <p15:guide id="2" orient="horz" pos="3901">
          <p15:clr>
            <a:srgbClr val="A4A3A4"/>
          </p15:clr>
        </p15:guide>
        <p15:guide id="3" pos="3076">
          <p15:clr>
            <a:srgbClr val="A4A3A4"/>
          </p15:clr>
        </p15:guide>
        <p15:guide id="4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E5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44" autoAdjust="0"/>
  </p:normalViewPr>
  <p:slideViewPr>
    <p:cSldViewPr snapToGrid="0" snapToObjects="1" showGuides="1">
      <p:cViewPr varScale="1">
        <p:scale>
          <a:sx n="61" d="100"/>
          <a:sy n="61" d="100"/>
        </p:scale>
        <p:origin x="926" y="48"/>
      </p:cViewPr>
      <p:guideLst>
        <p:guide orient="horz" pos="867"/>
        <p:guide orient="horz" pos="3901"/>
        <p:guide pos="3076"/>
        <p:guide pos="27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9FD7-1BA4-4E4E-AA1F-7041844D561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BA60-EBCA-4948-ADC9-4EB82A4061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DB11-32DC-4613-8AE4-37C05BEF100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0D521-E9A3-4E80-B54A-3ACAD1373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63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Polish</a:t>
            </a:r>
            <a:r>
              <a:rPr lang="fr-FR" baseline="0" dirty="0" smtClean="0"/>
              <a:t> host.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Cultural importance of </a:t>
            </a:r>
            <a:r>
              <a:rPr lang="fr-FR" baseline="0" dirty="0" err="1" smtClean="0"/>
              <a:t>coal</a:t>
            </a:r>
            <a:r>
              <a:rPr lang="fr-FR" baseline="0" dirty="0" smtClean="0"/>
              <a:t> for the </a:t>
            </a:r>
            <a:r>
              <a:rPr lang="fr-FR" baseline="0" dirty="0" err="1" smtClean="0"/>
              <a:t>Silesia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Highlights</a:t>
            </a:r>
            <a:r>
              <a:rPr lang="fr-FR" baseline="0" dirty="0" smtClean="0"/>
              <a:t> tension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PL </a:t>
            </a:r>
            <a:r>
              <a:rPr lang="fr-FR" baseline="0" dirty="0" err="1" smtClean="0"/>
              <a:t>president</a:t>
            </a:r>
            <a:r>
              <a:rPr lang="fr-FR" baseline="0" dirty="0" smtClean="0"/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plan today to fully give up on coal) and COP24 President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why most emphasis put on agreeing Rulebook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showing progress on Finance, and less on progress made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Talanoa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/ambition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front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question of “Just Transition”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Silesia declaration made valuable points… but signed by only a quarter of delegations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shows how important a presidency is to give the “tone” of a COP…and glad that Chile/CR are organizing COP25 instead of Brazil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D521-E9A3-4E80-B54A-3ACAD13730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04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err="1" smtClean="0"/>
              <a:t>Many</a:t>
            </a:r>
            <a:r>
              <a:rPr lang="fr-FR" dirty="0" smtClean="0"/>
              <a:t> back and </a:t>
            </a:r>
            <a:r>
              <a:rPr lang="fr-FR" dirty="0" err="1" smtClean="0"/>
              <a:t>forth</a:t>
            </a:r>
            <a:r>
              <a:rPr lang="fr-FR" dirty="0" smtClean="0"/>
              <a:t>… but excellent</a:t>
            </a:r>
            <a:r>
              <a:rPr lang="fr-FR" baseline="0" dirty="0" smtClean="0"/>
              <a:t> communication efforts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climate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scientists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IPCC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Dispiriting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focus has been on « 12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 to Armageddon » </a:t>
            </a:r>
            <a:r>
              <a:rPr lang="fr-FR" baseline="0" dirty="0" err="1" smtClean="0"/>
              <a:t>instead</a:t>
            </a:r>
            <a:r>
              <a:rPr lang="fr-FR" baseline="0" dirty="0" smtClean="0"/>
              <a:t> of 3 key simple messages </a:t>
            </a:r>
            <a:r>
              <a:rPr lang="fr-FR" baseline="0" dirty="0" err="1" smtClean="0"/>
              <a:t>underpinning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yes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limit</a:t>
            </a:r>
            <a:r>
              <a:rPr lang="fr-FR" baseline="0" dirty="0" smtClean="0"/>
              <a:t> GW to 1.5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D521-E9A3-4E80-B54A-3ACAD13730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08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Talanoa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A « spirit »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an </a:t>
            </a:r>
            <a:r>
              <a:rPr lang="fr-FR" dirty="0" err="1" smtClean="0"/>
              <a:t>actual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…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declaration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And </a:t>
            </a:r>
            <a:r>
              <a:rPr lang="fr-FR" baseline="0" dirty="0" err="1" smtClean="0"/>
              <a:t>weak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decision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 High Ambition Coalition </a:t>
            </a:r>
            <a:r>
              <a:rPr lang="fr-FR" baseline="0" dirty="0" err="1" smtClean="0"/>
              <a:t>declaration</a:t>
            </a:r>
            <a:r>
              <a:rPr lang="fr-FR" baseline="0" dirty="0" smtClean="0"/>
              <a:t>. But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Fiji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D521-E9A3-4E80-B54A-3ACAD137301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55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err="1" smtClean="0"/>
              <a:t>Very</a:t>
            </a:r>
            <a:r>
              <a:rPr lang="fr-FR" dirty="0" smtClean="0"/>
              <a:t> high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involvment</a:t>
            </a:r>
            <a:r>
              <a:rPr lang="fr-FR" baseline="0" dirty="0" smtClean="0"/>
              <a:t> of UNSG, </a:t>
            </a:r>
            <a:r>
              <a:rPr lang="fr-FR" baseline="0" dirty="0" err="1" smtClean="0"/>
              <a:t>convening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Summit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Devil in the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… </a:t>
            </a:r>
            <a:r>
              <a:rPr lang="fr-FR" baseline="0" dirty="0" err="1" smtClean="0"/>
              <a:t>text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implies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merely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participating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enough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demonstrate</a:t>
            </a:r>
            <a:r>
              <a:rPr lang="fr-FR" baseline="0" dirty="0" smtClean="0"/>
              <a:t> ambition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EU Council </a:t>
            </a:r>
            <a:r>
              <a:rPr lang="fr-FR" baseline="0" dirty="0" err="1" smtClean="0"/>
              <a:t>worryingly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plan to </a:t>
            </a:r>
            <a:r>
              <a:rPr lang="fr-FR" baseline="0" dirty="0" err="1" smtClean="0"/>
              <a:t>launch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conversation on NDC-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refer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Commission’s</a:t>
            </a:r>
            <a:r>
              <a:rPr lang="fr-FR" baseline="0" dirty="0" smtClean="0"/>
              <a:t> LTS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D521-E9A3-4E80-B54A-3ACAD137301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84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D521-E9A3-4E80-B54A-3ACAD137301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0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7681" y="1884122"/>
            <a:ext cx="8508095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fr-FR" dirty="0" smtClean="0"/>
              <a:t>Titre de la </a:t>
            </a:r>
            <a:br>
              <a:rPr lang="fr-FR" dirty="0" smtClean="0"/>
            </a:br>
            <a:r>
              <a:rPr lang="fr-FR" dirty="0" smtClean="0"/>
              <a:t>présentation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681" y="4201775"/>
            <a:ext cx="850809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Auteur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7681" y="3994727"/>
            <a:ext cx="8508095" cy="38485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3588" y="1376363"/>
            <a:ext cx="4570412" cy="48053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[ </a:t>
            </a:r>
            <a:r>
              <a:rPr lang="en-US" dirty="0" err="1" smtClean="0"/>
              <a:t>Insérez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image </a:t>
            </a:r>
            <a:r>
              <a:rPr lang="en-US" dirty="0" err="1" smtClean="0"/>
              <a:t>ici</a:t>
            </a:r>
            <a:r>
              <a:rPr lang="en-US" dirty="0" smtClean="0"/>
              <a:t> ]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0354" y="1379538"/>
            <a:ext cx="3964082" cy="2506662"/>
          </a:xfrm>
          <a:prstGeom prst="rect">
            <a:avLst/>
          </a:prstGeom>
        </p:spPr>
        <p:txBody>
          <a:bodyPr/>
          <a:lstStyle>
            <a:lvl1pPr algn="l">
              <a:defRPr sz="38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fr-FR" dirty="0" smtClean="0"/>
              <a:t>Titre de la </a:t>
            </a:r>
            <a:br>
              <a:rPr lang="fr-FR" dirty="0" smtClean="0"/>
            </a:br>
            <a:r>
              <a:rPr lang="fr-FR" dirty="0" smtClean="0"/>
              <a:t>présentation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767" y="4171981"/>
            <a:ext cx="3964081" cy="15206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Auteur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98767" y="4018041"/>
            <a:ext cx="396567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0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</p:spPr>
        <p:txBody>
          <a:bodyPr vert="horz"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 smtClean="0"/>
              <a:t>Dumque</a:t>
            </a:r>
            <a:r>
              <a:rPr lang="it-IT" dirty="0" smtClean="0"/>
              <a:t> </a:t>
            </a:r>
            <a:r>
              <a:rPr lang="it-IT" dirty="0" err="1" smtClean="0"/>
              <a:t>ibi</a:t>
            </a:r>
            <a:r>
              <a:rPr lang="it-IT" dirty="0" smtClean="0"/>
              <a:t> </a:t>
            </a:r>
            <a:r>
              <a:rPr lang="it-IT" dirty="0" err="1" smtClean="0"/>
              <a:t>diu</a:t>
            </a:r>
            <a:r>
              <a:rPr lang="it-IT" dirty="0" smtClean="0"/>
              <a:t> </a:t>
            </a:r>
            <a:r>
              <a:rPr lang="it-IT" dirty="0" err="1" smtClean="0"/>
              <a:t>moratur</a:t>
            </a:r>
            <a:r>
              <a:rPr lang="it-IT" dirty="0" smtClean="0"/>
              <a:t> </a:t>
            </a:r>
            <a:r>
              <a:rPr lang="it-IT" dirty="0" err="1" smtClean="0"/>
              <a:t>commeatus</a:t>
            </a:r>
            <a:r>
              <a:rPr lang="it-IT" dirty="0" smtClean="0"/>
              <a:t> </a:t>
            </a:r>
            <a:r>
              <a:rPr lang="it-IT" dirty="0" err="1" smtClean="0"/>
              <a:t>opperiens</a:t>
            </a:r>
            <a:r>
              <a:rPr lang="it-IT" dirty="0" smtClean="0"/>
              <a:t>, quorum </a:t>
            </a:r>
            <a:r>
              <a:rPr lang="it-IT" dirty="0" err="1" smtClean="0"/>
              <a:t>translationem</a:t>
            </a:r>
            <a:r>
              <a:rPr lang="it-IT" dirty="0" smtClean="0"/>
              <a:t> ex Aquitania verni </a:t>
            </a:r>
            <a:r>
              <a:rPr lang="it-IT" dirty="0" err="1" smtClean="0"/>
              <a:t>imbres</a:t>
            </a:r>
            <a:r>
              <a:rPr lang="it-IT" dirty="0" smtClean="0"/>
              <a:t> solito </a:t>
            </a:r>
            <a:r>
              <a:rPr lang="it-IT" dirty="0" err="1" smtClean="0"/>
              <a:t>crebriores</a:t>
            </a:r>
            <a:r>
              <a:rPr lang="it-IT" dirty="0" smtClean="0"/>
              <a:t> </a:t>
            </a:r>
            <a:r>
              <a:rPr lang="it-IT" dirty="0" err="1" smtClean="0"/>
              <a:t>prohibebant</a:t>
            </a:r>
            <a:r>
              <a:rPr lang="it-IT" dirty="0" smtClean="0"/>
              <a:t> </a:t>
            </a:r>
            <a:r>
              <a:rPr lang="it-IT" dirty="0" err="1" smtClean="0"/>
              <a:t>auctique</a:t>
            </a:r>
            <a:r>
              <a:rPr lang="it-IT" dirty="0" smtClean="0"/>
              <a:t> </a:t>
            </a:r>
            <a:r>
              <a:rPr lang="it-IT" dirty="0" err="1" smtClean="0"/>
              <a:t>torrentes</a:t>
            </a:r>
            <a:r>
              <a:rPr lang="it-IT" dirty="0" smtClean="0"/>
              <a:t>, </a:t>
            </a:r>
            <a:r>
              <a:rPr lang="it-IT" dirty="0" err="1" smtClean="0"/>
              <a:t>Herculanus</a:t>
            </a:r>
            <a:r>
              <a:rPr lang="it-IT" dirty="0" smtClean="0"/>
              <a:t> </a:t>
            </a:r>
            <a:r>
              <a:rPr lang="it-IT" dirty="0" err="1" smtClean="0"/>
              <a:t>advenit</a:t>
            </a:r>
            <a:r>
              <a:rPr lang="it-IT" dirty="0" smtClean="0"/>
              <a:t> </a:t>
            </a:r>
            <a:r>
              <a:rPr lang="it-IT" dirty="0" err="1" smtClean="0"/>
              <a:t>protector</a:t>
            </a:r>
            <a:r>
              <a:rPr lang="it-IT" dirty="0" smtClean="0"/>
              <a:t> </a:t>
            </a:r>
            <a:r>
              <a:rPr lang="it-IT" dirty="0" err="1" smtClean="0"/>
              <a:t>domesticus</a:t>
            </a:r>
            <a:r>
              <a:rPr lang="it-IT" dirty="0" smtClean="0"/>
              <a:t>, </a:t>
            </a:r>
            <a:r>
              <a:rPr lang="it-IT" dirty="0" err="1" smtClean="0"/>
              <a:t>Hermogenis</a:t>
            </a:r>
            <a:r>
              <a:rPr lang="it-IT" dirty="0" smtClean="0"/>
              <a:t> ex </a:t>
            </a:r>
            <a:r>
              <a:rPr lang="it-IT" dirty="0" err="1" smtClean="0"/>
              <a:t>magistro</a:t>
            </a:r>
            <a:r>
              <a:rPr lang="it-IT" dirty="0" smtClean="0"/>
              <a:t> </a:t>
            </a:r>
            <a:r>
              <a:rPr lang="it-IT" dirty="0" err="1" smtClean="0"/>
              <a:t>equitum</a:t>
            </a:r>
            <a:r>
              <a:rPr lang="it-IT" dirty="0" smtClean="0"/>
              <a:t> </a:t>
            </a:r>
            <a:r>
              <a:rPr lang="it-IT" dirty="0" err="1" smtClean="0"/>
              <a:t>filius</a:t>
            </a:r>
            <a:r>
              <a:rPr lang="it-IT" dirty="0" smtClean="0"/>
              <a:t>, </a:t>
            </a:r>
            <a:r>
              <a:rPr lang="it-IT" dirty="0" err="1" smtClean="0"/>
              <a:t>apud</a:t>
            </a:r>
            <a:r>
              <a:rPr lang="it-IT" dirty="0" smtClean="0"/>
              <a:t> </a:t>
            </a:r>
            <a:r>
              <a:rPr lang="it-IT" dirty="0" err="1" smtClean="0"/>
              <a:t>Constantinopolim</a:t>
            </a:r>
            <a:r>
              <a:rPr lang="it-IT" dirty="0" smtClean="0"/>
              <a:t>, ut </a:t>
            </a:r>
            <a:r>
              <a:rPr lang="it-IT" dirty="0" err="1" smtClean="0"/>
              <a:t>supra</a:t>
            </a:r>
            <a:r>
              <a:rPr lang="it-IT" dirty="0" smtClean="0"/>
              <a:t> </a:t>
            </a:r>
            <a:r>
              <a:rPr lang="it-IT" dirty="0" err="1" smtClean="0"/>
              <a:t>rettulimus</a:t>
            </a:r>
            <a:r>
              <a:rPr lang="it-IT" dirty="0" smtClean="0"/>
              <a:t>, </a:t>
            </a:r>
            <a:r>
              <a:rPr lang="it-IT" dirty="0" err="1" smtClean="0"/>
              <a:t>populari</a:t>
            </a:r>
            <a:r>
              <a:rPr lang="it-IT" dirty="0" smtClean="0"/>
              <a:t> quondam </a:t>
            </a:r>
            <a:r>
              <a:rPr lang="it-IT" dirty="0" err="1" smtClean="0"/>
              <a:t>turbela</a:t>
            </a:r>
            <a:r>
              <a:rPr lang="it-IT" dirty="0" smtClean="0"/>
              <a:t> </a:t>
            </a:r>
            <a:r>
              <a:rPr lang="it-IT" dirty="0" err="1" smtClean="0"/>
              <a:t>discerpti</a:t>
            </a:r>
            <a:r>
              <a:rPr lang="it-IT" dirty="0" smtClean="0"/>
              <a:t>. quo verissime referente </a:t>
            </a:r>
            <a:r>
              <a:rPr lang="it-IT" dirty="0" err="1" smtClean="0"/>
              <a:t>quae</a:t>
            </a:r>
            <a:r>
              <a:rPr lang="it-IT" dirty="0" smtClean="0"/>
              <a:t> </a:t>
            </a:r>
            <a:r>
              <a:rPr lang="it-IT" dirty="0" err="1" smtClean="0"/>
              <a:t>Gallus</a:t>
            </a:r>
            <a:r>
              <a:rPr lang="it-IT" dirty="0" smtClean="0"/>
              <a:t> </a:t>
            </a:r>
            <a:r>
              <a:rPr lang="it-IT" dirty="0" err="1" smtClean="0"/>
              <a:t>egerat</a:t>
            </a:r>
            <a:r>
              <a:rPr lang="it-IT" dirty="0" smtClean="0"/>
              <a:t>, </a:t>
            </a:r>
            <a:r>
              <a:rPr lang="it-IT" dirty="0" err="1" smtClean="0"/>
              <a:t>damnis</a:t>
            </a:r>
            <a:r>
              <a:rPr lang="it-IT" dirty="0" smtClean="0"/>
              <a:t> super </a:t>
            </a:r>
            <a:r>
              <a:rPr lang="it-IT" dirty="0" err="1" smtClean="0"/>
              <a:t>praeteritis</a:t>
            </a:r>
            <a:r>
              <a:rPr lang="it-IT" dirty="0" smtClean="0"/>
              <a:t> </a:t>
            </a:r>
            <a:r>
              <a:rPr lang="it-IT" dirty="0" err="1" smtClean="0"/>
              <a:t>maerens</a:t>
            </a:r>
            <a:r>
              <a:rPr lang="it-IT" dirty="0" smtClean="0"/>
              <a:t> et </a:t>
            </a:r>
            <a:r>
              <a:rPr lang="it-IT" dirty="0" err="1" smtClean="0"/>
              <a:t>futurorum</a:t>
            </a:r>
            <a:r>
              <a:rPr lang="it-IT" dirty="0" smtClean="0"/>
              <a:t> timore </a:t>
            </a:r>
            <a:r>
              <a:rPr lang="it-IT" dirty="0" err="1" smtClean="0"/>
              <a:t>suspensus</a:t>
            </a:r>
            <a:r>
              <a:rPr lang="it-IT" dirty="0" smtClean="0"/>
              <a:t> </a:t>
            </a:r>
            <a:r>
              <a:rPr lang="it-IT" dirty="0" err="1" smtClean="0"/>
              <a:t>angorem</a:t>
            </a:r>
            <a:r>
              <a:rPr lang="it-IT" dirty="0" smtClean="0"/>
              <a:t> animi </a:t>
            </a:r>
            <a:r>
              <a:rPr lang="it-IT" dirty="0" err="1" smtClean="0"/>
              <a:t>quam</a:t>
            </a:r>
            <a:r>
              <a:rPr lang="it-IT" dirty="0" smtClean="0"/>
              <a:t> </a:t>
            </a:r>
            <a:r>
              <a:rPr lang="it-IT" dirty="0" err="1" smtClean="0"/>
              <a:t>diu</a:t>
            </a:r>
            <a:r>
              <a:rPr lang="it-IT" dirty="0" smtClean="0"/>
              <a:t> </a:t>
            </a:r>
            <a:r>
              <a:rPr lang="it-IT" dirty="0" err="1" smtClean="0"/>
              <a:t>potuit</a:t>
            </a:r>
            <a:r>
              <a:rPr lang="it-IT" dirty="0" smtClean="0"/>
              <a:t> </a:t>
            </a:r>
            <a:r>
              <a:rPr lang="it-IT" dirty="0" err="1" smtClean="0"/>
              <a:t>emendabat</a:t>
            </a:r>
            <a:r>
              <a:rPr lang="it-IT" dirty="0" smtClean="0"/>
              <a:t>.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Et </a:t>
            </a:r>
            <a:r>
              <a:rPr lang="it-IT" dirty="0" err="1" smtClean="0"/>
              <a:t>eodem</a:t>
            </a:r>
            <a:r>
              <a:rPr lang="it-IT" dirty="0" smtClean="0"/>
              <a:t> </a:t>
            </a:r>
            <a:r>
              <a:rPr lang="it-IT" dirty="0" err="1" smtClean="0"/>
              <a:t>impetu</a:t>
            </a:r>
            <a:r>
              <a:rPr lang="it-IT" dirty="0" smtClean="0"/>
              <a:t> </a:t>
            </a:r>
            <a:r>
              <a:rPr lang="it-IT" dirty="0" err="1" smtClean="0"/>
              <a:t>Domitianum</a:t>
            </a:r>
            <a:r>
              <a:rPr lang="it-IT" dirty="0" smtClean="0"/>
              <a:t> </a:t>
            </a:r>
            <a:r>
              <a:rPr lang="it-IT" dirty="0" err="1" smtClean="0"/>
              <a:t>praecipitem</a:t>
            </a:r>
            <a:r>
              <a:rPr lang="it-IT" dirty="0" smtClean="0"/>
              <a:t> per </a:t>
            </a:r>
            <a:r>
              <a:rPr lang="it-IT" dirty="0" err="1" smtClean="0"/>
              <a:t>scalas</a:t>
            </a:r>
            <a:r>
              <a:rPr lang="it-IT" dirty="0" smtClean="0"/>
              <a:t> </a:t>
            </a:r>
            <a:r>
              <a:rPr lang="it-IT" dirty="0" err="1" smtClean="0"/>
              <a:t>itidem</a:t>
            </a:r>
            <a:r>
              <a:rPr lang="it-IT" dirty="0" smtClean="0"/>
              <a:t> </a:t>
            </a:r>
            <a:r>
              <a:rPr lang="it-IT" dirty="0" err="1" smtClean="0"/>
              <a:t>funibus</a:t>
            </a:r>
            <a:r>
              <a:rPr lang="it-IT" dirty="0" smtClean="0"/>
              <a:t> </a:t>
            </a:r>
            <a:r>
              <a:rPr lang="it-IT" dirty="0" err="1" smtClean="0"/>
              <a:t>constrinxerunt</a:t>
            </a:r>
            <a:r>
              <a:rPr lang="it-IT" dirty="0" smtClean="0"/>
              <a:t>, </a:t>
            </a:r>
            <a:r>
              <a:rPr lang="it-IT" dirty="0" err="1" smtClean="0"/>
              <a:t>eosque</a:t>
            </a:r>
            <a:r>
              <a:rPr lang="it-IT" dirty="0" smtClean="0"/>
              <a:t> </a:t>
            </a:r>
            <a:r>
              <a:rPr lang="it-IT" dirty="0" err="1" smtClean="0"/>
              <a:t>coniunctos</a:t>
            </a:r>
            <a:r>
              <a:rPr lang="it-IT" dirty="0" smtClean="0"/>
              <a:t> per </a:t>
            </a:r>
            <a:r>
              <a:rPr lang="it-IT" dirty="0" err="1" smtClean="0"/>
              <a:t>ampla</a:t>
            </a:r>
            <a:r>
              <a:rPr lang="it-IT" dirty="0" smtClean="0"/>
              <a:t> </a:t>
            </a:r>
            <a:r>
              <a:rPr lang="it-IT" dirty="0" err="1" smtClean="0"/>
              <a:t>spatia</a:t>
            </a:r>
            <a:r>
              <a:rPr lang="it-IT" dirty="0" smtClean="0"/>
              <a:t> </a:t>
            </a:r>
            <a:r>
              <a:rPr lang="it-IT" dirty="0" err="1" smtClean="0"/>
              <a:t>civitatis</a:t>
            </a:r>
            <a:r>
              <a:rPr lang="it-IT" dirty="0" smtClean="0"/>
              <a:t> acri </a:t>
            </a:r>
            <a:r>
              <a:rPr lang="it-IT" dirty="0" err="1" smtClean="0"/>
              <a:t>raptavere</a:t>
            </a:r>
            <a:r>
              <a:rPr lang="it-IT" dirty="0" smtClean="0"/>
              <a:t> </a:t>
            </a:r>
            <a:r>
              <a:rPr lang="it-IT" dirty="0" err="1" smtClean="0"/>
              <a:t>discursu</a:t>
            </a:r>
            <a:r>
              <a:rPr lang="it-IT" dirty="0" smtClean="0"/>
              <a:t>. </a:t>
            </a:r>
            <a:r>
              <a:rPr lang="it-IT" dirty="0" err="1" smtClean="0"/>
              <a:t>iamque</a:t>
            </a:r>
            <a:r>
              <a:rPr lang="it-IT" dirty="0" smtClean="0"/>
              <a:t> </a:t>
            </a:r>
            <a:r>
              <a:rPr lang="it-IT" dirty="0" err="1" smtClean="0"/>
              <a:t>artuum</a:t>
            </a:r>
            <a:r>
              <a:rPr lang="it-IT" dirty="0" smtClean="0"/>
              <a:t> et </a:t>
            </a:r>
            <a:r>
              <a:rPr lang="it-IT" dirty="0" err="1" smtClean="0"/>
              <a:t>membrorum</a:t>
            </a:r>
            <a:r>
              <a:rPr lang="it-IT" dirty="0" smtClean="0"/>
              <a:t> divulsa </a:t>
            </a:r>
            <a:r>
              <a:rPr lang="it-IT" dirty="0" err="1" smtClean="0"/>
              <a:t>conpage</a:t>
            </a:r>
            <a:r>
              <a:rPr lang="it-IT" dirty="0" smtClean="0"/>
              <a:t> </a:t>
            </a:r>
            <a:r>
              <a:rPr lang="it-IT" dirty="0" err="1" smtClean="0"/>
              <a:t>superscandentes</a:t>
            </a:r>
            <a:r>
              <a:rPr lang="it-IT" dirty="0" smtClean="0"/>
              <a:t> corpora </a:t>
            </a:r>
            <a:r>
              <a:rPr lang="it-IT" dirty="0" err="1" smtClean="0"/>
              <a:t>mortuorum</a:t>
            </a:r>
            <a:r>
              <a:rPr lang="it-IT" dirty="0" smtClean="0"/>
              <a:t> ad </a:t>
            </a:r>
            <a:r>
              <a:rPr lang="it-IT" dirty="0" err="1" smtClean="0"/>
              <a:t>ultimam</a:t>
            </a:r>
            <a:r>
              <a:rPr lang="it-IT" dirty="0" smtClean="0"/>
              <a:t> </a:t>
            </a:r>
            <a:r>
              <a:rPr lang="it-IT" dirty="0" err="1" smtClean="0"/>
              <a:t>truncata</a:t>
            </a:r>
            <a:r>
              <a:rPr lang="it-IT" dirty="0" smtClean="0"/>
              <a:t> </a:t>
            </a:r>
            <a:r>
              <a:rPr lang="it-IT" dirty="0" err="1" smtClean="0"/>
              <a:t>deformitatem</a:t>
            </a:r>
            <a:r>
              <a:rPr lang="it-IT" dirty="0" smtClean="0"/>
              <a:t> </a:t>
            </a:r>
            <a:r>
              <a:rPr lang="it-IT" dirty="0" err="1" smtClean="0"/>
              <a:t>velut</a:t>
            </a:r>
            <a:r>
              <a:rPr lang="it-IT" dirty="0" smtClean="0"/>
              <a:t>.</a:t>
            </a:r>
          </a:p>
          <a:p>
            <a:pPr lvl="0"/>
            <a:r>
              <a:rPr lang="it-IT" dirty="0" err="1" smtClean="0"/>
              <a:t>Nec</a:t>
            </a:r>
            <a:r>
              <a:rPr lang="it-IT" dirty="0" smtClean="0"/>
              <a:t> sane </a:t>
            </a:r>
            <a:r>
              <a:rPr lang="it-IT" dirty="0" err="1" smtClean="0"/>
              <a:t>haec</a:t>
            </a:r>
            <a:r>
              <a:rPr lang="it-IT" dirty="0" smtClean="0"/>
              <a:t> sola </a:t>
            </a:r>
            <a:r>
              <a:rPr lang="it-IT" dirty="0" err="1" smtClean="0"/>
              <a:t>pernicies</a:t>
            </a:r>
            <a:r>
              <a:rPr lang="it-IT" dirty="0" smtClean="0"/>
              <a:t> </a:t>
            </a:r>
            <a:r>
              <a:rPr lang="it-IT" dirty="0" err="1" smtClean="0"/>
              <a:t>orientem</a:t>
            </a:r>
            <a:r>
              <a:rPr lang="it-IT" dirty="0" smtClean="0"/>
              <a:t> </a:t>
            </a:r>
            <a:r>
              <a:rPr lang="it-IT" dirty="0" err="1" smtClean="0"/>
              <a:t>diversis</a:t>
            </a:r>
            <a:r>
              <a:rPr lang="it-IT" dirty="0" smtClean="0"/>
              <a:t> </a:t>
            </a:r>
            <a:r>
              <a:rPr lang="it-IT" dirty="0" err="1" smtClean="0"/>
              <a:t>cladibus</a:t>
            </a:r>
            <a:r>
              <a:rPr lang="it-IT" dirty="0" smtClean="0"/>
              <a:t> </a:t>
            </a:r>
            <a:r>
              <a:rPr lang="it-IT" dirty="0" err="1" smtClean="0"/>
              <a:t>adfligebat</a:t>
            </a:r>
            <a:r>
              <a:rPr lang="it-IT" dirty="0" smtClean="0"/>
              <a:t>. </a:t>
            </a:r>
            <a:r>
              <a:rPr lang="it-IT" dirty="0" err="1" smtClean="0"/>
              <a:t>Namque</a:t>
            </a:r>
            <a:r>
              <a:rPr lang="it-IT" dirty="0" smtClean="0"/>
              <a:t> et </a:t>
            </a:r>
            <a:r>
              <a:rPr lang="it-IT" dirty="0" err="1" smtClean="0"/>
              <a:t>Isauri</a:t>
            </a:r>
            <a:r>
              <a:rPr lang="it-IT" dirty="0" smtClean="0"/>
              <a:t>, </a:t>
            </a:r>
            <a:r>
              <a:rPr lang="it-IT" dirty="0" err="1" smtClean="0"/>
              <a:t>quibus</a:t>
            </a:r>
            <a:r>
              <a:rPr lang="it-IT" dirty="0" smtClean="0"/>
              <a:t> est </a:t>
            </a:r>
            <a:r>
              <a:rPr lang="it-IT" dirty="0" err="1" smtClean="0"/>
              <a:t>usitatum</a:t>
            </a:r>
            <a:r>
              <a:rPr lang="it-IT" dirty="0" smtClean="0"/>
              <a:t> </a:t>
            </a:r>
            <a:r>
              <a:rPr lang="it-IT" dirty="0" err="1" smtClean="0"/>
              <a:t>saepe</a:t>
            </a:r>
            <a:r>
              <a:rPr lang="it-IT" dirty="0" smtClean="0"/>
              <a:t> </a:t>
            </a:r>
            <a:r>
              <a:rPr lang="it-IT" dirty="0" err="1" smtClean="0"/>
              <a:t>pacari</a:t>
            </a:r>
            <a:r>
              <a:rPr lang="it-IT" dirty="0" smtClean="0"/>
              <a:t> </a:t>
            </a:r>
            <a:r>
              <a:rPr lang="it-IT" dirty="0" err="1" smtClean="0"/>
              <a:t>saepeque</a:t>
            </a:r>
            <a:r>
              <a:rPr lang="it-IT" dirty="0" smtClean="0"/>
              <a:t> </a:t>
            </a:r>
            <a:r>
              <a:rPr lang="it-IT" dirty="0" err="1" smtClean="0"/>
              <a:t>inopinis</a:t>
            </a:r>
            <a:r>
              <a:rPr lang="it-IT" dirty="0" smtClean="0"/>
              <a:t> </a:t>
            </a:r>
            <a:r>
              <a:rPr lang="it-IT" dirty="0" err="1" smtClean="0"/>
              <a:t>excursibus</a:t>
            </a:r>
            <a:r>
              <a:rPr lang="it-IT" dirty="0" smtClean="0"/>
              <a:t> </a:t>
            </a:r>
            <a:r>
              <a:rPr lang="it-IT" dirty="0" err="1" smtClean="0"/>
              <a:t>cuncta</a:t>
            </a:r>
            <a:r>
              <a:rPr lang="it-IT" dirty="0" smtClean="0"/>
              <a:t> </a:t>
            </a:r>
            <a:r>
              <a:rPr lang="it-IT" dirty="0" err="1" smtClean="0"/>
              <a:t>miscere</a:t>
            </a:r>
            <a:r>
              <a:rPr lang="it-IT" dirty="0" smtClean="0"/>
              <a:t>, ex </a:t>
            </a:r>
            <a:r>
              <a:rPr lang="it-IT" dirty="0" err="1" smtClean="0"/>
              <a:t>latrociniis</a:t>
            </a:r>
            <a:r>
              <a:rPr lang="it-IT" dirty="0" smtClean="0"/>
              <a:t> </a:t>
            </a:r>
            <a:r>
              <a:rPr lang="it-IT" dirty="0" err="1" smtClean="0"/>
              <a:t>occultis</a:t>
            </a:r>
            <a:r>
              <a:rPr lang="it-IT" dirty="0" smtClean="0"/>
              <a:t> et </a:t>
            </a:r>
            <a:r>
              <a:rPr lang="it-IT" dirty="0" err="1" smtClean="0"/>
              <a:t>raris</a:t>
            </a:r>
            <a:r>
              <a:rPr lang="it-IT" dirty="0" smtClean="0"/>
              <a:t>, </a:t>
            </a:r>
            <a:r>
              <a:rPr lang="it-IT" dirty="0" err="1" smtClean="0"/>
              <a:t>alente</a:t>
            </a:r>
            <a:r>
              <a:rPr lang="it-IT" dirty="0" smtClean="0"/>
              <a:t> </a:t>
            </a:r>
            <a:r>
              <a:rPr lang="it-IT" dirty="0" err="1" smtClean="0"/>
              <a:t>inpunitate</a:t>
            </a:r>
            <a:r>
              <a:rPr lang="it-IT" dirty="0" smtClean="0"/>
              <a:t> </a:t>
            </a:r>
            <a:r>
              <a:rPr lang="it-IT" dirty="0" err="1" smtClean="0"/>
              <a:t>adulescentem</a:t>
            </a:r>
            <a:r>
              <a:rPr lang="it-IT" dirty="0" smtClean="0"/>
              <a:t> in </a:t>
            </a:r>
            <a:r>
              <a:rPr lang="it-IT" dirty="0" err="1" smtClean="0"/>
              <a:t>peius</a:t>
            </a:r>
            <a:r>
              <a:rPr lang="it-IT" dirty="0" smtClean="0"/>
              <a:t> </a:t>
            </a:r>
            <a:r>
              <a:rPr lang="it-IT" dirty="0" err="1" smtClean="0"/>
              <a:t>audaciam</a:t>
            </a:r>
            <a:r>
              <a:rPr lang="it-IT" dirty="0" smtClean="0"/>
              <a:t> ad bella </a:t>
            </a:r>
            <a:r>
              <a:rPr lang="it-IT" dirty="0" err="1" smtClean="0"/>
              <a:t>gravia</a:t>
            </a:r>
            <a:r>
              <a:rPr lang="it-IT" dirty="0" smtClean="0"/>
              <a:t> </a:t>
            </a:r>
            <a:r>
              <a:rPr lang="it-IT" dirty="0" err="1" smtClean="0"/>
              <a:t>proruperunt</a:t>
            </a:r>
            <a:r>
              <a:rPr lang="it-IT" dirty="0" smtClean="0"/>
              <a:t>, </a:t>
            </a:r>
            <a:r>
              <a:rPr lang="it-IT" dirty="0" err="1" smtClean="0"/>
              <a:t>diu</a:t>
            </a:r>
            <a:r>
              <a:rPr lang="it-IT" dirty="0" smtClean="0"/>
              <a:t> </a:t>
            </a:r>
            <a:r>
              <a:rPr lang="it-IT" dirty="0" err="1" smtClean="0"/>
              <a:t>quidem</a:t>
            </a:r>
            <a:r>
              <a:rPr lang="it-IT" dirty="0" smtClean="0"/>
              <a:t> </a:t>
            </a:r>
            <a:r>
              <a:rPr lang="it-IT" dirty="0" err="1" smtClean="0"/>
              <a:t>perduelles</a:t>
            </a:r>
            <a:r>
              <a:rPr lang="it-IT" dirty="0" smtClean="0"/>
              <a:t> </a:t>
            </a:r>
            <a:r>
              <a:rPr lang="it-IT" dirty="0" err="1" smtClean="0"/>
              <a:t>spiritus</a:t>
            </a:r>
            <a:r>
              <a:rPr lang="it-IT" dirty="0" smtClean="0"/>
              <a:t> </a:t>
            </a:r>
            <a:r>
              <a:rPr lang="it-IT" dirty="0" err="1" smtClean="0"/>
              <a:t>inrequietis</a:t>
            </a:r>
            <a:r>
              <a:rPr lang="it-IT" dirty="0" smtClean="0"/>
              <a:t> </a:t>
            </a:r>
            <a:r>
              <a:rPr lang="it-IT" dirty="0" err="1" smtClean="0"/>
              <a:t>motibus</a:t>
            </a:r>
            <a:r>
              <a:rPr lang="it-IT" dirty="0" smtClean="0"/>
              <a:t> </a:t>
            </a:r>
            <a:r>
              <a:rPr lang="it-IT" dirty="0" err="1" smtClean="0"/>
              <a:t>erigentes</a:t>
            </a:r>
            <a:r>
              <a:rPr lang="it-IT" dirty="0" smtClean="0"/>
              <a:t>, </a:t>
            </a:r>
            <a:r>
              <a:rPr lang="it-IT" dirty="0" err="1" smtClean="0"/>
              <a:t>hac</a:t>
            </a:r>
            <a:r>
              <a:rPr lang="it-IT" dirty="0" smtClean="0"/>
              <a:t> </a:t>
            </a:r>
            <a:r>
              <a:rPr lang="it-IT" dirty="0" err="1" smtClean="0"/>
              <a:t>tamen</a:t>
            </a:r>
            <a:r>
              <a:rPr lang="it-IT" dirty="0" smtClean="0"/>
              <a:t> </a:t>
            </a:r>
            <a:r>
              <a:rPr lang="it-IT" dirty="0" err="1" smtClean="0"/>
              <a:t>indignitate</a:t>
            </a:r>
            <a:r>
              <a:rPr lang="it-IT" dirty="0" smtClean="0"/>
              <a:t> </a:t>
            </a:r>
            <a:r>
              <a:rPr lang="it-IT" dirty="0" err="1" smtClean="0"/>
              <a:t>perciti</a:t>
            </a:r>
            <a:r>
              <a:rPr lang="it-IT" dirty="0" smtClean="0"/>
              <a:t> </a:t>
            </a:r>
            <a:r>
              <a:rPr lang="it-IT" dirty="0" err="1" smtClean="0"/>
              <a:t>vehementer</a:t>
            </a:r>
            <a:r>
              <a:rPr lang="it-IT" dirty="0" smtClean="0"/>
              <a:t>, ut </a:t>
            </a:r>
            <a:r>
              <a:rPr lang="it-IT" dirty="0" err="1" smtClean="0"/>
              <a:t>iactitabant</a:t>
            </a:r>
            <a:r>
              <a:rPr lang="it-IT" dirty="0" smtClean="0"/>
              <a:t>, </a:t>
            </a:r>
            <a:r>
              <a:rPr lang="it-IT" dirty="0" err="1" smtClean="0"/>
              <a:t>quod</a:t>
            </a:r>
            <a:r>
              <a:rPr lang="it-IT" dirty="0" smtClean="0"/>
              <a:t> </a:t>
            </a:r>
            <a:r>
              <a:rPr lang="it-IT" dirty="0" err="1" smtClean="0"/>
              <a:t>eorum</a:t>
            </a:r>
            <a:r>
              <a:rPr lang="it-IT" dirty="0" smtClean="0"/>
              <a:t> capiti quidam </a:t>
            </a:r>
            <a:r>
              <a:rPr lang="it-IT" dirty="0" err="1" smtClean="0"/>
              <a:t>consortes</a:t>
            </a:r>
            <a:r>
              <a:rPr lang="it-IT" dirty="0" smtClean="0"/>
              <a:t> </a:t>
            </a:r>
            <a:r>
              <a:rPr lang="it-IT" dirty="0" err="1" smtClean="0"/>
              <a:t>apud</a:t>
            </a:r>
            <a:r>
              <a:rPr lang="it-IT" dirty="0" smtClean="0"/>
              <a:t> </a:t>
            </a:r>
            <a:r>
              <a:rPr lang="it-IT" dirty="0" err="1" smtClean="0"/>
              <a:t>Iconium</a:t>
            </a:r>
            <a:r>
              <a:rPr lang="it-IT" dirty="0" smtClean="0"/>
              <a:t> </a:t>
            </a:r>
            <a:r>
              <a:rPr lang="it-IT" dirty="0" err="1" smtClean="0"/>
              <a:t>Pisidiae</a:t>
            </a:r>
            <a:r>
              <a:rPr lang="it-IT" dirty="0" smtClean="0"/>
              <a:t> </a:t>
            </a:r>
            <a:r>
              <a:rPr lang="it-IT" dirty="0" err="1" smtClean="0"/>
              <a:t>oppidum</a:t>
            </a:r>
            <a:r>
              <a:rPr lang="it-IT" dirty="0" smtClean="0"/>
              <a:t> in </a:t>
            </a:r>
            <a:r>
              <a:rPr lang="it-IT" dirty="0" err="1" smtClean="0"/>
              <a:t>amphitheatrali</a:t>
            </a:r>
            <a:r>
              <a:rPr lang="it-IT" dirty="0" smtClean="0"/>
              <a:t> </a:t>
            </a:r>
            <a:r>
              <a:rPr lang="it-IT" dirty="0" err="1" smtClean="0"/>
              <a:t>spectaculo</a:t>
            </a:r>
            <a:r>
              <a:rPr lang="it-IT" dirty="0" smtClean="0"/>
              <a:t> </a:t>
            </a:r>
            <a:r>
              <a:rPr lang="it-IT" dirty="0" err="1" smtClean="0"/>
              <a:t>feris</a:t>
            </a:r>
            <a:r>
              <a:rPr lang="it-IT" dirty="0" smtClean="0"/>
              <a:t> </a:t>
            </a:r>
            <a:r>
              <a:rPr lang="it-IT" dirty="0" err="1" smtClean="0"/>
              <a:t>praedatricibus</a:t>
            </a:r>
            <a:r>
              <a:rPr lang="it-IT" dirty="0" smtClean="0"/>
              <a:t> </a:t>
            </a:r>
            <a:r>
              <a:rPr lang="it-IT" dirty="0" err="1" smtClean="0"/>
              <a:t>obiecti</a:t>
            </a:r>
            <a:r>
              <a:rPr lang="it-IT" dirty="0" smtClean="0"/>
              <a:t> </a:t>
            </a:r>
            <a:r>
              <a:rPr lang="it-IT" dirty="0" err="1" smtClean="0"/>
              <a:t>sunt</a:t>
            </a:r>
            <a:r>
              <a:rPr lang="it-IT" dirty="0" smtClean="0"/>
              <a:t> </a:t>
            </a:r>
            <a:r>
              <a:rPr lang="it-IT" dirty="0" err="1" smtClean="0"/>
              <a:t>praeter</a:t>
            </a:r>
            <a:r>
              <a:rPr lang="it-IT" dirty="0" smtClean="0"/>
              <a:t> </a:t>
            </a:r>
            <a:r>
              <a:rPr lang="it-IT" dirty="0" err="1" smtClean="0"/>
              <a:t>morem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4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3150" y="1093788"/>
            <a:ext cx="3956050" cy="507206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 smtClean="0"/>
              <a:t>Advenit</a:t>
            </a:r>
            <a:r>
              <a:rPr lang="it-IT" dirty="0" smtClean="0"/>
              <a:t> post </a:t>
            </a:r>
            <a:r>
              <a:rPr lang="it-IT" dirty="0" err="1" smtClean="0"/>
              <a:t>multos</a:t>
            </a:r>
            <a:r>
              <a:rPr lang="it-IT" dirty="0" smtClean="0"/>
              <a:t> </a:t>
            </a:r>
            <a:r>
              <a:rPr lang="it-IT" dirty="0" err="1" smtClean="0"/>
              <a:t>Scudilo</a:t>
            </a:r>
            <a:r>
              <a:rPr lang="it-IT" dirty="0" smtClean="0"/>
              <a:t> </a:t>
            </a:r>
            <a:r>
              <a:rPr lang="it-IT" dirty="0" err="1" smtClean="0"/>
              <a:t>Scutariorum</a:t>
            </a:r>
            <a:r>
              <a:rPr lang="it-IT" dirty="0" smtClean="0"/>
              <a:t> </a:t>
            </a:r>
            <a:r>
              <a:rPr lang="it-IT" dirty="0" err="1" smtClean="0"/>
              <a:t>tribunus</a:t>
            </a:r>
            <a:r>
              <a:rPr lang="it-IT" dirty="0" smtClean="0"/>
              <a:t> velamento </a:t>
            </a:r>
            <a:r>
              <a:rPr lang="it-IT" dirty="0" err="1" smtClean="0"/>
              <a:t>subagrestis</a:t>
            </a:r>
            <a:r>
              <a:rPr lang="it-IT" dirty="0" smtClean="0"/>
              <a:t> </a:t>
            </a:r>
            <a:r>
              <a:rPr lang="it-IT" dirty="0" err="1" smtClean="0"/>
              <a:t>ingenii</a:t>
            </a:r>
            <a:r>
              <a:rPr lang="it-IT" dirty="0" smtClean="0"/>
              <a:t> </a:t>
            </a:r>
            <a:r>
              <a:rPr lang="it-IT" dirty="0" err="1" smtClean="0"/>
              <a:t>persuasionis</a:t>
            </a:r>
            <a:r>
              <a:rPr lang="it-IT" dirty="0" smtClean="0"/>
              <a:t> </a:t>
            </a:r>
            <a:r>
              <a:rPr lang="it-IT" dirty="0" err="1" smtClean="0"/>
              <a:t>opifex</a:t>
            </a:r>
            <a:r>
              <a:rPr lang="it-IT" dirty="0" smtClean="0"/>
              <a:t> </a:t>
            </a:r>
            <a:r>
              <a:rPr lang="it-IT" dirty="0" err="1" smtClean="0"/>
              <a:t>callidus</a:t>
            </a:r>
            <a:r>
              <a:rPr lang="it-IT" dirty="0" smtClean="0"/>
              <a:t>. Qui </a:t>
            </a:r>
            <a:r>
              <a:rPr lang="it-IT" dirty="0" err="1" smtClean="0"/>
              <a:t>eum</a:t>
            </a:r>
            <a:r>
              <a:rPr lang="it-IT" dirty="0" smtClean="0"/>
              <a:t> adulabili sermone </a:t>
            </a:r>
            <a:r>
              <a:rPr lang="it-IT" dirty="0" err="1" smtClean="0"/>
              <a:t>seriis</a:t>
            </a:r>
            <a:r>
              <a:rPr lang="it-IT" dirty="0" smtClean="0"/>
              <a:t> </a:t>
            </a:r>
            <a:r>
              <a:rPr lang="it-IT" dirty="0" err="1" smtClean="0"/>
              <a:t>admixto</a:t>
            </a:r>
            <a:r>
              <a:rPr lang="it-IT" dirty="0" smtClean="0"/>
              <a:t> </a:t>
            </a:r>
            <a:r>
              <a:rPr lang="it-IT" dirty="0" err="1" smtClean="0"/>
              <a:t>solus</a:t>
            </a:r>
            <a:r>
              <a:rPr lang="it-IT" dirty="0" smtClean="0"/>
              <a:t> omnium </a:t>
            </a:r>
            <a:r>
              <a:rPr lang="it-IT" dirty="0" err="1" smtClean="0"/>
              <a:t>proficisci</a:t>
            </a:r>
            <a:r>
              <a:rPr lang="it-IT" dirty="0" smtClean="0"/>
              <a:t> </a:t>
            </a:r>
            <a:r>
              <a:rPr lang="it-IT" dirty="0" err="1" smtClean="0"/>
              <a:t>pellexit</a:t>
            </a:r>
            <a:r>
              <a:rPr lang="it-IT" dirty="0" smtClean="0"/>
              <a:t> </a:t>
            </a:r>
            <a:r>
              <a:rPr lang="it-IT" dirty="0" err="1" smtClean="0"/>
              <a:t>vultu</a:t>
            </a:r>
            <a:r>
              <a:rPr lang="it-IT" dirty="0" smtClean="0"/>
              <a:t> </a:t>
            </a:r>
            <a:r>
              <a:rPr lang="it-IT" dirty="0" err="1" smtClean="0"/>
              <a:t>adsimulato</a:t>
            </a:r>
            <a:r>
              <a:rPr lang="it-IT" dirty="0" smtClean="0"/>
              <a:t> </a:t>
            </a:r>
            <a:r>
              <a:rPr lang="it-IT" dirty="0" err="1" smtClean="0"/>
              <a:t>saepius</a:t>
            </a:r>
            <a:r>
              <a:rPr lang="it-IT" dirty="0" smtClean="0"/>
              <a:t>: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replicando</a:t>
            </a:r>
          </a:p>
          <a:p>
            <a:pPr lvl="0"/>
            <a:r>
              <a:rPr lang="it-IT" dirty="0" err="1" smtClean="0"/>
              <a:t>adsimulato</a:t>
            </a:r>
            <a:r>
              <a:rPr lang="it-IT" dirty="0" smtClean="0"/>
              <a:t> </a:t>
            </a:r>
          </a:p>
          <a:p>
            <a:pPr lvl="0"/>
            <a:r>
              <a:rPr lang="it-IT" dirty="0" err="1" smtClean="0"/>
              <a:t>adsimulato</a:t>
            </a:r>
            <a:r>
              <a:rPr lang="it-IT" dirty="0" smtClean="0"/>
              <a:t> </a:t>
            </a:r>
            <a:endParaRPr lang="fr-FR" dirty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93788"/>
            <a:ext cx="4572000" cy="5072062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[ </a:t>
            </a:r>
            <a:r>
              <a:rPr lang="en-US" dirty="0" err="1" smtClean="0"/>
              <a:t>Insérez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photo </a:t>
            </a:r>
            <a:r>
              <a:rPr lang="en-US" dirty="0" err="1" smtClean="0"/>
              <a:t>ici</a:t>
            </a:r>
            <a:r>
              <a:rPr lang="en-US" dirty="0" smtClean="0"/>
              <a:t> ]</a:t>
            </a:r>
            <a:endParaRPr lang="en-US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5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3150" y="1093788"/>
            <a:ext cx="3956050" cy="507206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 smtClean="0"/>
              <a:t>Advenit</a:t>
            </a:r>
            <a:r>
              <a:rPr lang="it-IT" dirty="0" smtClean="0"/>
              <a:t> post </a:t>
            </a:r>
            <a:r>
              <a:rPr lang="it-IT" dirty="0" err="1" smtClean="0"/>
              <a:t>multos</a:t>
            </a:r>
            <a:r>
              <a:rPr lang="it-IT" dirty="0" smtClean="0"/>
              <a:t> </a:t>
            </a:r>
            <a:r>
              <a:rPr lang="it-IT" dirty="0" err="1" smtClean="0"/>
              <a:t>Scudilo</a:t>
            </a:r>
            <a:r>
              <a:rPr lang="it-IT" dirty="0" smtClean="0"/>
              <a:t> </a:t>
            </a:r>
            <a:r>
              <a:rPr lang="it-IT" dirty="0" err="1" smtClean="0"/>
              <a:t>Scutariorum</a:t>
            </a:r>
            <a:r>
              <a:rPr lang="it-IT" dirty="0" smtClean="0"/>
              <a:t> </a:t>
            </a:r>
            <a:r>
              <a:rPr lang="it-IT" dirty="0" err="1" smtClean="0"/>
              <a:t>tribunus</a:t>
            </a:r>
            <a:r>
              <a:rPr lang="it-IT" dirty="0" smtClean="0"/>
              <a:t> velamento </a:t>
            </a:r>
            <a:r>
              <a:rPr lang="it-IT" dirty="0" err="1" smtClean="0"/>
              <a:t>subagrestis</a:t>
            </a:r>
            <a:r>
              <a:rPr lang="it-IT" dirty="0" smtClean="0"/>
              <a:t> </a:t>
            </a:r>
            <a:r>
              <a:rPr lang="it-IT" dirty="0" err="1" smtClean="0"/>
              <a:t>ingenii</a:t>
            </a:r>
            <a:r>
              <a:rPr lang="it-IT" dirty="0" smtClean="0"/>
              <a:t> </a:t>
            </a:r>
            <a:r>
              <a:rPr lang="it-IT" dirty="0" err="1" smtClean="0"/>
              <a:t>persuasionis</a:t>
            </a:r>
            <a:r>
              <a:rPr lang="it-IT" dirty="0" smtClean="0"/>
              <a:t> </a:t>
            </a:r>
            <a:r>
              <a:rPr lang="it-IT" dirty="0" err="1" smtClean="0"/>
              <a:t>opifex</a:t>
            </a:r>
            <a:r>
              <a:rPr lang="it-IT" dirty="0" smtClean="0"/>
              <a:t> </a:t>
            </a:r>
            <a:r>
              <a:rPr lang="it-IT" dirty="0" err="1" smtClean="0"/>
              <a:t>callidus</a:t>
            </a:r>
            <a:r>
              <a:rPr lang="it-IT" dirty="0" smtClean="0"/>
              <a:t>. Qui </a:t>
            </a:r>
            <a:r>
              <a:rPr lang="it-IT" dirty="0" err="1" smtClean="0"/>
              <a:t>eum</a:t>
            </a:r>
            <a:r>
              <a:rPr lang="it-IT" dirty="0" smtClean="0"/>
              <a:t> adulabili sermone </a:t>
            </a:r>
            <a:r>
              <a:rPr lang="it-IT" dirty="0" err="1" smtClean="0"/>
              <a:t>seriis</a:t>
            </a:r>
            <a:r>
              <a:rPr lang="it-IT" dirty="0" smtClean="0"/>
              <a:t> </a:t>
            </a:r>
            <a:r>
              <a:rPr lang="it-IT" dirty="0" err="1" smtClean="0"/>
              <a:t>admixto</a:t>
            </a:r>
            <a:r>
              <a:rPr lang="it-IT" dirty="0" smtClean="0"/>
              <a:t> </a:t>
            </a:r>
            <a:r>
              <a:rPr lang="it-IT" dirty="0" err="1" smtClean="0"/>
              <a:t>solus</a:t>
            </a:r>
            <a:r>
              <a:rPr lang="it-IT" dirty="0" smtClean="0"/>
              <a:t> omnium </a:t>
            </a:r>
            <a:r>
              <a:rPr lang="it-IT" dirty="0" err="1" smtClean="0"/>
              <a:t>proficisci</a:t>
            </a:r>
            <a:r>
              <a:rPr lang="it-IT" dirty="0" smtClean="0"/>
              <a:t> </a:t>
            </a:r>
            <a:r>
              <a:rPr lang="it-IT" dirty="0" err="1" smtClean="0"/>
              <a:t>pellexit</a:t>
            </a:r>
            <a:r>
              <a:rPr lang="it-IT" dirty="0" smtClean="0"/>
              <a:t> </a:t>
            </a:r>
            <a:r>
              <a:rPr lang="it-IT" dirty="0" err="1" smtClean="0"/>
              <a:t>vultu</a:t>
            </a:r>
            <a:r>
              <a:rPr lang="it-IT" dirty="0" smtClean="0"/>
              <a:t> </a:t>
            </a:r>
            <a:r>
              <a:rPr lang="it-IT" dirty="0" err="1" smtClean="0"/>
              <a:t>adsimulato</a:t>
            </a:r>
            <a:r>
              <a:rPr lang="it-IT" dirty="0" smtClean="0"/>
              <a:t> </a:t>
            </a:r>
            <a:r>
              <a:rPr lang="it-IT" dirty="0" err="1" smtClean="0"/>
              <a:t>saepius</a:t>
            </a:r>
            <a:r>
              <a:rPr lang="it-IT" dirty="0" smtClean="0"/>
              <a:t>: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replicando</a:t>
            </a:r>
          </a:p>
          <a:p>
            <a:pPr lvl="0"/>
            <a:r>
              <a:rPr lang="it-IT" dirty="0" err="1" smtClean="0"/>
              <a:t>adsimulato</a:t>
            </a:r>
            <a:r>
              <a:rPr lang="it-IT" dirty="0" smtClean="0"/>
              <a:t> </a:t>
            </a:r>
          </a:p>
          <a:p>
            <a:pPr lvl="0"/>
            <a:r>
              <a:rPr lang="it-IT" dirty="0" err="1" smtClean="0"/>
              <a:t>adsimulato</a:t>
            </a:r>
            <a:r>
              <a:rPr lang="it-IT" dirty="0" smtClean="0"/>
              <a:t> </a:t>
            </a:r>
            <a:endParaRPr lang="fr-F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0" y="1085850"/>
            <a:ext cx="4573588" cy="508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[ </a:t>
            </a:r>
            <a:r>
              <a:rPr lang="en-US" dirty="0" err="1" smtClean="0"/>
              <a:t>Insérez</a:t>
            </a:r>
            <a:r>
              <a:rPr lang="en-US" dirty="0" smtClean="0"/>
              <a:t> un </a:t>
            </a:r>
            <a:r>
              <a:rPr lang="en-US" dirty="0" err="1" smtClean="0"/>
              <a:t>visuel</a:t>
            </a:r>
            <a:r>
              <a:rPr lang="en-US" dirty="0" smtClean="0"/>
              <a:t> </a:t>
            </a:r>
            <a:r>
              <a:rPr lang="en-US" dirty="0" err="1" smtClean="0"/>
              <a:t>ici</a:t>
            </a:r>
            <a:r>
              <a:rPr lang="en-US" dirty="0" smtClean="0"/>
              <a:t> ]</a:t>
            </a:r>
            <a:endParaRPr lang="en-US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93789"/>
            <a:ext cx="9144000" cy="5086349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" y="5703774"/>
            <a:ext cx="9143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spc="100" dirty="0" smtClean="0">
                <a:solidFill>
                  <a:schemeClr val="bg1"/>
                </a:solidFill>
                <a:latin typeface="Helvetica"/>
                <a:cs typeface="Helvetica"/>
              </a:rPr>
              <a:t>IDDRI.ORG</a:t>
            </a:r>
            <a:endParaRPr lang="en-US" sz="1300" spc="1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2630755"/>
            <a:ext cx="9144001" cy="105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 smtClean="0">
                <a:solidFill>
                  <a:schemeClr val="bg2"/>
                </a:solidFill>
                <a:latin typeface="Helvetica"/>
                <a:cs typeface="Helvetica"/>
              </a:rPr>
              <a:t>CONTACT</a:t>
            </a:r>
            <a:endParaRPr lang="en-US" spc="100" dirty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[ </a:t>
            </a:r>
            <a:r>
              <a:rPr lang="en-US" dirty="0" err="1" smtClean="0"/>
              <a:t>Insérez</a:t>
            </a:r>
            <a:r>
              <a:rPr lang="en-US" dirty="0" smtClean="0"/>
              <a:t> </a:t>
            </a:r>
            <a:r>
              <a:rPr lang="en-US" dirty="0" err="1" smtClean="0"/>
              <a:t>ici</a:t>
            </a:r>
            <a:r>
              <a:rPr lang="en-US" dirty="0" smtClean="0"/>
              <a:t> </a:t>
            </a:r>
            <a:r>
              <a:rPr lang="en-US" dirty="0" err="1" smtClean="0"/>
              <a:t>adresse</a:t>
            </a:r>
            <a:r>
              <a:rPr lang="en-US" dirty="0" smtClean="0"/>
              <a:t> mail et </a:t>
            </a:r>
            <a:r>
              <a:rPr lang="en-US" dirty="0" err="1" smtClean="0"/>
              <a:t>numéro</a:t>
            </a:r>
            <a:r>
              <a:rPr lang="en-US" dirty="0" smtClean="0"/>
              <a:t> de </a:t>
            </a:r>
            <a:r>
              <a:rPr lang="en-US" dirty="0" err="1" smtClean="0"/>
              <a:t>téléphone</a:t>
            </a:r>
            <a:r>
              <a:rPr lang="en-US" dirty="0" smtClean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4574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7" y="249121"/>
            <a:ext cx="1140712" cy="371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6" y="6393321"/>
            <a:ext cx="1137897" cy="2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869369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7" y="249121"/>
            <a:ext cx="1140712" cy="37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6" y="6393321"/>
            <a:ext cx="1137897" cy="2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7" y="249121"/>
            <a:ext cx="1140712" cy="37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6" y="6393321"/>
            <a:ext cx="1137897" cy="2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0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62" y="1884122"/>
            <a:ext cx="7179814" cy="1470025"/>
          </a:xfrm>
        </p:spPr>
        <p:txBody>
          <a:bodyPr/>
          <a:lstStyle/>
          <a:p>
            <a:r>
              <a:rPr lang="en-US" dirty="0" smtClean="0"/>
              <a:t>What are the outcomes of COP24?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Henri Waisman, IDDRI</a:t>
            </a:r>
          </a:p>
          <a:p>
            <a:r>
              <a:rPr lang="en-US" dirty="0" smtClean="0"/>
              <a:t>Lola </a:t>
            </a:r>
            <a:r>
              <a:rPr lang="en-US" dirty="0" smtClean="0"/>
              <a:t>Vallejo, </a:t>
            </a:r>
            <a:r>
              <a:rPr lang="en-US" dirty="0" smtClean="0"/>
              <a:t>IDDRI</a:t>
            </a:r>
          </a:p>
          <a:p>
            <a:r>
              <a:rPr lang="en-US" dirty="0" smtClean="0"/>
              <a:t>Daniel Buira, AILAC advisor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18/12/2018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Reality check: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we’re</a:t>
            </a:r>
            <a:r>
              <a:rPr lang="fr-FR" dirty="0" smtClean="0"/>
              <a:t> </a:t>
            </a:r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5" y="869774"/>
            <a:ext cx="7977298" cy="55857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0685" y="6517761"/>
            <a:ext cx="347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</a:t>
            </a:r>
            <a:r>
              <a:rPr lang="fr-FR" sz="1200" dirty="0" smtClean="0"/>
              <a:t>: </a:t>
            </a:r>
            <a:r>
              <a:rPr lang="fr-FR" sz="1200" dirty="0" err="1" smtClean="0"/>
              <a:t>Briner&amp;Moarif</a:t>
            </a:r>
            <a:r>
              <a:rPr lang="fr-FR" sz="1200" dirty="0" smtClean="0"/>
              <a:t>, 2016 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942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fr-FR" b="1" dirty="0" smtClean="0"/>
              <a:t>Recognition </a:t>
            </a:r>
            <a:r>
              <a:rPr lang="fr-FR" b="1" dirty="0" err="1" smtClean="0"/>
              <a:t>that</a:t>
            </a:r>
            <a:r>
              <a:rPr lang="fr-FR" b="1" dirty="0" smtClean="0"/>
              <a:t> Finance </a:t>
            </a:r>
            <a:r>
              <a:rPr lang="fr-FR" b="1" dirty="0" err="1" smtClean="0"/>
              <a:t>plays</a:t>
            </a:r>
            <a:r>
              <a:rPr lang="fr-FR" b="1" dirty="0" smtClean="0"/>
              <a:t> a key </a:t>
            </a:r>
            <a:r>
              <a:rPr lang="fr-FR" b="1" dirty="0" err="1" smtClean="0"/>
              <a:t>role</a:t>
            </a:r>
            <a:r>
              <a:rPr lang="fr-FR" b="1" dirty="0" smtClean="0"/>
              <a:t> in </a:t>
            </a:r>
            <a:r>
              <a:rPr lang="fr-FR" b="1" dirty="0" err="1" smtClean="0"/>
              <a:t>enhancing</a:t>
            </a:r>
            <a:r>
              <a:rPr lang="fr-FR" b="1" dirty="0" smtClean="0"/>
              <a:t> ambition</a:t>
            </a:r>
          </a:p>
          <a:p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announcements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R</a:t>
            </a:r>
            <a:r>
              <a:rPr lang="fr-FR" b="1" dirty="0" smtClean="0"/>
              <a:t>egular </a:t>
            </a:r>
            <a:r>
              <a:rPr lang="fr-FR" b="1" dirty="0" err="1"/>
              <a:t>multilateral</a:t>
            </a:r>
            <a:r>
              <a:rPr lang="fr-FR" b="1" dirty="0"/>
              <a:t> </a:t>
            </a:r>
            <a:r>
              <a:rPr lang="fr-FR" b="1" dirty="0" err="1"/>
              <a:t>space</a:t>
            </a:r>
            <a:r>
              <a:rPr lang="fr-FR" b="1" dirty="0"/>
              <a:t> for </a:t>
            </a:r>
            <a:r>
              <a:rPr lang="fr-FR" b="1" dirty="0" err="1"/>
              <a:t>discussing</a:t>
            </a:r>
            <a:r>
              <a:rPr lang="fr-FR" b="1" dirty="0"/>
              <a:t> </a:t>
            </a:r>
            <a:r>
              <a:rPr lang="fr-FR" b="1" dirty="0" err="1"/>
              <a:t>progress</a:t>
            </a:r>
            <a:r>
              <a:rPr lang="fr-FR" b="1" dirty="0"/>
              <a:t> on mobilisation of </a:t>
            </a:r>
            <a:r>
              <a:rPr lang="fr-FR" b="1" dirty="0" smtClean="0"/>
              <a:t>finance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/>
              <a:t>extension of the </a:t>
            </a:r>
            <a:r>
              <a:rPr lang="fr-FR" dirty="0" err="1"/>
              <a:t>biennial</a:t>
            </a:r>
            <a:r>
              <a:rPr lang="fr-FR" dirty="0"/>
              <a:t> high-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ministerial</a:t>
            </a:r>
            <a:r>
              <a:rPr lang="fr-FR" dirty="0"/>
              <a:t> dialogue on </a:t>
            </a:r>
            <a:r>
              <a:rPr lang="fr-FR" dirty="0" err="1"/>
              <a:t>climate</a:t>
            </a:r>
            <a:r>
              <a:rPr lang="fr-FR" dirty="0"/>
              <a:t> </a:t>
            </a:r>
            <a:r>
              <a:rPr lang="fr-FR" dirty="0" smtClean="0"/>
              <a:t>finance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err="1"/>
              <a:t>Enhance</a:t>
            </a:r>
            <a:r>
              <a:rPr lang="fr-FR" b="1" dirty="0"/>
              <a:t> information on the finance </a:t>
            </a:r>
            <a:r>
              <a:rPr lang="fr-FR" b="1" dirty="0" err="1" smtClean="0"/>
              <a:t>provided</a:t>
            </a:r>
            <a:r>
              <a:rPr lang="fr-FR" b="1" dirty="0" smtClean="0"/>
              <a:t> </a:t>
            </a:r>
            <a:r>
              <a:rPr lang="fr-FR" dirty="0" err="1" smtClean="0"/>
              <a:t>through</a:t>
            </a:r>
            <a:r>
              <a:rPr lang="fr-FR" b="1" dirty="0" smtClean="0"/>
              <a:t> </a:t>
            </a:r>
            <a:r>
              <a:rPr lang="fr-FR" dirty="0" smtClean="0"/>
              <a:t>more </a:t>
            </a:r>
            <a:r>
              <a:rPr lang="fr-FR" dirty="0" err="1"/>
              <a:t>granular</a:t>
            </a:r>
            <a:r>
              <a:rPr lang="fr-FR" dirty="0"/>
              <a:t> </a:t>
            </a:r>
            <a:r>
              <a:rPr lang="fr-FR" dirty="0" err="1"/>
              <a:t>reporting</a:t>
            </a:r>
            <a:r>
              <a:rPr lang="fr-FR" dirty="0"/>
              <a:t> on </a:t>
            </a:r>
            <a:r>
              <a:rPr lang="fr-FR" dirty="0" err="1"/>
              <a:t>sectors</a:t>
            </a:r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, types of </a:t>
            </a:r>
            <a:r>
              <a:rPr lang="fr-FR" dirty="0" err="1"/>
              <a:t>financial</a:t>
            </a:r>
            <a:r>
              <a:rPr lang="fr-FR" dirty="0"/>
              <a:t> instrument </a:t>
            </a:r>
            <a:r>
              <a:rPr lang="fr-FR" dirty="0" err="1"/>
              <a:t>used</a:t>
            </a:r>
            <a:r>
              <a:rPr lang="fr-FR" dirty="0"/>
              <a:t>, and how </a:t>
            </a:r>
            <a:r>
              <a:rPr lang="fr-FR" dirty="0" err="1"/>
              <a:t>contributors</a:t>
            </a:r>
            <a:r>
              <a:rPr lang="fr-FR" dirty="0"/>
              <a:t> are </a:t>
            </a:r>
            <a:r>
              <a:rPr lang="fr-FR" dirty="0" err="1"/>
              <a:t>ramping</a:t>
            </a:r>
            <a:r>
              <a:rPr lang="fr-FR" dirty="0"/>
              <a:t> up </a:t>
            </a:r>
            <a:r>
              <a:rPr lang="fr-FR" dirty="0" err="1"/>
              <a:t>their</a:t>
            </a:r>
            <a:r>
              <a:rPr lang="fr-FR" dirty="0"/>
              <a:t> efforts over </a:t>
            </a:r>
            <a:r>
              <a:rPr lang="fr-FR" dirty="0" smtClean="0"/>
              <a:t>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Provision of finance: new </a:t>
            </a:r>
            <a:r>
              <a:rPr lang="fr-FR" dirty="0" err="1" smtClean="0"/>
              <a:t>steps</a:t>
            </a:r>
            <a:r>
              <a:rPr lang="fr-FR" dirty="0" smtClean="0"/>
              <a:t> in right direction… all </a:t>
            </a:r>
            <a:r>
              <a:rPr lang="fr-FR" dirty="0" err="1" smtClean="0"/>
              <a:t>eyes</a:t>
            </a:r>
            <a:r>
              <a:rPr lang="fr-FR" dirty="0" smtClean="0"/>
              <a:t> on Macron +  </a:t>
            </a:r>
            <a:r>
              <a:rPr lang="fr-FR" dirty="0" err="1" smtClean="0"/>
              <a:t>Holness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Finance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96391"/>
              </p:ext>
            </p:extLst>
          </p:nvPr>
        </p:nvGraphicFramePr>
        <p:xfrm>
          <a:off x="530981" y="3988578"/>
          <a:ext cx="8301689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054">
                  <a:extLst>
                    <a:ext uri="{9D8B030D-6E8A-4147-A177-3AD203B41FA5}">
                      <a16:colId xmlns:a16="http://schemas.microsoft.com/office/drawing/2014/main" val="3597898695"/>
                    </a:ext>
                  </a:extLst>
                </a:gridCol>
                <a:gridCol w="2524623">
                  <a:extLst>
                    <a:ext uri="{9D8B030D-6E8A-4147-A177-3AD203B41FA5}">
                      <a16:colId xmlns:a16="http://schemas.microsoft.com/office/drawing/2014/main" val="453229468"/>
                    </a:ext>
                  </a:extLst>
                </a:gridCol>
                <a:gridCol w="3224012">
                  <a:extLst>
                    <a:ext uri="{9D8B030D-6E8A-4147-A177-3AD203B41FA5}">
                      <a16:colId xmlns:a16="http://schemas.microsoft.com/office/drawing/2014/main" val="3231527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Pre</a:t>
                      </a:r>
                      <a:r>
                        <a:rPr lang="fr-FR" dirty="0" smtClean="0"/>
                        <a:t>-COP </a:t>
                      </a:r>
                      <a:r>
                        <a:rPr lang="fr-FR" dirty="0" err="1" smtClean="0"/>
                        <a:t>contrib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Post COP </a:t>
                      </a:r>
                      <a:r>
                        <a:rPr lang="fr-FR" dirty="0" err="1" smtClean="0"/>
                        <a:t>pledges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38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Adaptation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US$ 28.2m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</a:t>
                      </a:r>
                      <a:r>
                        <a:rPr lang="fr-FR" dirty="0" smtClean="0"/>
                        <a:t>S$ 129m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LDC </a:t>
                      </a:r>
                      <a:r>
                        <a:rPr lang="fr-FR" dirty="0" err="1" smtClean="0"/>
                        <a:t>Fund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US$ 1.33bn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US$ 28.2m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63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Green Climate </a:t>
                      </a:r>
                      <a:r>
                        <a:rPr lang="fr-FR" dirty="0" err="1" smtClean="0"/>
                        <a:t>Fund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US$10.3bn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 and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Norway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pledged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double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GCF contributions (€1.5bn and $516m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respectively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00354" y="941128"/>
            <a:ext cx="3964082" cy="2506662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 at COP24?</a:t>
            </a:r>
            <a:br>
              <a:rPr lang="fr-FR" dirty="0" smtClean="0"/>
            </a:br>
            <a:r>
              <a:rPr lang="fr-FR" sz="2800" dirty="0" err="1" smtClean="0"/>
              <a:t>Presidency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Ambition</a:t>
            </a:r>
            <a:br>
              <a:rPr lang="fr-FR" sz="2800" dirty="0" smtClean="0"/>
            </a:br>
            <a:r>
              <a:rPr lang="fr-FR" sz="2800" dirty="0" err="1" smtClean="0"/>
              <a:t>Rulebook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Finance</a:t>
            </a:r>
            <a:endParaRPr lang="fr-FR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47" y="2043036"/>
            <a:ext cx="3569656" cy="11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COP24 in Katowice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595" y="928974"/>
            <a:ext cx="2390775" cy="46101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04" y="934795"/>
            <a:ext cx="2486025" cy="48387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47" y="1329002"/>
            <a:ext cx="3257550" cy="49720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716" y="2267177"/>
            <a:ext cx="6172200" cy="40576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463" y="898811"/>
            <a:ext cx="7334905" cy="579821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837" y="828902"/>
            <a:ext cx="7105650" cy="3467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918" y="890874"/>
            <a:ext cx="8063795" cy="5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fr-FR" sz="3200" dirty="0" smtClean="0"/>
              <a:t>IPCC SR 1.5°C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Ambition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593"/>
            <a:ext cx="7077205" cy="48233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" y="1085850"/>
            <a:ext cx="6677025" cy="4867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32" y="1085850"/>
            <a:ext cx="6572250" cy="4924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4" y="1085849"/>
            <a:ext cx="6677025" cy="49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Ambition</a:t>
            </a:r>
            <a:endParaRPr lang="en-US" dirty="0"/>
          </a:p>
        </p:txBody>
      </p:sp>
      <p:sp>
        <p:nvSpPr>
          <p:cNvPr id="15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08318" y="1085850"/>
            <a:ext cx="8573745" cy="5080000"/>
          </a:xfrm>
        </p:spPr>
        <p:txBody>
          <a:bodyPr numCol="1"/>
          <a:lstStyle/>
          <a:p>
            <a:r>
              <a:rPr lang="fr-FR" sz="3200" dirty="0" err="1" smtClean="0"/>
              <a:t>Talanoa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63" y="1953822"/>
            <a:ext cx="7791450" cy="222885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25963" y="4521896"/>
            <a:ext cx="7127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 Fiji- </a:t>
            </a:r>
            <a:r>
              <a:rPr lang="fr-FR" dirty="0" err="1" smtClean="0">
                <a:solidFill>
                  <a:schemeClr val="accent1"/>
                </a:solidFill>
              </a:rPr>
              <a:t>Poland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Talanoa</a:t>
            </a:r>
            <a:r>
              <a:rPr lang="fr-FR" dirty="0" smtClean="0">
                <a:solidFill>
                  <a:schemeClr val="accent1"/>
                </a:solidFill>
              </a:rPr>
              <a:t> call for action (13 </a:t>
            </a:r>
            <a:r>
              <a:rPr lang="fr-FR" dirty="0" err="1" smtClean="0">
                <a:solidFill>
                  <a:schemeClr val="accent1"/>
                </a:solidFill>
              </a:rPr>
              <a:t>Dec</a:t>
            </a:r>
            <a:r>
              <a:rPr lang="fr-FR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/>
              <a:t>We must fulfil the goals of the Paris Agreement. </a:t>
            </a:r>
            <a:endParaRPr lang="en-US" dirty="0" smtClean="0"/>
          </a:p>
          <a:p>
            <a:r>
              <a:rPr lang="en-US" dirty="0"/>
              <a:t>We must achieve a just transformation towards a better world. </a:t>
            </a:r>
            <a:endParaRPr lang="en-US" dirty="0" smtClean="0"/>
          </a:p>
          <a:p>
            <a:r>
              <a:rPr lang="en-US" dirty="0"/>
              <a:t>We must unlock the full potential of technology</a:t>
            </a:r>
            <a:r>
              <a:rPr lang="en-US" dirty="0" smtClean="0"/>
              <a:t>.</a:t>
            </a:r>
          </a:p>
          <a:p>
            <a:r>
              <a:rPr lang="en-US" dirty="0"/>
              <a:t>We must demonstrate bold leadership. </a:t>
            </a:r>
            <a:endParaRPr lang="en-US" dirty="0" smtClean="0"/>
          </a:p>
          <a:p>
            <a:r>
              <a:rPr lang="fr-FR" dirty="0" err="1"/>
              <a:t>We</a:t>
            </a:r>
            <a:r>
              <a:rPr lang="fr-FR" dirty="0"/>
              <a:t> must </a:t>
            </a:r>
            <a:r>
              <a:rPr lang="fr-FR" dirty="0" err="1"/>
              <a:t>act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73" y="1984887"/>
            <a:ext cx="8440390" cy="43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UNSG: the new face of ambition?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18" y="925512"/>
            <a:ext cx="8029575" cy="540067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1267548" y="4893074"/>
            <a:ext cx="12007421" cy="1806700"/>
            <a:chOff x="-891768" y="1132442"/>
            <a:chExt cx="12007421" cy="18067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04382" y="1132442"/>
              <a:ext cx="11007494" cy="111436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91768" y="2228088"/>
              <a:ext cx="12007421" cy="711054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608810" y="1222482"/>
            <a:ext cx="7829550" cy="2812277"/>
            <a:chOff x="308318" y="3830637"/>
            <a:chExt cx="7829550" cy="281227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318" y="3830637"/>
              <a:ext cx="7829550" cy="249555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08318" y="6273582"/>
              <a:ext cx="4276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EU Council, 12-14 </a:t>
              </a:r>
              <a:r>
                <a:rPr lang="fr-FR" dirty="0" err="1" smtClean="0"/>
                <a:t>Dec</a:t>
              </a:r>
              <a:r>
                <a:rPr lang="fr-FR" dirty="0" smtClean="0"/>
                <a:t> conclusions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255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a </a:t>
            </a:r>
            <a:r>
              <a:rPr lang="fr-FR" dirty="0" err="1" smtClean="0"/>
              <a:t>Rulebook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353"/>
            <a:ext cx="12420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fr-FR" dirty="0" smtClean="0"/>
              <a:t>A </a:t>
            </a:r>
            <a:r>
              <a:rPr lang="fr-FR" dirty="0" err="1" smtClean="0"/>
              <a:t>mammoth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, and </a:t>
            </a:r>
            <a:r>
              <a:rPr lang="fr-FR" dirty="0" err="1" smtClean="0"/>
              <a:t>Herculean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Progress on </a:t>
            </a:r>
            <a:r>
              <a:rPr lang="fr-FR" dirty="0" err="1" smtClean="0"/>
              <a:t>Rulebook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Source: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Brief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64" y="1584737"/>
            <a:ext cx="7419466" cy="4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r>
              <a:rPr lang="en-US" dirty="0">
                <a:solidFill>
                  <a:srgbClr val="00B050"/>
                </a:solidFill>
              </a:rPr>
              <a:t>ACCOUNTING</a:t>
            </a:r>
            <a:r>
              <a:rPr lang="en-US" dirty="0">
                <a:solidFill>
                  <a:srgbClr val="00B0F0"/>
                </a:solidFill>
              </a:rPr>
              <a:t>:</a:t>
            </a:r>
            <a:r>
              <a:rPr lang="en-US" dirty="0" smtClean="0"/>
              <a:t> All </a:t>
            </a:r>
            <a:r>
              <a:rPr lang="en-US" dirty="0"/>
              <a:t>countries “shall” use the </a:t>
            </a:r>
            <a:r>
              <a:rPr lang="en-US" dirty="0">
                <a:solidFill>
                  <a:srgbClr val="FF0000"/>
                </a:solidFill>
              </a:rPr>
              <a:t>latest emissions accounting guidance </a:t>
            </a:r>
            <a:r>
              <a:rPr lang="en-US" dirty="0"/>
              <a:t>from the </a:t>
            </a:r>
            <a:r>
              <a:rPr lang="en-US" dirty="0" smtClean="0"/>
              <a:t>IPCC</a:t>
            </a:r>
          </a:p>
          <a:p>
            <a:r>
              <a:rPr lang="en-US" dirty="0">
                <a:solidFill>
                  <a:srgbClr val="00B050"/>
                </a:solidFill>
              </a:rPr>
              <a:t>COMMON TIMEFRAMES</a:t>
            </a:r>
            <a:r>
              <a:rPr lang="en-US" dirty="0"/>
              <a:t>: Parties shall apply common time frames to their nationally determined contributions to be implemented </a:t>
            </a:r>
            <a:r>
              <a:rPr lang="en-US" dirty="0">
                <a:solidFill>
                  <a:srgbClr val="FF0000"/>
                </a:solidFill>
              </a:rPr>
              <a:t>from 2031 </a:t>
            </a:r>
            <a:r>
              <a:rPr lang="en-US" dirty="0" smtClean="0"/>
              <a:t>onward</a:t>
            </a:r>
          </a:p>
          <a:p>
            <a:r>
              <a:rPr lang="en-US" dirty="0" smtClean="0"/>
              <a:t>FINANCE: Follows closely Paris Agreement text. </a:t>
            </a:r>
          </a:p>
          <a:p>
            <a:pPr lvl="1"/>
            <a:r>
              <a:rPr lang="en-US" dirty="0" smtClean="0"/>
              <a:t>Countries </a:t>
            </a:r>
            <a:r>
              <a:rPr lang="en-US" i="1" dirty="0" smtClean="0"/>
              <a:t>shall</a:t>
            </a:r>
            <a:r>
              <a:rPr lang="en-US" dirty="0" smtClean="0"/>
              <a:t> biennially communicate </a:t>
            </a:r>
            <a:r>
              <a:rPr lang="en-US" i="1" dirty="0" smtClean="0"/>
              <a:t>as available</a:t>
            </a:r>
            <a:r>
              <a:rPr lang="en-US" dirty="0" smtClean="0"/>
              <a:t> projected levels of public finance to be provided (Art. 9.5)</a:t>
            </a:r>
          </a:p>
          <a:p>
            <a:pPr lvl="1"/>
            <a:r>
              <a:rPr lang="en-US" dirty="0" smtClean="0"/>
              <a:t>Countries </a:t>
            </a:r>
            <a:r>
              <a:rPr lang="en-US" dirty="0"/>
              <a:t>allowed to report the full value of loans as climate </a:t>
            </a:r>
            <a:r>
              <a:rPr lang="en-US" dirty="0" smtClean="0"/>
              <a:t>finance…</a:t>
            </a:r>
          </a:p>
          <a:p>
            <a:pPr lvl="1"/>
            <a:endParaRPr lang="en-US" dirty="0" smtClean="0"/>
          </a:p>
          <a:p>
            <a:r>
              <a:rPr lang="en-US" b="1" dirty="0">
                <a:solidFill>
                  <a:srgbClr val="FFC000"/>
                </a:solidFill>
              </a:rPr>
              <a:t>Art. 6 DEFFERED</a:t>
            </a:r>
            <a:r>
              <a:rPr lang="en-US" dirty="0"/>
              <a:t>: Basic accounting rules to prevent “double counting” of emissions reductions could not be agreed.</a:t>
            </a:r>
          </a:p>
          <a:p>
            <a:r>
              <a:rPr lang="en-US" b="1" dirty="0">
                <a:solidFill>
                  <a:srgbClr val="FFC000"/>
                </a:solidFill>
              </a:rPr>
              <a:t>FLEXIBILITY: </a:t>
            </a:r>
            <a:r>
              <a:rPr lang="en-US" u="sng" dirty="0"/>
              <a:t>Common </a:t>
            </a:r>
            <a:r>
              <a:rPr lang="en-US" dirty="0"/>
              <a:t>system but flexibility for scope, frequency and level of detail of reporting, and in the scope of the review. Flexibility is self-determined but need to precise for which provision, clarify capacity constraints, and provide self-determined estimated time frames for improvements. … Link to capacity building.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INPUT FOR GST: </a:t>
            </a:r>
            <a:r>
              <a:rPr lang="en-US" dirty="0" smtClean="0"/>
              <a:t>Different deadlines for transitioning to the new system for developed countries (BR) 31/12/2022; and developing countries (BUR) 31/12/2024.</a:t>
            </a:r>
            <a:endParaRPr lang="en-US" b="1" dirty="0" smtClean="0">
              <a:solidFill>
                <a:srgbClr val="FFC000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How good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Rulebook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7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verture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us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in">
  <a:themeElements>
    <a:clrScheme name="IDDRI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CF172F"/>
      </a:accent1>
      <a:accent2>
        <a:srgbClr val="0E1B20"/>
      </a:accent2>
      <a:accent3>
        <a:srgbClr val="343231"/>
      </a:accent3>
      <a:accent4>
        <a:srgbClr val="4B504D"/>
      </a:accent4>
      <a:accent5>
        <a:srgbClr val="DDDEDD"/>
      </a:accent5>
      <a:accent6>
        <a:srgbClr val="7B7F7A"/>
      </a:accent6>
      <a:hlink>
        <a:srgbClr val="CF17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626</Words>
  <Application>Microsoft Office PowerPoint</Application>
  <PresentationFormat>Affichage à l'écran (4:3)</PresentationFormat>
  <Paragraphs>74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Georgia</vt:lpstr>
      <vt:lpstr>Helvetica</vt:lpstr>
      <vt:lpstr>Helvetica Light</vt:lpstr>
      <vt:lpstr>Wingdings</vt:lpstr>
      <vt:lpstr>Ouverture</vt:lpstr>
      <vt:lpstr>Contenus</vt:lpstr>
      <vt:lpstr>Fin</vt:lpstr>
      <vt:lpstr>What are the outcomes of COP24?</vt:lpstr>
      <vt:lpstr>What happened at COP24? Presidency Ambition Rulebook Finance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Jacquinot</dc:creator>
  <cp:lastModifiedBy>Lola VALLEJO</cp:lastModifiedBy>
  <cp:revision>51</cp:revision>
  <dcterms:created xsi:type="dcterms:W3CDTF">2018-01-25T10:04:35Z</dcterms:created>
  <dcterms:modified xsi:type="dcterms:W3CDTF">2018-12-17T15:47:44Z</dcterms:modified>
</cp:coreProperties>
</file>