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3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70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1A24CD3-204F-4468-8EE4-28A6668D006A}" type="datetimeFigureOut">
              <a:rPr lang="en-US" smtClean="0"/>
              <a:t>10/05/23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10/05/23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10/05/23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10/05/23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10/05/23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10/05/23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B1A24CD3-204F-4468-8EE4-28A6668D006A}" type="datetimeFigureOut">
              <a:rPr lang="en-US" smtClean="0"/>
              <a:t>10/05/23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10/05/23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10/05/23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10/05/23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10/05/23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10/05/23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10/05/23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contenu e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10/05/23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10/05/23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10/05/23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10/05/23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s, Haut et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10/05/23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10/05/23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4835" y="4014894"/>
            <a:ext cx="8304533" cy="1848718"/>
          </a:xfrm>
        </p:spPr>
        <p:txBody>
          <a:bodyPr>
            <a:normAutofit/>
          </a:bodyPr>
          <a:lstStyle/>
          <a:p>
            <a:pPr algn="ctr"/>
            <a:r>
              <a:rPr lang="fr-FR" sz="2800" dirty="0" smtClean="0"/>
              <a:t>Can </a:t>
            </a:r>
            <a:r>
              <a:rPr lang="fr-FR" sz="2800" dirty="0" err="1" smtClean="0"/>
              <a:t>Climate</a:t>
            </a:r>
            <a:r>
              <a:rPr lang="fr-FR" sz="2800" dirty="0" smtClean="0"/>
              <a:t> </a:t>
            </a:r>
            <a:r>
              <a:rPr lang="fr-FR" sz="2800" dirty="0" err="1" smtClean="0"/>
              <a:t>litigation</a:t>
            </a:r>
            <a:r>
              <a:rPr lang="fr-FR" sz="2800" dirty="0" smtClean="0"/>
              <a:t> </a:t>
            </a:r>
            <a:r>
              <a:rPr lang="fr-FR" sz="2800" dirty="0" err="1" smtClean="0"/>
              <a:t>really</a:t>
            </a:r>
            <a:r>
              <a:rPr lang="fr-FR" sz="2800" dirty="0" smtClean="0"/>
              <a:t> </a:t>
            </a:r>
            <a:r>
              <a:rPr lang="fr-FR" sz="2800" dirty="0" err="1" smtClean="0"/>
              <a:t>get</a:t>
            </a:r>
            <a:r>
              <a:rPr lang="fr-FR" sz="2800" dirty="0" smtClean="0"/>
              <a:t> </a:t>
            </a:r>
            <a:r>
              <a:rPr lang="fr-FR" sz="2800" dirty="0" err="1" smtClean="0"/>
              <a:t>personal</a:t>
            </a:r>
            <a:r>
              <a:rPr lang="fr-FR" sz="2800" dirty="0" smtClean="0"/>
              <a:t>?</a:t>
            </a:r>
            <a:br>
              <a:rPr lang="fr-FR" sz="2800" dirty="0" smtClean="0"/>
            </a:br>
            <a:r>
              <a:rPr lang="fr-FR" sz="2800" dirty="0" smtClean="0"/>
              <a:t>Focus on </a:t>
            </a:r>
            <a:r>
              <a:rPr lang="fr-FR" sz="2800" dirty="0" err="1" smtClean="0"/>
              <a:t>Rights</a:t>
            </a:r>
            <a:r>
              <a:rPr lang="fr-FR" sz="2800" dirty="0" smtClean="0"/>
              <a:t> in the </a:t>
            </a:r>
            <a:r>
              <a:rPr lang="fr-FR" sz="2800" dirty="0" err="1" smtClean="0"/>
              <a:t>context</a:t>
            </a:r>
            <a:r>
              <a:rPr lang="fr-FR" sz="2800" dirty="0" smtClean="0"/>
              <a:t> of the </a:t>
            </a:r>
            <a:r>
              <a:rPr lang="fr-FR" sz="2800" dirty="0" err="1" smtClean="0"/>
              <a:t>European</a:t>
            </a:r>
            <a:r>
              <a:rPr lang="fr-FR" sz="2800" dirty="0" smtClean="0"/>
              <a:t> cases</a:t>
            </a:r>
            <a:endParaRPr lang="fr-FR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4835" y="5863612"/>
            <a:ext cx="8789165" cy="994387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fr-FR" sz="2100" dirty="0" smtClean="0"/>
              <a:t>Marta Torre-Schaub</a:t>
            </a:r>
          </a:p>
          <a:p>
            <a:endParaRPr lang="fr-FR" dirty="0"/>
          </a:p>
          <a:p>
            <a:endParaRPr lang="fr-FR" dirty="0" smtClean="0"/>
          </a:p>
          <a:p>
            <a:pPr algn="ctr"/>
            <a:r>
              <a:rPr lang="fr-FR" dirty="0" smtClean="0"/>
              <a:t>IDDRI ISJPS Université Paris 1 Sciences Po</a:t>
            </a:r>
          </a:p>
          <a:p>
            <a:pPr algn="ctr"/>
            <a:r>
              <a:rPr lang="fr-FR" dirty="0" smtClean="0"/>
              <a:t>11 May 2023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5267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654210"/>
          </a:xfrm>
        </p:spPr>
        <p:txBody>
          <a:bodyPr/>
          <a:lstStyle/>
          <a:p>
            <a:r>
              <a:rPr lang="fr-FR" sz="3200" i="1" dirty="0"/>
              <a:t>Carême case v. France</a:t>
            </a:r>
            <a:r>
              <a:rPr lang="fr-FR" sz="3200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8" y="1774023"/>
            <a:ext cx="8686801" cy="4948591"/>
          </a:xfrm>
        </p:spPr>
        <p:txBody>
          <a:bodyPr>
            <a:normAutofit fontScale="92500" lnSpcReduction="10000"/>
          </a:bodyPr>
          <a:lstStyle/>
          <a:p>
            <a:r>
              <a:rPr lang="fr-FR" dirty="0" err="1" smtClean="0"/>
              <a:t>After</a:t>
            </a:r>
            <a:r>
              <a:rPr lang="fr-FR" dirty="0" smtClean="0"/>
              <a:t> </a:t>
            </a:r>
            <a:r>
              <a:rPr lang="fr-FR" dirty="0" err="1" smtClean="0"/>
              <a:t>having</a:t>
            </a:r>
            <a:r>
              <a:rPr lang="fr-FR" dirty="0" smtClean="0"/>
              <a:t> </a:t>
            </a:r>
            <a:r>
              <a:rPr lang="fr-FR" dirty="0" err="1" smtClean="0"/>
              <a:t>exhaust</a:t>
            </a:r>
            <a:r>
              <a:rPr lang="fr-FR" dirty="0" smtClean="0"/>
              <a:t> all avenues for </a:t>
            </a:r>
            <a:r>
              <a:rPr lang="fr-FR" dirty="0" err="1" smtClean="0"/>
              <a:t>appeal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the </a:t>
            </a:r>
            <a:r>
              <a:rPr lang="fr-FR" dirty="0" err="1" smtClean="0"/>
              <a:t>domestic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r>
              <a:rPr lang="fr-FR" dirty="0" smtClean="0"/>
              <a:t>, Mr. Car</a:t>
            </a:r>
            <a:r>
              <a:rPr lang="fr-FR" dirty="0" smtClean="0"/>
              <a:t>ême, former </a:t>
            </a:r>
            <a:r>
              <a:rPr lang="fr-FR" dirty="0" err="1" smtClean="0"/>
              <a:t>mayor</a:t>
            </a:r>
            <a:r>
              <a:rPr lang="fr-FR" dirty="0" smtClean="0"/>
              <a:t> of Grande </a:t>
            </a:r>
            <a:r>
              <a:rPr lang="fr-FR" dirty="0" err="1" smtClean="0"/>
              <a:t>Synthe</a:t>
            </a:r>
            <a:r>
              <a:rPr lang="fr-FR" dirty="0" smtClean="0"/>
              <a:t> </a:t>
            </a:r>
            <a:r>
              <a:rPr lang="fr-FR" dirty="0" err="1" smtClean="0"/>
              <a:t>town</a:t>
            </a:r>
            <a:r>
              <a:rPr lang="fr-FR" dirty="0"/>
              <a:t> </a:t>
            </a:r>
            <a:r>
              <a:rPr lang="fr-FR" dirty="0" err="1" smtClean="0"/>
              <a:t>applied</a:t>
            </a:r>
            <a:r>
              <a:rPr lang="fr-FR" dirty="0" smtClean="0"/>
              <a:t> </a:t>
            </a:r>
            <a:r>
              <a:rPr lang="fr-FR" dirty="0"/>
              <a:t>to the Court for violation of 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/>
              <a:t>human</a:t>
            </a:r>
            <a:r>
              <a:rPr lang="fr-FR" dirty="0"/>
              <a:t> </a:t>
            </a:r>
            <a:r>
              <a:rPr lang="fr-FR" dirty="0" err="1"/>
              <a:t>rights</a:t>
            </a:r>
            <a:r>
              <a:rPr lang="fr-FR" dirty="0"/>
              <a:t> </a:t>
            </a:r>
            <a:r>
              <a:rPr lang="fr-FR" dirty="0" err="1"/>
              <a:t>covered</a:t>
            </a:r>
            <a:r>
              <a:rPr lang="fr-FR" dirty="0"/>
              <a:t> by Articles 2 and 8 of the Convention</a:t>
            </a:r>
            <a:endParaRPr lang="fr-FR" dirty="0" smtClean="0"/>
          </a:p>
          <a:p>
            <a:r>
              <a:rPr lang="fr-FR" dirty="0" err="1" smtClean="0"/>
              <a:t>Failure</a:t>
            </a:r>
            <a:r>
              <a:rPr lang="fr-FR" dirty="0" smtClean="0"/>
              <a:t> </a:t>
            </a:r>
            <a:r>
              <a:rPr lang="fr-FR" dirty="0"/>
              <a:t>to </a:t>
            </a:r>
            <a:r>
              <a:rPr lang="fr-FR" dirty="0" err="1"/>
              <a:t>take</a:t>
            </a:r>
            <a:r>
              <a:rPr lang="fr-FR" dirty="0"/>
              <a:t> all </a:t>
            </a:r>
            <a:r>
              <a:rPr lang="fr-FR" dirty="0" err="1"/>
              <a:t>necessary</a:t>
            </a:r>
            <a:r>
              <a:rPr lang="fr-FR" dirty="0"/>
              <a:t> </a:t>
            </a:r>
            <a:r>
              <a:rPr lang="fr-FR" dirty="0" err="1"/>
              <a:t>measures</a:t>
            </a:r>
            <a:r>
              <a:rPr lang="fr-FR" dirty="0"/>
              <a:t> to </a:t>
            </a:r>
            <a:r>
              <a:rPr lang="fr-FR" dirty="0" err="1"/>
              <a:t>reduce</a:t>
            </a:r>
            <a:r>
              <a:rPr lang="fr-FR" dirty="0"/>
              <a:t> </a:t>
            </a:r>
            <a:r>
              <a:rPr lang="fr-FR" dirty="0" err="1"/>
              <a:t>emissions</a:t>
            </a:r>
            <a:r>
              <a:rPr lang="fr-FR" dirty="0"/>
              <a:t> </a:t>
            </a:r>
            <a:endParaRPr lang="fr-FR" dirty="0" smtClean="0"/>
          </a:p>
          <a:p>
            <a:r>
              <a:rPr lang="fr-FR" dirty="0" smtClean="0"/>
              <a:t> </a:t>
            </a:r>
            <a:r>
              <a:rPr lang="fr-FR" dirty="0" err="1"/>
              <a:t>F</a:t>
            </a:r>
            <a:r>
              <a:rPr lang="fr-FR" dirty="0" err="1" smtClean="0"/>
              <a:t>ailure</a:t>
            </a:r>
            <a:r>
              <a:rPr lang="fr-FR" dirty="0" smtClean="0"/>
              <a:t> </a:t>
            </a:r>
            <a:r>
              <a:rPr lang="fr-FR" dirty="0"/>
              <a:t>to </a:t>
            </a:r>
            <a:r>
              <a:rPr lang="fr-FR" dirty="0" err="1"/>
              <a:t>take</a:t>
            </a:r>
            <a:r>
              <a:rPr lang="fr-FR" dirty="0"/>
              <a:t> </a:t>
            </a:r>
            <a:r>
              <a:rPr lang="fr-FR" dirty="0" err="1"/>
              <a:t>measures</a:t>
            </a:r>
            <a:r>
              <a:rPr lang="fr-FR" dirty="0"/>
              <a:t> to </a:t>
            </a:r>
            <a:r>
              <a:rPr lang="fr-FR" dirty="0" err="1"/>
              <a:t>protect</a:t>
            </a:r>
            <a:r>
              <a:rPr lang="fr-FR" dirty="0"/>
              <a:t> </a:t>
            </a:r>
            <a:r>
              <a:rPr lang="fr-FR" dirty="0" err="1"/>
              <a:t>his</a:t>
            </a:r>
            <a:r>
              <a:rPr lang="fr-FR" dirty="0"/>
              <a:t> home and live</a:t>
            </a:r>
            <a:r>
              <a:rPr lang="fr-FR" dirty="0"/>
              <a:t> </a:t>
            </a:r>
            <a:endParaRPr lang="fr-FR" dirty="0" smtClean="0"/>
          </a:p>
          <a:p>
            <a:r>
              <a:rPr lang="fr-FR" dirty="0" smtClean="0"/>
              <a:t>The State : all </a:t>
            </a:r>
            <a:r>
              <a:rPr lang="fr-FR" dirty="0" err="1" smtClean="0"/>
              <a:t>measures</a:t>
            </a:r>
            <a:r>
              <a:rPr lang="fr-FR" dirty="0" smtClean="0"/>
              <a:t> have been </a:t>
            </a:r>
            <a:r>
              <a:rPr lang="fr-FR" dirty="0" err="1" smtClean="0"/>
              <a:t>taken</a:t>
            </a:r>
            <a:r>
              <a:rPr lang="fr-FR" dirty="0" smtClean="0"/>
              <a:t> and </a:t>
            </a:r>
            <a:r>
              <a:rPr lang="fr-FR" dirty="0" err="1" smtClean="0"/>
              <a:t>that</a:t>
            </a:r>
            <a:r>
              <a:rPr lang="fr-FR" dirty="0" smtClean="0"/>
              <a:t> the Conseil d’Etat </a:t>
            </a:r>
            <a:r>
              <a:rPr lang="fr-FR" dirty="0" err="1" smtClean="0"/>
              <a:t>already</a:t>
            </a:r>
            <a:r>
              <a:rPr lang="fr-FR" dirty="0" smtClean="0"/>
              <a:t> </a:t>
            </a:r>
            <a:r>
              <a:rPr lang="fr-FR" dirty="0" err="1" smtClean="0"/>
              <a:t>rueld</a:t>
            </a:r>
            <a:r>
              <a:rPr lang="fr-FR" dirty="0" smtClean="0"/>
              <a:t> on </a:t>
            </a:r>
            <a:r>
              <a:rPr lang="fr-FR" dirty="0" err="1" smtClean="0"/>
              <a:t>that</a:t>
            </a:r>
            <a:r>
              <a:rPr lang="fr-FR" dirty="0" smtClean="0"/>
              <a:t> issue </a:t>
            </a:r>
            <a:r>
              <a:rPr lang="fr-FR" dirty="0" err="1" smtClean="0"/>
              <a:t>concerning</a:t>
            </a:r>
            <a:r>
              <a:rPr lang="fr-FR" dirty="0" smtClean="0"/>
              <a:t> the </a:t>
            </a:r>
            <a:r>
              <a:rPr lang="fr-FR" dirty="0" err="1" smtClean="0"/>
              <a:t>town</a:t>
            </a:r>
            <a:endParaRPr lang="fr-FR" dirty="0" smtClean="0"/>
          </a:p>
          <a:p>
            <a:r>
              <a:rPr lang="fr-FR" dirty="0" smtClean="0"/>
              <a:t>That a new </a:t>
            </a:r>
            <a:r>
              <a:rPr lang="fr-FR" dirty="0" err="1" smtClean="0"/>
              <a:t>climate</a:t>
            </a:r>
            <a:r>
              <a:rPr lang="fr-FR" dirty="0" smtClean="0"/>
              <a:t> </a:t>
            </a:r>
            <a:r>
              <a:rPr lang="fr-FR" dirty="0" err="1" smtClean="0"/>
              <a:t>Act</a:t>
            </a:r>
            <a:r>
              <a:rPr lang="fr-FR" dirty="0" smtClean="0"/>
              <a:t> has been </a:t>
            </a:r>
            <a:r>
              <a:rPr lang="fr-FR" dirty="0" err="1" smtClean="0"/>
              <a:t>published</a:t>
            </a:r>
            <a:r>
              <a:rPr lang="fr-FR" dirty="0" smtClean="0"/>
              <a:t> </a:t>
            </a:r>
            <a:r>
              <a:rPr lang="fr-FR" dirty="0" err="1" smtClean="0"/>
              <a:t>since</a:t>
            </a:r>
            <a:endParaRPr lang="fr-FR" dirty="0" smtClean="0"/>
          </a:p>
          <a:p>
            <a:r>
              <a:rPr lang="fr-FR" dirty="0" err="1" smtClean="0"/>
              <a:t>Concerning</a:t>
            </a:r>
            <a:r>
              <a:rPr lang="fr-FR" dirty="0" smtClean="0"/>
              <a:t> Mr Car</a:t>
            </a:r>
            <a:r>
              <a:rPr lang="fr-FR" dirty="0" smtClean="0"/>
              <a:t>ême </a:t>
            </a:r>
            <a:r>
              <a:rPr lang="fr-FR" dirty="0" err="1" smtClean="0"/>
              <a:t>personnal</a:t>
            </a:r>
            <a:r>
              <a:rPr lang="fr-FR" dirty="0" smtClean="0"/>
              <a:t> </a:t>
            </a:r>
            <a:r>
              <a:rPr lang="fr-FR" dirty="0" err="1" smtClean="0"/>
              <a:t>standingt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he’s</a:t>
            </a:r>
            <a:r>
              <a:rPr lang="fr-FR" dirty="0" smtClean="0"/>
              <a:t> not living in Grande </a:t>
            </a:r>
            <a:r>
              <a:rPr lang="fr-FR" dirty="0" err="1" smtClean="0"/>
              <a:t>Synthe</a:t>
            </a:r>
            <a:r>
              <a:rPr lang="fr-FR" dirty="0" smtClean="0"/>
              <a:t> for </a:t>
            </a:r>
            <a:r>
              <a:rPr lang="fr-FR" dirty="0" err="1" smtClean="0"/>
              <a:t>several</a:t>
            </a:r>
            <a:r>
              <a:rPr lang="fr-FR" dirty="0" smtClean="0"/>
              <a:t> </a:t>
            </a:r>
            <a:r>
              <a:rPr lang="fr-FR" dirty="0" err="1" smtClean="0"/>
              <a:t>years</a:t>
            </a:r>
            <a:r>
              <a:rPr lang="fr-FR" dirty="0" smtClean="0"/>
              <a:t> </a:t>
            </a:r>
            <a:r>
              <a:rPr lang="fr-FR" dirty="0" err="1" smtClean="0"/>
              <a:t>now</a:t>
            </a:r>
            <a:endParaRPr lang="fr-FR" dirty="0" smtClean="0"/>
          </a:p>
          <a:p>
            <a:r>
              <a:rPr lang="fr-FR" dirty="0"/>
              <a:t>The State </a:t>
            </a:r>
            <a:r>
              <a:rPr lang="fr-FR" dirty="0" err="1"/>
              <a:t>responds</a:t>
            </a:r>
            <a:r>
              <a:rPr lang="fr-FR" dirty="0"/>
              <a:t> </a:t>
            </a:r>
            <a:r>
              <a:rPr lang="fr-FR" dirty="0" err="1"/>
              <a:t>during</a:t>
            </a:r>
            <a:r>
              <a:rPr lang="fr-FR" dirty="0"/>
              <a:t> the </a:t>
            </a:r>
            <a:r>
              <a:rPr lang="fr-FR" dirty="0" err="1"/>
              <a:t>hearing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it’s</a:t>
            </a:r>
            <a:r>
              <a:rPr lang="fr-FR" dirty="0"/>
              <a:t> in </a:t>
            </a:r>
            <a:r>
              <a:rPr lang="fr-FR" dirty="0" err="1"/>
              <a:t>fact</a:t>
            </a:r>
            <a:r>
              <a:rPr lang="fr-FR" dirty="0"/>
              <a:t> an « </a:t>
            </a:r>
            <a:r>
              <a:rPr lang="fr-FR" b="1" i="1" dirty="0" err="1" smtClean="0"/>
              <a:t>actio</a:t>
            </a:r>
            <a:r>
              <a:rPr lang="fr-FR" b="1" i="1" dirty="0" smtClean="0"/>
              <a:t> </a:t>
            </a:r>
            <a:r>
              <a:rPr lang="fr-FR" b="1" i="1" dirty="0" err="1"/>
              <a:t>popularis</a:t>
            </a:r>
            <a:r>
              <a:rPr lang="fr-FR" dirty="0"/>
              <a:t> »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8707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448174"/>
            <a:ext cx="6508377" cy="1609226"/>
          </a:xfrm>
        </p:spPr>
        <p:txBody>
          <a:bodyPr/>
          <a:lstStyle/>
          <a:p>
            <a:r>
              <a:rPr lang="fr-FR" sz="3200" i="1" dirty="0"/>
              <a:t>Duarte </a:t>
            </a:r>
            <a:r>
              <a:rPr lang="fr-FR" sz="3200" i="1" dirty="0" err="1"/>
              <a:t>Agostinho</a:t>
            </a:r>
            <a:r>
              <a:rPr lang="fr-FR" sz="3200" i="1" dirty="0"/>
              <a:t> and </a:t>
            </a:r>
            <a:r>
              <a:rPr lang="fr-FR" sz="3200" i="1" dirty="0" err="1"/>
              <a:t>young</a:t>
            </a:r>
            <a:r>
              <a:rPr lang="fr-FR" sz="3200" i="1" dirty="0"/>
              <a:t> </a:t>
            </a:r>
            <a:r>
              <a:rPr lang="fr-FR" sz="3200" i="1" dirty="0" err="1"/>
              <a:t>portuguese</a:t>
            </a:r>
            <a:r>
              <a:rPr lang="fr-FR" sz="3200" i="1" dirty="0"/>
              <a:t> v. Portugal and 32 states</a:t>
            </a:r>
            <a:r>
              <a:rPr lang="fr-FR" sz="3200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2209800"/>
            <a:ext cx="8469698" cy="4288727"/>
          </a:xfrm>
        </p:spPr>
        <p:txBody>
          <a:bodyPr>
            <a:normAutofit/>
          </a:bodyPr>
          <a:lstStyle/>
          <a:p>
            <a:r>
              <a:rPr lang="fr-FR" dirty="0"/>
              <a:t>Young, future </a:t>
            </a:r>
            <a:r>
              <a:rPr lang="fr-FR" dirty="0" err="1"/>
              <a:t>generations</a:t>
            </a:r>
            <a:r>
              <a:rPr lang="fr-FR" dirty="0"/>
              <a:t>, discrimination, </a:t>
            </a:r>
            <a:r>
              <a:rPr lang="fr-FR" dirty="0" err="1"/>
              <a:t>breach</a:t>
            </a:r>
            <a:r>
              <a:rPr lang="fr-FR" dirty="0"/>
              <a:t> of right to live and </a:t>
            </a:r>
            <a:r>
              <a:rPr lang="fr-FR" dirty="0" err="1"/>
              <a:t>family</a:t>
            </a:r>
            <a:r>
              <a:rPr lang="fr-FR" dirty="0"/>
              <a:t> and </a:t>
            </a:r>
            <a:r>
              <a:rPr lang="fr-FR" dirty="0" err="1"/>
              <a:t>private</a:t>
            </a:r>
            <a:r>
              <a:rPr lang="fr-FR" dirty="0"/>
              <a:t> live, </a:t>
            </a:r>
            <a:r>
              <a:rPr lang="fr-FR" dirty="0" err="1"/>
              <a:t>anxiety</a:t>
            </a:r>
            <a:r>
              <a:rPr lang="fr-FR" dirty="0"/>
              <a:t> and </a:t>
            </a:r>
            <a:r>
              <a:rPr lang="fr-FR" dirty="0" err="1"/>
              <a:t>frighted</a:t>
            </a:r>
            <a:r>
              <a:rPr lang="fr-FR" dirty="0"/>
              <a:t> </a:t>
            </a:r>
            <a:r>
              <a:rPr lang="fr-FR" dirty="0" err="1"/>
              <a:t>because</a:t>
            </a:r>
            <a:r>
              <a:rPr lang="fr-FR" dirty="0"/>
              <a:t> of </a:t>
            </a:r>
            <a:r>
              <a:rPr lang="fr-FR" dirty="0" err="1"/>
              <a:t>fires</a:t>
            </a:r>
            <a:r>
              <a:rPr lang="fr-FR" dirty="0"/>
              <a:t> and </a:t>
            </a:r>
            <a:r>
              <a:rPr lang="fr-FR" dirty="0" err="1"/>
              <a:t>loss</a:t>
            </a:r>
            <a:r>
              <a:rPr lang="fr-FR" dirty="0"/>
              <a:t> of </a:t>
            </a:r>
            <a:r>
              <a:rPr lang="fr-FR" dirty="0" err="1"/>
              <a:t>property</a:t>
            </a:r>
            <a:r>
              <a:rPr lang="fr-FR" dirty="0"/>
              <a:t>, </a:t>
            </a:r>
            <a:r>
              <a:rPr lang="fr-FR" dirty="0" err="1"/>
              <a:t>health</a:t>
            </a:r>
            <a:r>
              <a:rPr lang="fr-FR" dirty="0"/>
              <a:t>, </a:t>
            </a:r>
            <a:r>
              <a:rPr lang="fr-FR" dirty="0" err="1"/>
              <a:t>possibilities</a:t>
            </a:r>
            <a:r>
              <a:rPr lang="fr-FR" dirty="0"/>
              <a:t> go to </a:t>
            </a:r>
            <a:r>
              <a:rPr lang="fr-FR" dirty="0" err="1" smtClean="0"/>
              <a:t>shool</a:t>
            </a:r>
            <a:r>
              <a:rPr lang="fr-FR" dirty="0" smtClean="0"/>
              <a:t>, </a:t>
            </a:r>
            <a:r>
              <a:rPr lang="fr-FR" dirty="0" err="1" smtClean="0"/>
              <a:t>education</a:t>
            </a:r>
            <a:r>
              <a:rPr lang="fr-FR" dirty="0" smtClean="0"/>
              <a:t> and </a:t>
            </a:r>
            <a:r>
              <a:rPr lang="fr-FR" dirty="0" err="1" smtClean="0"/>
              <a:t>many</a:t>
            </a:r>
            <a:r>
              <a:rPr lang="fr-FR" dirty="0" smtClean="0"/>
              <a:t> </a:t>
            </a:r>
            <a:r>
              <a:rPr lang="fr-FR" dirty="0" err="1" smtClean="0"/>
              <a:t>illness</a:t>
            </a:r>
            <a:r>
              <a:rPr lang="fr-FR" dirty="0" smtClean="0"/>
              <a:t>, </a:t>
            </a:r>
            <a:r>
              <a:rPr lang="fr-FR" dirty="0" err="1" smtClean="0"/>
              <a:t>insomnia</a:t>
            </a:r>
            <a:r>
              <a:rPr lang="fr-FR" dirty="0" smtClean="0"/>
              <a:t> etc.</a:t>
            </a:r>
            <a:endParaRPr lang="fr-FR" dirty="0"/>
          </a:p>
          <a:p>
            <a:r>
              <a:rPr lang="fr-FR" u="sng" dirty="0"/>
              <a:t>3 </a:t>
            </a:r>
            <a:r>
              <a:rPr lang="fr-FR" u="sng" dirty="0" err="1"/>
              <a:t>key</a:t>
            </a:r>
            <a:r>
              <a:rPr lang="fr-FR" u="sng" dirty="0"/>
              <a:t> arguments : </a:t>
            </a:r>
            <a:endParaRPr lang="fr-FR" dirty="0"/>
          </a:p>
          <a:p>
            <a:r>
              <a:rPr lang="fr-FR" dirty="0"/>
              <a:t>-science of cc in the IPCC reports ; The </a:t>
            </a:r>
            <a:r>
              <a:rPr lang="fr-FR" dirty="0" err="1"/>
              <a:t>appliquants</a:t>
            </a:r>
            <a:r>
              <a:rPr lang="fr-FR" dirty="0"/>
              <a:t> </a:t>
            </a:r>
            <a:r>
              <a:rPr lang="fr-FR" dirty="0" err="1"/>
              <a:t>rely</a:t>
            </a:r>
            <a:r>
              <a:rPr lang="fr-FR" dirty="0"/>
              <a:t> on the </a:t>
            </a:r>
            <a:r>
              <a:rPr lang="fr-FR" dirty="0" err="1"/>
              <a:t>evidence</a:t>
            </a:r>
            <a:r>
              <a:rPr lang="fr-FR" dirty="0"/>
              <a:t> of the report ; </a:t>
            </a:r>
          </a:p>
          <a:p>
            <a:r>
              <a:rPr lang="fr-FR" dirty="0"/>
              <a:t>-</a:t>
            </a:r>
            <a:r>
              <a:rPr lang="fr-FR" dirty="0" err="1"/>
              <a:t>failure</a:t>
            </a:r>
            <a:r>
              <a:rPr lang="fr-FR" dirty="0"/>
              <a:t> of states to </a:t>
            </a:r>
            <a:r>
              <a:rPr lang="fr-FR" dirty="0" err="1"/>
              <a:t>stay</a:t>
            </a:r>
            <a:r>
              <a:rPr lang="fr-FR" dirty="0"/>
              <a:t> </a:t>
            </a:r>
            <a:r>
              <a:rPr lang="fr-FR" dirty="0" err="1"/>
              <a:t>at</a:t>
            </a:r>
            <a:r>
              <a:rPr lang="fr-FR" dirty="0"/>
              <a:t> 1,5°C </a:t>
            </a:r>
            <a:endParaRPr lang="fr-FR" dirty="0" smtClean="0"/>
          </a:p>
          <a:p>
            <a:r>
              <a:rPr lang="fr-FR" dirty="0" smtClean="0"/>
              <a:t>-</a:t>
            </a:r>
            <a:r>
              <a:rPr lang="fr-FR" dirty="0" err="1"/>
              <a:t>legal</a:t>
            </a:r>
            <a:r>
              <a:rPr lang="fr-FR" dirty="0"/>
              <a:t> point : about </a:t>
            </a:r>
            <a:r>
              <a:rPr lang="fr-FR" dirty="0" err="1"/>
              <a:t>breaching</a:t>
            </a:r>
            <a:r>
              <a:rPr lang="fr-FR" dirty="0"/>
              <a:t> </a:t>
            </a:r>
            <a:r>
              <a:rPr lang="fr-FR" dirty="0" err="1"/>
              <a:t>rights</a:t>
            </a:r>
            <a:r>
              <a:rPr lang="fr-FR" dirty="0"/>
              <a:t> </a:t>
            </a:r>
            <a:r>
              <a:rPr lang="fr-FR" dirty="0" err="1"/>
              <a:t>because</a:t>
            </a:r>
            <a:r>
              <a:rPr lang="fr-FR" dirty="0"/>
              <a:t> of </a:t>
            </a:r>
            <a:r>
              <a:rPr lang="fr-FR" dirty="0" err="1"/>
              <a:t>dramatic</a:t>
            </a:r>
            <a:r>
              <a:rPr lang="fr-FR" dirty="0"/>
              <a:t> </a:t>
            </a:r>
            <a:r>
              <a:rPr lang="fr-FR" dirty="0" err="1"/>
              <a:t>effects</a:t>
            </a:r>
            <a:r>
              <a:rPr lang="fr-FR" dirty="0"/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1358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7349166" cy="1886067"/>
          </a:xfrm>
        </p:spPr>
        <p:txBody>
          <a:bodyPr/>
          <a:lstStyle/>
          <a:p>
            <a:pPr algn="ctr"/>
            <a:r>
              <a:rPr lang="fr-FR" dirty="0" smtClean="0"/>
              <a:t>4. </a:t>
            </a:r>
            <a:r>
              <a:rPr lang="fr-FR" dirty="0" err="1" smtClean="0"/>
              <a:t>What</a:t>
            </a:r>
            <a:r>
              <a:rPr lang="fr-FR" dirty="0" smtClean="0"/>
              <a:t> are states </a:t>
            </a:r>
            <a:r>
              <a:rPr lang="fr-FR" dirty="0" err="1" smtClean="0"/>
              <a:t>doing</a:t>
            </a:r>
            <a:r>
              <a:rPr lang="fr-FR" dirty="0" smtClean="0"/>
              <a:t> </a:t>
            </a:r>
            <a:r>
              <a:rPr lang="fr-FR" dirty="0"/>
              <a:t>or </a:t>
            </a:r>
            <a:r>
              <a:rPr lang="fr-FR" dirty="0" smtClean="0"/>
              <a:t>(not)</a:t>
            </a:r>
            <a:r>
              <a:rPr lang="fr-FR" dirty="0"/>
              <a:t> </a:t>
            </a:r>
            <a:r>
              <a:rPr lang="fr-FR" dirty="0" err="1" smtClean="0"/>
              <a:t>doing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2209800"/>
            <a:ext cx="7573273" cy="3916363"/>
          </a:xfrm>
        </p:spPr>
        <p:txBody>
          <a:bodyPr/>
          <a:lstStyle/>
          <a:p>
            <a:r>
              <a:rPr lang="fr-FR" dirty="0" smtClean="0"/>
              <a:t>States </a:t>
            </a:r>
            <a:r>
              <a:rPr lang="fr-FR" dirty="0" err="1"/>
              <a:t>fail</a:t>
            </a:r>
            <a:r>
              <a:rPr lang="fr-FR" dirty="0"/>
              <a:t> to </a:t>
            </a:r>
            <a:r>
              <a:rPr lang="fr-FR" dirty="0" err="1"/>
              <a:t>regulate</a:t>
            </a:r>
            <a:r>
              <a:rPr lang="fr-FR" dirty="0"/>
              <a:t> </a:t>
            </a:r>
            <a:r>
              <a:rPr lang="fr-FR" dirty="0" err="1"/>
              <a:t>limits</a:t>
            </a:r>
            <a:r>
              <a:rPr lang="fr-FR" dirty="0"/>
              <a:t> </a:t>
            </a:r>
            <a:r>
              <a:rPr lang="fr-FR" dirty="0" err="1"/>
              <a:t>emissions</a:t>
            </a:r>
            <a:endParaRPr lang="fr-FR" dirty="0"/>
          </a:p>
          <a:p>
            <a:r>
              <a:rPr lang="fr-FR" dirty="0" err="1"/>
              <a:t>Breaching</a:t>
            </a:r>
            <a:r>
              <a:rPr lang="fr-FR" dirty="0"/>
              <a:t> HR and </a:t>
            </a:r>
            <a:r>
              <a:rPr lang="fr-FR" dirty="0" err="1"/>
              <a:t>severe</a:t>
            </a:r>
            <a:r>
              <a:rPr lang="fr-FR" dirty="0"/>
              <a:t> violations of HR </a:t>
            </a:r>
            <a:r>
              <a:rPr lang="fr-FR" dirty="0" err="1"/>
              <a:t>from</a:t>
            </a:r>
            <a:r>
              <a:rPr lang="fr-FR" dirty="0"/>
              <a:t> states </a:t>
            </a:r>
            <a:r>
              <a:rPr lang="fr-FR" dirty="0" err="1"/>
              <a:t>because</a:t>
            </a:r>
            <a:r>
              <a:rPr lang="fr-FR" dirty="0"/>
              <a:t> of </a:t>
            </a:r>
            <a:r>
              <a:rPr lang="fr-FR" dirty="0" err="1"/>
              <a:t>permitting</a:t>
            </a:r>
            <a:r>
              <a:rPr lang="fr-FR" dirty="0"/>
              <a:t> </a:t>
            </a:r>
            <a:r>
              <a:rPr lang="fr-FR" dirty="0" err="1"/>
              <a:t>emissions</a:t>
            </a:r>
            <a:r>
              <a:rPr lang="fr-FR" dirty="0"/>
              <a:t> ; </a:t>
            </a:r>
            <a:r>
              <a:rPr lang="fr-FR" dirty="0" err="1"/>
              <a:t>permitting</a:t>
            </a:r>
            <a:r>
              <a:rPr lang="fr-FR" dirty="0"/>
              <a:t> </a:t>
            </a:r>
            <a:r>
              <a:rPr lang="fr-FR" dirty="0" err="1"/>
              <a:t>activities</a:t>
            </a:r>
            <a:r>
              <a:rPr lang="fr-FR" dirty="0"/>
              <a:t> </a:t>
            </a:r>
            <a:r>
              <a:rPr lang="fr-FR" dirty="0" err="1"/>
              <a:t>fossil</a:t>
            </a:r>
            <a:r>
              <a:rPr lang="fr-FR" dirty="0"/>
              <a:t> and </a:t>
            </a:r>
            <a:r>
              <a:rPr lang="fr-FR" dirty="0" err="1"/>
              <a:t>contribute</a:t>
            </a:r>
            <a:r>
              <a:rPr lang="fr-FR" dirty="0"/>
              <a:t> to </a:t>
            </a:r>
            <a:r>
              <a:rPr lang="fr-FR" dirty="0" err="1"/>
              <a:t>activities</a:t>
            </a:r>
            <a:r>
              <a:rPr lang="fr-FR" dirty="0"/>
              <a:t> of extraction </a:t>
            </a:r>
            <a:r>
              <a:rPr lang="fr-FR" dirty="0" err="1"/>
              <a:t>fossil</a:t>
            </a:r>
            <a:endParaRPr lang="fr-FR" dirty="0"/>
          </a:p>
          <a:p>
            <a:r>
              <a:rPr lang="fr-FR" dirty="0"/>
              <a:t>There </a:t>
            </a:r>
            <a:r>
              <a:rPr lang="fr-FR" dirty="0" err="1"/>
              <a:t>is</a:t>
            </a:r>
            <a:r>
              <a:rPr lang="fr-FR" dirty="0"/>
              <a:t> no </a:t>
            </a:r>
            <a:r>
              <a:rPr lang="fr-FR" dirty="0" err="1"/>
              <a:t>European</a:t>
            </a:r>
            <a:r>
              <a:rPr lang="fr-FR" dirty="0"/>
              <a:t> </a:t>
            </a:r>
            <a:r>
              <a:rPr lang="fr-FR" dirty="0" err="1"/>
              <a:t>authority</a:t>
            </a:r>
            <a:r>
              <a:rPr lang="fr-FR" dirty="0"/>
              <a:t> to </a:t>
            </a:r>
            <a:r>
              <a:rPr lang="fr-FR" dirty="0" err="1"/>
              <a:t>forbide</a:t>
            </a:r>
            <a:r>
              <a:rPr lang="fr-FR" dirty="0"/>
              <a:t> </a:t>
            </a:r>
            <a:r>
              <a:rPr lang="fr-FR" dirty="0" err="1"/>
              <a:t>activities</a:t>
            </a:r>
            <a:r>
              <a:rPr lang="fr-FR" dirty="0"/>
              <a:t> on the basis of Paris Agreement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1087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354805"/>
            <a:ext cx="6508377" cy="1702595"/>
          </a:xfrm>
        </p:spPr>
        <p:txBody>
          <a:bodyPr/>
          <a:lstStyle/>
          <a:p>
            <a:pPr algn="ctr"/>
            <a:r>
              <a:rPr lang="fr-FR" dirty="0"/>
              <a:t>5</a:t>
            </a:r>
            <a:r>
              <a:rPr lang="fr-FR" dirty="0" smtClean="0"/>
              <a:t>. Issues </a:t>
            </a:r>
            <a:r>
              <a:rPr lang="fr-FR" dirty="0" err="1"/>
              <a:t>at</a:t>
            </a:r>
            <a:r>
              <a:rPr lang="fr-FR" dirty="0"/>
              <a:t> </a:t>
            </a:r>
            <a:r>
              <a:rPr lang="fr-FR" dirty="0" err="1"/>
              <a:t>stake</a:t>
            </a:r>
            <a:r>
              <a:rPr lang="fr-FR" dirty="0"/>
              <a:t> and possible </a:t>
            </a:r>
            <a:r>
              <a:rPr lang="fr-FR" dirty="0" err="1"/>
              <a:t>limits</a:t>
            </a:r>
            <a:r>
              <a:rPr lang="fr-FR" dirty="0"/>
              <a:t> for the </a:t>
            </a:r>
            <a:r>
              <a:rPr lang="fr-FR" dirty="0" smtClean="0"/>
              <a:t>ECHR</a:t>
            </a:r>
            <a:r>
              <a:rPr lang="fr-FR" dirty="0"/>
              <a:t> </a:t>
            </a:r>
            <a:r>
              <a:rPr lang="fr-FR" dirty="0" smtClean="0"/>
              <a:t>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61980"/>
            <a:ext cx="7218438" cy="5004612"/>
          </a:xfrm>
        </p:spPr>
        <p:txBody>
          <a:bodyPr>
            <a:normAutofit/>
          </a:bodyPr>
          <a:lstStyle/>
          <a:p>
            <a:r>
              <a:rPr lang="fr-FR" dirty="0" smtClean="0"/>
              <a:t>To </a:t>
            </a:r>
            <a:r>
              <a:rPr lang="fr-FR" dirty="0" err="1"/>
              <a:t>accept</a:t>
            </a:r>
            <a:r>
              <a:rPr lang="fr-FR" dirty="0"/>
              <a:t> the applications not as « </a:t>
            </a:r>
            <a:r>
              <a:rPr lang="fr-FR" i="1" dirty="0" err="1"/>
              <a:t>actio</a:t>
            </a:r>
            <a:r>
              <a:rPr lang="fr-FR" i="1" dirty="0"/>
              <a:t> </a:t>
            </a:r>
            <a:r>
              <a:rPr lang="fr-FR" i="1" dirty="0" err="1"/>
              <a:t>popularis</a:t>
            </a:r>
            <a:r>
              <a:rPr lang="fr-FR" i="1" dirty="0"/>
              <a:t> </a:t>
            </a:r>
            <a:r>
              <a:rPr lang="fr-FR" dirty="0"/>
              <a:t>» but as </a:t>
            </a:r>
            <a:r>
              <a:rPr lang="fr-FR" dirty="0" err="1"/>
              <a:t>individual</a:t>
            </a:r>
            <a:r>
              <a:rPr lang="fr-FR" dirty="0"/>
              <a:t> and/or </a:t>
            </a:r>
            <a:r>
              <a:rPr lang="fr-FR" dirty="0" err="1"/>
              <a:t>specific</a:t>
            </a:r>
            <a:r>
              <a:rPr lang="fr-FR" dirty="0"/>
              <a:t> collective group</a:t>
            </a:r>
          </a:p>
          <a:p>
            <a:r>
              <a:rPr lang="fr-FR" dirty="0" err="1"/>
              <a:t>Here</a:t>
            </a:r>
            <a:r>
              <a:rPr lang="fr-FR" dirty="0"/>
              <a:t> </a:t>
            </a:r>
            <a:r>
              <a:rPr lang="fr-FR" dirty="0" err="1"/>
              <a:t>particularly</a:t>
            </a:r>
            <a:r>
              <a:rPr lang="fr-FR" dirty="0"/>
              <a:t> </a:t>
            </a:r>
            <a:r>
              <a:rPr lang="fr-FR" dirty="0" err="1"/>
              <a:t>tricky</a:t>
            </a:r>
            <a:r>
              <a:rPr lang="fr-FR" dirty="0"/>
              <a:t> </a:t>
            </a:r>
            <a:r>
              <a:rPr lang="fr-FR" dirty="0" err="1"/>
              <a:t>because</a:t>
            </a:r>
            <a:r>
              <a:rPr lang="fr-FR" dirty="0"/>
              <a:t> tension </a:t>
            </a:r>
            <a:r>
              <a:rPr lang="fr-FR" dirty="0" err="1"/>
              <a:t>between</a:t>
            </a:r>
            <a:r>
              <a:rPr lang="fr-FR" dirty="0"/>
              <a:t> the first </a:t>
            </a:r>
            <a:r>
              <a:rPr lang="fr-FR" dirty="0" err="1"/>
              <a:t>aim</a:t>
            </a:r>
            <a:r>
              <a:rPr lang="fr-FR" dirty="0"/>
              <a:t> of the Court (to </a:t>
            </a:r>
            <a:r>
              <a:rPr lang="fr-FR" dirty="0" err="1"/>
              <a:t>protect</a:t>
            </a:r>
            <a:r>
              <a:rPr lang="fr-FR" dirty="0"/>
              <a:t> </a:t>
            </a:r>
            <a:r>
              <a:rPr lang="fr-FR" dirty="0" err="1"/>
              <a:t>individuals</a:t>
            </a:r>
            <a:r>
              <a:rPr lang="fr-FR" dirty="0"/>
              <a:t> or </a:t>
            </a:r>
            <a:r>
              <a:rPr lang="fr-FR" dirty="0" err="1"/>
              <a:t>very</a:t>
            </a:r>
            <a:r>
              <a:rPr lang="fr-FR" dirty="0"/>
              <a:t> </a:t>
            </a:r>
            <a:r>
              <a:rPr lang="fr-FR" dirty="0" err="1"/>
              <a:t>precise</a:t>
            </a:r>
            <a:r>
              <a:rPr lang="fr-FR" dirty="0"/>
              <a:t> groups or </a:t>
            </a:r>
            <a:r>
              <a:rPr lang="fr-FR" dirty="0" err="1"/>
              <a:t>communities</a:t>
            </a:r>
            <a:r>
              <a:rPr lang="fr-FR" dirty="0"/>
              <a:t>) and cc challenges to </a:t>
            </a:r>
            <a:r>
              <a:rPr lang="fr-FR" dirty="0" smtClean="0"/>
              <a:t>all and </a:t>
            </a:r>
            <a:r>
              <a:rPr lang="fr-FR" dirty="0" err="1" smtClean="0"/>
              <a:t>injuris</a:t>
            </a:r>
            <a:r>
              <a:rPr lang="fr-FR" dirty="0" smtClean="0"/>
              <a:t> to all</a:t>
            </a:r>
            <a:endParaRPr lang="fr-FR" dirty="0"/>
          </a:p>
          <a:p>
            <a:r>
              <a:rPr lang="fr-FR" dirty="0" smtClean="0"/>
              <a:t>The </a:t>
            </a:r>
            <a:r>
              <a:rPr lang="fr-FR" dirty="0"/>
              <a:t>time : the </a:t>
            </a:r>
            <a:r>
              <a:rPr lang="fr-FR" dirty="0" err="1"/>
              <a:t>inminence</a:t>
            </a:r>
            <a:r>
              <a:rPr lang="fr-FR" dirty="0"/>
              <a:t> and </a:t>
            </a:r>
            <a:r>
              <a:rPr lang="fr-FR" dirty="0" err="1"/>
              <a:t>seriousness</a:t>
            </a:r>
            <a:r>
              <a:rPr lang="fr-FR" dirty="0"/>
              <a:t> of the cc </a:t>
            </a:r>
            <a:r>
              <a:rPr lang="fr-FR" dirty="0" err="1"/>
              <a:t>threaten</a:t>
            </a:r>
            <a:r>
              <a:rPr lang="fr-FR" dirty="0"/>
              <a:t> : </a:t>
            </a:r>
            <a:endParaRPr lang="fr-FR" dirty="0" smtClean="0"/>
          </a:p>
          <a:p>
            <a:r>
              <a:rPr lang="fr-FR" dirty="0" smtClean="0"/>
              <a:t>the </a:t>
            </a:r>
            <a:r>
              <a:rPr lang="fr-FR" dirty="0" err="1"/>
              <a:t>degree</a:t>
            </a:r>
            <a:r>
              <a:rPr lang="fr-FR" dirty="0"/>
              <a:t> of the danger and </a:t>
            </a:r>
            <a:r>
              <a:rPr lang="fr-FR" dirty="0" err="1"/>
              <a:t>risk</a:t>
            </a:r>
            <a:r>
              <a:rPr lang="fr-FR" dirty="0"/>
              <a:t> </a:t>
            </a:r>
          </a:p>
          <a:p>
            <a:r>
              <a:rPr lang="fr-FR" dirty="0" smtClean="0"/>
              <a:t>The </a:t>
            </a:r>
            <a:r>
              <a:rPr lang="fr-FR" dirty="0" err="1"/>
              <a:t>causality</a:t>
            </a:r>
            <a:r>
              <a:rPr lang="fr-FR" dirty="0"/>
              <a:t> </a:t>
            </a:r>
            <a:r>
              <a:rPr lang="fr-FR" dirty="0" err="1"/>
              <a:t>link</a:t>
            </a:r>
            <a:r>
              <a:rPr lang="fr-FR" dirty="0"/>
              <a:t> : </a:t>
            </a:r>
            <a:r>
              <a:rPr lang="fr-FR" dirty="0" err="1"/>
              <a:t>between</a:t>
            </a:r>
            <a:r>
              <a:rPr lang="fr-FR" dirty="0"/>
              <a:t> the dangers and the </a:t>
            </a:r>
            <a:r>
              <a:rPr lang="fr-FR" dirty="0" err="1"/>
              <a:t>emissions</a:t>
            </a:r>
            <a:r>
              <a:rPr lang="fr-FR" dirty="0"/>
              <a:t> of the states : </a:t>
            </a:r>
            <a:r>
              <a:rPr lang="fr-FR" dirty="0" smtClean="0"/>
              <a:t>« the </a:t>
            </a:r>
            <a:r>
              <a:rPr lang="fr-FR" dirty="0"/>
              <a:t>drop in the </a:t>
            </a:r>
            <a:r>
              <a:rPr lang="fr-FR" dirty="0" err="1" smtClean="0"/>
              <a:t>Ocean</a:t>
            </a:r>
            <a:r>
              <a:rPr lang="fr-FR" dirty="0" smtClean="0"/>
              <a:t> » </a:t>
            </a:r>
            <a:r>
              <a:rPr lang="fr-FR" dirty="0"/>
              <a:t>argument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0190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The </a:t>
            </a:r>
            <a:r>
              <a:rPr lang="fr-FR" dirty="0" smtClean="0"/>
              <a:t>Court </a:t>
            </a:r>
            <a:r>
              <a:rPr lang="fr-FR" dirty="0" err="1"/>
              <a:t>will</a:t>
            </a:r>
            <a:r>
              <a:rPr lang="fr-FR" dirty="0"/>
              <a:t> have to do an effort to </a:t>
            </a:r>
            <a:r>
              <a:rPr lang="fr-FR" dirty="0" err="1"/>
              <a:t>pass</a:t>
            </a:r>
            <a:r>
              <a:rPr lang="fr-FR" dirty="0"/>
              <a:t> over </a:t>
            </a:r>
            <a:r>
              <a:rPr lang="fr-FR" dirty="0" err="1"/>
              <a:t>these</a:t>
            </a:r>
            <a:r>
              <a:rPr lang="fr-FR" dirty="0"/>
              <a:t> </a:t>
            </a:r>
            <a:r>
              <a:rPr lang="fr-FR" dirty="0" err="1"/>
              <a:t>difficulties</a:t>
            </a:r>
            <a:r>
              <a:rPr lang="fr-FR" dirty="0"/>
              <a:t> and to innove </a:t>
            </a:r>
            <a:r>
              <a:rPr lang="fr-FR" dirty="0" err="1"/>
              <a:t>somehow</a:t>
            </a:r>
            <a:endParaRPr lang="fr-FR" dirty="0"/>
          </a:p>
          <a:p>
            <a:r>
              <a:rPr lang="fr-FR" dirty="0"/>
              <a:t>But as cc change </a:t>
            </a:r>
            <a:r>
              <a:rPr lang="fr-FR" dirty="0" err="1"/>
              <a:t>negative</a:t>
            </a:r>
            <a:r>
              <a:rPr lang="fr-FR" dirty="0"/>
              <a:t> </a:t>
            </a:r>
            <a:r>
              <a:rPr lang="fr-FR" dirty="0" err="1"/>
              <a:t>effetcs</a:t>
            </a:r>
            <a:r>
              <a:rPr lang="fr-FR" dirty="0"/>
              <a:t> are </a:t>
            </a:r>
            <a:r>
              <a:rPr lang="fr-FR" dirty="0" err="1"/>
              <a:t>growing</a:t>
            </a:r>
            <a:r>
              <a:rPr lang="fr-FR" dirty="0"/>
              <a:t> and </a:t>
            </a:r>
            <a:r>
              <a:rPr lang="fr-FR" dirty="0" err="1"/>
              <a:t>climate</a:t>
            </a:r>
            <a:r>
              <a:rPr lang="fr-FR" dirty="0"/>
              <a:t> </a:t>
            </a:r>
            <a:r>
              <a:rPr lang="fr-FR" dirty="0" smtClean="0"/>
              <a:t>cases </a:t>
            </a:r>
            <a:r>
              <a:rPr lang="fr-FR" dirty="0" err="1" smtClean="0"/>
              <a:t>growing</a:t>
            </a:r>
            <a:r>
              <a:rPr lang="fr-FR" dirty="0" smtClean="0"/>
              <a:t>, </a:t>
            </a:r>
            <a:r>
              <a:rPr lang="fr-FR" dirty="0" err="1"/>
              <a:t>sooner</a:t>
            </a:r>
            <a:r>
              <a:rPr lang="fr-FR" dirty="0"/>
              <a:t> or </a:t>
            </a:r>
            <a:r>
              <a:rPr lang="fr-FR" dirty="0" err="1"/>
              <a:t>later</a:t>
            </a:r>
            <a:r>
              <a:rPr lang="fr-FR" dirty="0"/>
              <a:t> the Court </a:t>
            </a:r>
            <a:r>
              <a:rPr lang="fr-FR" dirty="0" err="1"/>
              <a:t>will</a:t>
            </a:r>
            <a:r>
              <a:rPr lang="fr-FR" dirty="0"/>
              <a:t> have to move </a:t>
            </a:r>
            <a:r>
              <a:rPr lang="fr-FR" dirty="0" smtClean="0"/>
              <a:t>on and </a:t>
            </a:r>
            <a:r>
              <a:rPr lang="fr-FR" dirty="0" err="1"/>
              <a:t>be</a:t>
            </a:r>
            <a:r>
              <a:rPr lang="fr-FR" dirty="0"/>
              <a:t> open to </a:t>
            </a:r>
            <a:r>
              <a:rPr lang="fr-FR" dirty="0" err="1"/>
              <a:t>be</a:t>
            </a:r>
            <a:r>
              <a:rPr lang="fr-FR" dirty="0"/>
              <a:t> more flexible in </a:t>
            </a:r>
            <a:r>
              <a:rPr lang="fr-FR" dirty="0" err="1"/>
              <a:t>her</a:t>
            </a:r>
            <a:r>
              <a:rPr lang="fr-FR" dirty="0"/>
              <a:t> </a:t>
            </a:r>
            <a:r>
              <a:rPr lang="fr-FR" dirty="0" err="1"/>
              <a:t>interpretation</a:t>
            </a:r>
            <a:r>
              <a:rPr lang="fr-FR" dirty="0"/>
              <a:t> of articles 2 and </a:t>
            </a:r>
            <a:r>
              <a:rPr lang="fr-FR" dirty="0" smtClean="0"/>
              <a:t>8 </a:t>
            </a:r>
          </a:p>
          <a:p>
            <a:r>
              <a:rPr lang="fr-FR" dirty="0" smtClean="0"/>
              <a:t>And </a:t>
            </a:r>
            <a:r>
              <a:rPr lang="fr-FR" dirty="0" err="1" smtClean="0"/>
              <a:t>reconsider</a:t>
            </a:r>
            <a:r>
              <a:rPr lang="fr-FR" dirty="0" smtClean="0"/>
              <a:t> the « </a:t>
            </a:r>
            <a:r>
              <a:rPr lang="fr-FR" dirty="0" err="1" smtClean="0"/>
              <a:t>actio</a:t>
            </a:r>
            <a:r>
              <a:rPr lang="fr-FR" dirty="0" smtClean="0"/>
              <a:t> </a:t>
            </a:r>
            <a:r>
              <a:rPr lang="fr-FR" dirty="0" err="1" smtClean="0"/>
              <a:t>popularis</a:t>
            </a:r>
            <a:r>
              <a:rPr lang="fr-FR" dirty="0" smtClean="0"/>
              <a:t> » argument of the states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3210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80110"/>
            <a:ext cx="6508377" cy="1120436"/>
          </a:xfrm>
        </p:spPr>
        <p:txBody>
          <a:bodyPr/>
          <a:lstStyle/>
          <a:p>
            <a:r>
              <a:rPr lang="fr-FR" dirty="0" smtClean="0"/>
              <a:t>6. </a:t>
            </a:r>
            <a:r>
              <a:rPr lang="fr-FR" dirty="0" err="1"/>
              <a:t>E</a:t>
            </a:r>
            <a:r>
              <a:rPr lang="fr-FR" dirty="0" err="1" smtClean="0"/>
              <a:t>lements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could</a:t>
            </a:r>
            <a:r>
              <a:rPr lang="fr-FR" dirty="0" smtClean="0"/>
              <a:t> </a:t>
            </a:r>
            <a:r>
              <a:rPr lang="fr-FR" dirty="0"/>
              <a:t>help</a:t>
            </a:r>
            <a:r>
              <a:rPr lang="fr-FR" b="1" dirty="0"/>
              <a:t> </a:t>
            </a:r>
            <a:r>
              <a:rPr lang="fr-FR" b="1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99326"/>
            <a:ext cx="8170890" cy="4985939"/>
          </a:xfrm>
        </p:spPr>
        <p:txBody>
          <a:bodyPr>
            <a:normAutofit/>
          </a:bodyPr>
          <a:lstStyle/>
          <a:p>
            <a:r>
              <a:rPr lang="fr-FR" dirty="0" smtClean="0"/>
              <a:t>The </a:t>
            </a:r>
            <a:r>
              <a:rPr lang="fr-FR" dirty="0" err="1" smtClean="0"/>
              <a:t>recent</a:t>
            </a:r>
            <a:r>
              <a:rPr lang="fr-FR" dirty="0" smtClean="0"/>
              <a:t> recognition </a:t>
            </a:r>
            <a:r>
              <a:rPr lang="fr-FR" dirty="0"/>
              <a:t>by the UNGA of a </a:t>
            </a:r>
            <a:r>
              <a:rPr lang="fr-FR" dirty="0" err="1"/>
              <a:t>human</a:t>
            </a:r>
            <a:r>
              <a:rPr lang="fr-FR" dirty="0"/>
              <a:t> right to a </a:t>
            </a:r>
            <a:r>
              <a:rPr lang="fr-FR" dirty="0" err="1"/>
              <a:t>healty</a:t>
            </a:r>
            <a:r>
              <a:rPr lang="fr-FR" dirty="0"/>
              <a:t> an </a:t>
            </a:r>
            <a:r>
              <a:rPr lang="fr-FR" dirty="0" err="1"/>
              <a:t>sustainable</a:t>
            </a:r>
            <a:r>
              <a:rPr lang="fr-FR" dirty="0"/>
              <a:t> </a:t>
            </a:r>
            <a:r>
              <a:rPr lang="fr-FR" dirty="0" err="1"/>
              <a:t>environment</a:t>
            </a:r>
            <a:endParaRPr lang="fr-FR" dirty="0"/>
          </a:p>
          <a:p>
            <a:r>
              <a:rPr lang="fr-FR" dirty="0" smtClean="0"/>
              <a:t>The </a:t>
            </a:r>
            <a:r>
              <a:rPr lang="fr-FR" dirty="0" err="1"/>
              <a:t>latest</a:t>
            </a:r>
            <a:r>
              <a:rPr lang="fr-FR" dirty="0"/>
              <a:t> </a:t>
            </a:r>
            <a:r>
              <a:rPr lang="fr-FR" dirty="0" err="1"/>
              <a:t>demand</a:t>
            </a:r>
            <a:r>
              <a:rPr lang="fr-FR" dirty="0"/>
              <a:t> to an </a:t>
            </a:r>
            <a:r>
              <a:rPr lang="fr-FR" dirty="0" err="1"/>
              <a:t>advisory</a:t>
            </a:r>
            <a:r>
              <a:rPr lang="fr-FR" dirty="0"/>
              <a:t> opinion to the ICJ by the UNGA in the </a:t>
            </a:r>
            <a:r>
              <a:rPr lang="fr-FR" dirty="0" err="1"/>
              <a:t>name</a:t>
            </a:r>
            <a:r>
              <a:rPr lang="fr-FR" dirty="0"/>
              <a:t> of Vanuatu and 193 </a:t>
            </a:r>
            <a:r>
              <a:rPr lang="fr-FR" dirty="0" err="1"/>
              <a:t>other</a:t>
            </a:r>
            <a:r>
              <a:rPr lang="fr-FR" dirty="0"/>
              <a:t> States in </a:t>
            </a:r>
            <a:r>
              <a:rPr lang="fr-FR" dirty="0" err="1"/>
              <a:t>order</a:t>
            </a:r>
            <a:r>
              <a:rPr lang="fr-FR" dirty="0"/>
              <a:t> </a:t>
            </a:r>
            <a:r>
              <a:rPr lang="fr-FR" dirty="0" err="1"/>
              <a:t>ot</a:t>
            </a:r>
            <a:r>
              <a:rPr lang="fr-FR" dirty="0"/>
              <a:t> </a:t>
            </a:r>
            <a:r>
              <a:rPr lang="fr-FR" dirty="0" err="1"/>
              <a:t>ask</a:t>
            </a:r>
            <a:r>
              <a:rPr lang="fr-FR" dirty="0"/>
              <a:t> the International Court to state </a:t>
            </a:r>
            <a:r>
              <a:rPr lang="fr-FR" dirty="0" err="1"/>
              <a:t>what</a:t>
            </a:r>
            <a:r>
              <a:rPr lang="fr-FR" dirty="0"/>
              <a:t> are the states obligations on cc </a:t>
            </a:r>
            <a:r>
              <a:rPr lang="fr-FR" dirty="0" err="1"/>
              <a:t>under</a:t>
            </a:r>
            <a:r>
              <a:rPr lang="fr-FR" dirty="0"/>
              <a:t> international </a:t>
            </a:r>
            <a:r>
              <a:rPr lang="fr-FR" dirty="0" err="1"/>
              <a:t>law</a:t>
            </a:r>
            <a:r>
              <a:rPr lang="fr-FR" dirty="0"/>
              <a:t> and in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extent</a:t>
            </a:r>
            <a:r>
              <a:rPr lang="fr-FR" dirty="0"/>
              <a:t> future </a:t>
            </a:r>
            <a:r>
              <a:rPr lang="fr-FR" dirty="0" err="1"/>
              <a:t>generations</a:t>
            </a:r>
            <a:r>
              <a:rPr lang="fr-FR" dirty="0"/>
              <a:t> must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protected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cc </a:t>
            </a:r>
            <a:r>
              <a:rPr lang="fr-FR" dirty="0" err="1"/>
              <a:t>negative</a:t>
            </a:r>
            <a:r>
              <a:rPr lang="fr-FR" dirty="0"/>
              <a:t> </a:t>
            </a:r>
            <a:r>
              <a:rPr lang="fr-FR" dirty="0" err="1"/>
              <a:t>effects</a:t>
            </a:r>
            <a:r>
              <a:rPr lang="fr-FR" dirty="0"/>
              <a:t> in the </a:t>
            </a:r>
            <a:r>
              <a:rPr lang="fr-FR" dirty="0" err="1"/>
              <a:t>name</a:t>
            </a:r>
            <a:r>
              <a:rPr lang="fr-FR" dirty="0"/>
              <a:t> of international </a:t>
            </a:r>
            <a:r>
              <a:rPr lang="fr-FR" dirty="0" err="1"/>
              <a:t>law</a:t>
            </a:r>
            <a:r>
              <a:rPr lang="fr-FR" dirty="0"/>
              <a:t> and states obligations. </a:t>
            </a:r>
          </a:p>
          <a:p>
            <a:r>
              <a:rPr lang="fr-FR" dirty="0" smtClean="0"/>
              <a:t>The </a:t>
            </a:r>
            <a:r>
              <a:rPr lang="fr-FR" dirty="0" err="1" smtClean="0"/>
              <a:t>recent</a:t>
            </a:r>
            <a:r>
              <a:rPr lang="fr-FR" dirty="0" smtClean="0"/>
              <a:t> </a:t>
            </a:r>
            <a:r>
              <a:rPr lang="fr-FR" dirty="0" err="1" smtClean="0"/>
              <a:t>advisory</a:t>
            </a:r>
            <a:r>
              <a:rPr lang="fr-FR" dirty="0" smtClean="0"/>
              <a:t> </a:t>
            </a:r>
            <a:r>
              <a:rPr lang="fr-FR" dirty="0"/>
              <a:t>opinion </a:t>
            </a:r>
            <a:r>
              <a:rPr lang="fr-FR" dirty="0" err="1"/>
              <a:t>asked</a:t>
            </a:r>
            <a:r>
              <a:rPr lang="fr-FR" dirty="0"/>
              <a:t> by Chile to the </a:t>
            </a:r>
            <a:r>
              <a:rPr lang="fr-FR" dirty="0" err="1"/>
              <a:t>Interamerican</a:t>
            </a:r>
            <a:r>
              <a:rPr lang="fr-FR" dirty="0"/>
              <a:t> court on cc states obligations and due diligence over future </a:t>
            </a:r>
            <a:r>
              <a:rPr lang="fr-FR" dirty="0" err="1"/>
              <a:t>generations</a:t>
            </a:r>
            <a:r>
              <a:rPr lang="fr-FR" dirty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37412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485522"/>
            <a:ext cx="6508377" cy="1101762"/>
          </a:xfrm>
        </p:spPr>
        <p:txBody>
          <a:bodyPr/>
          <a:lstStyle/>
          <a:p>
            <a:pPr algn="ctr"/>
            <a:r>
              <a:rPr lang="fr-FR" dirty="0" smtClean="0"/>
              <a:t>Conclusions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867394"/>
            <a:ext cx="8282943" cy="4780524"/>
          </a:xfrm>
        </p:spPr>
        <p:txBody>
          <a:bodyPr>
            <a:normAutofit/>
          </a:bodyPr>
          <a:lstStyle/>
          <a:p>
            <a:r>
              <a:rPr lang="fr-FR" dirty="0"/>
              <a:t>It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important </a:t>
            </a:r>
            <a:r>
              <a:rPr lang="fr-FR" dirty="0" err="1"/>
              <a:t>that</a:t>
            </a:r>
            <a:r>
              <a:rPr lang="fr-FR" dirty="0"/>
              <a:t> all Courts come to </a:t>
            </a:r>
            <a:r>
              <a:rPr lang="fr-FR" dirty="0" err="1"/>
              <a:t>substantial</a:t>
            </a:r>
            <a:r>
              <a:rPr lang="fr-FR" dirty="0"/>
              <a:t> </a:t>
            </a:r>
            <a:r>
              <a:rPr lang="fr-FR" dirty="0" err="1"/>
              <a:t>decisions</a:t>
            </a:r>
            <a:r>
              <a:rPr lang="fr-FR" dirty="0"/>
              <a:t> and </a:t>
            </a:r>
            <a:r>
              <a:rPr lang="fr-FR" dirty="0" err="1"/>
              <a:t>convey</a:t>
            </a:r>
            <a:r>
              <a:rPr lang="fr-FR" dirty="0"/>
              <a:t> in the </a:t>
            </a:r>
            <a:r>
              <a:rPr lang="fr-FR" dirty="0" err="1"/>
              <a:t>same</a:t>
            </a:r>
            <a:r>
              <a:rPr lang="fr-FR" dirty="0"/>
              <a:t> direction. </a:t>
            </a:r>
          </a:p>
          <a:p>
            <a:r>
              <a:rPr lang="fr-FR" dirty="0" err="1"/>
              <a:t>Also</a:t>
            </a:r>
            <a:r>
              <a:rPr lang="fr-FR" dirty="0"/>
              <a:t> in the </a:t>
            </a:r>
            <a:r>
              <a:rPr lang="fr-FR" dirty="0" err="1"/>
              <a:t>same</a:t>
            </a:r>
            <a:r>
              <a:rPr lang="fr-FR" dirty="0"/>
              <a:t> page to </a:t>
            </a:r>
            <a:r>
              <a:rPr lang="fr-FR" dirty="0" err="1"/>
              <a:t>interpret</a:t>
            </a:r>
            <a:r>
              <a:rPr lang="fr-FR" dirty="0"/>
              <a:t> international </a:t>
            </a:r>
            <a:r>
              <a:rPr lang="fr-FR" dirty="0" err="1"/>
              <a:t>law</a:t>
            </a:r>
            <a:r>
              <a:rPr lang="fr-FR" dirty="0"/>
              <a:t>, standards of diligence, </a:t>
            </a:r>
            <a:r>
              <a:rPr lang="fr-FR" dirty="0" err="1"/>
              <a:t>responsibility</a:t>
            </a:r>
            <a:r>
              <a:rPr lang="fr-FR" dirty="0"/>
              <a:t> and principe of </a:t>
            </a:r>
            <a:r>
              <a:rPr lang="fr-FR" dirty="0" err="1"/>
              <a:t>equity</a:t>
            </a:r>
            <a:r>
              <a:rPr lang="fr-FR" dirty="0"/>
              <a:t> </a:t>
            </a:r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err="1" smtClean="0"/>
              <a:t>generations</a:t>
            </a:r>
            <a:r>
              <a:rPr lang="fr-FR" dirty="0" smtClean="0"/>
              <a:t> and violation of </a:t>
            </a:r>
            <a:r>
              <a:rPr lang="fr-FR" dirty="0" err="1" smtClean="0"/>
              <a:t>human</a:t>
            </a:r>
            <a:r>
              <a:rPr lang="fr-FR" dirty="0" smtClean="0"/>
              <a:t> </a:t>
            </a:r>
            <a:r>
              <a:rPr lang="fr-FR" dirty="0" err="1" smtClean="0"/>
              <a:t>rights</a:t>
            </a:r>
            <a:r>
              <a:rPr lang="fr-FR" dirty="0" smtClean="0"/>
              <a:t>.</a:t>
            </a:r>
            <a:endParaRPr lang="fr-FR" dirty="0"/>
          </a:p>
          <a:p>
            <a:r>
              <a:rPr lang="fr-FR" dirty="0" err="1"/>
              <a:t>Also</a:t>
            </a:r>
            <a:r>
              <a:rPr lang="fr-FR" dirty="0"/>
              <a:t> if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rely</a:t>
            </a:r>
            <a:r>
              <a:rPr lang="fr-FR" dirty="0"/>
              <a:t> to Paris Agreement,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interpretation</a:t>
            </a:r>
            <a:r>
              <a:rPr lang="fr-FR" dirty="0"/>
              <a:t> of article about stabilisation of </a:t>
            </a:r>
            <a:r>
              <a:rPr lang="fr-FR" dirty="0" err="1"/>
              <a:t>climate</a:t>
            </a:r>
            <a:r>
              <a:rPr lang="fr-FR" dirty="0"/>
              <a:t> system </a:t>
            </a:r>
            <a:r>
              <a:rPr lang="fr-FR" dirty="0" err="1"/>
              <a:t>under</a:t>
            </a:r>
            <a:r>
              <a:rPr lang="fr-FR" dirty="0"/>
              <a:t> 2°C.</a:t>
            </a:r>
          </a:p>
          <a:p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interpretation</a:t>
            </a:r>
            <a:r>
              <a:rPr lang="fr-FR" dirty="0"/>
              <a:t> of « </a:t>
            </a:r>
            <a:r>
              <a:rPr lang="fr-FR" dirty="0" err="1"/>
              <a:t>bests</a:t>
            </a:r>
            <a:r>
              <a:rPr lang="fr-FR" dirty="0"/>
              <a:t> efforts » as a </a:t>
            </a:r>
            <a:r>
              <a:rPr lang="fr-FR" dirty="0" err="1"/>
              <a:t>quality</a:t>
            </a:r>
            <a:r>
              <a:rPr lang="fr-FR" dirty="0"/>
              <a:t> standard and « more </a:t>
            </a:r>
            <a:r>
              <a:rPr lang="fr-FR" dirty="0" err="1"/>
              <a:t>appropriate</a:t>
            </a:r>
            <a:r>
              <a:rPr lang="fr-FR" dirty="0"/>
              <a:t> </a:t>
            </a:r>
            <a:r>
              <a:rPr lang="fr-FR" dirty="0" err="1"/>
              <a:t>measures</a:t>
            </a:r>
            <a:r>
              <a:rPr lang="fr-FR" dirty="0"/>
              <a:t> ».</a:t>
            </a:r>
          </a:p>
          <a:p>
            <a:r>
              <a:rPr lang="fr-FR" dirty="0" err="1"/>
              <a:t>Nevertheless</a:t>
            </a:r>
            <a:r>
              <a:rPr lang="fr-FR" dirty="0"/>
              <a:t> </a:t>
            </a:r>
            <a:r>
              <a:rPr lang="fr-FR" dirty="0" err="1"/>
              <a:t>difficult</a:t>
            </a:r>
            <a:r>
              <a:rPr lang="fr-FR" dirty="0"/>
              <a:t> to came to a Global consensus of all states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have to do but </a:t>
            </a:r>
            <a:r>
              <a:rPr lang="fr-FR" dirty="0" err="1"/>
              <a:t>at</a:t>
            </a:r>
            <a:r>
              <a:rPr lang="fr-FR" dirty="0"/>
              <a:t> least the Courts </a:t>
            </a:r>
            <a:r>
              <a:rPr lang="fr-FR" dirty="0" err="1"/>
              <a:t>could</a:t>
            </a:r>
            <a:r>
              <a:rPr lang="fr-FR" dirty="0"/>
              <a:t> show </a:t>
            </a:r>
            <a:r>
              <a:rPr lang="fr-FR" dirty="0" err="1"/>
              <a:t>some</a:t>
            </a:r>
            <a:r>
              <a:rPr lang="fr-FR" dirty="0"/>
              <a:t> minimum standards and </a:t>
            </a:r>
            <a:r>
              <a:rPr lang="fr-FR" dirty="0" err="1"/>
              <a:t>pathways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9564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600" dirty="0" err="1" smtClean="0"/>
              <a:t>Thank</a:t>
            </a:r>
            <a:r>
              <a:rPr lang="fr-FR" sz="3600" dirty="0" smtClean="0"/>
              <a:t> </a:t>
            </a:r>
            <a:r>
              <a:rPr lang="fr-FR" sz="3600" dirty="0" err="1" smtClean="0"/>
              <a:t>you</a:t>
            </a:r>
            <a:r>
              <a:rPr lang="fr-FR" sz="3600" dirty="0" smtClean="0"/>
              <a:t> for </a:t>
            </a:r>
            <a:r>
              <a:rPr lang="fr-FR" sz="3600" dirty="0" err="1" smtClean="0"/>
              <a:t>your</a:t>
            </a:r>
            <a:r>
              <a:rPr lang="fr-FR" sz="3600" dirty="0" smtClean="0"/>
              <a:t> attention !</a:t>
            </a:r>
          </a:p>
          <a:p>
            <a:pPr algn="ctr"/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053938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42762"/>
            <a:ext cx="6508377" cy="1045740"/>
          </a:xfrm>
        </p:spPr>
        <p:txBody>
          <a:bodyPr/>
          <a:lstStyle/>
          <a:p>
            <a:pPr algn="ctr"/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512588"/>
            <a:ext cx="8432347" cy="5097982"/>
          </a:xfrm>
        </p:spPr>
        <p:txBody>
          <a:bodyPr>
            <a:normAutofit/>
          </a:bodyPr>
          <a:lstStyle/>
          <a:p>
            <a:r>
              <a:rPr lang="fr-FR" sz="2400" dirty="0"/>
              <a:t>Emergence of </a:t>
            </a:r>
            <a:r>
              <a:rPr lang="fr-FR" sz="2400" dirty="0" err="1"/>
              <a:t>climate</a:t>
            </a:r>
            <a:r>
              <a:rPr lang="fr-FR" sz="2400" dirty="0"/>
              <a:t> </a:t>
            </a:r>
            <a:r>
              <a:rPr lang="fr-FR" sz="2400" dirty="0" err="1"/>
              <a:t>litigation</a:t>
            </a:r>
            <a:r>
              <a:rPr lang="fr-FR" sz="2400" dirty="0"/>
              <a:t> as a </a:t>
            </a:r>
            <a:r>
              <a:rPr lang="fr-FR" sz="2400" dirty="0" err="1"/>
              <a:t>tool</a:t>
            </a:r>
            <a:r>
              <a:rPr lang="fr-FR" sz="2400" dirty="0"/>
              <a:t> </a:t>
            </a:r>
            <a:r>
              <a:rPr lang="fr-FR" sz="2400" dirty="0" smtClean="0"/>
              <a:t>box</a:t>
            </a:r>
            <a:endParaRPr lang="fr-FR" sz="2400" dirty="0"/>
          </a:p>
          <a:p>
            <a:r>
              <a:rPr lang="fr-FR" sz="2400" dirty="0" err="1"/>
              <a:t>Climate</a:t>
            </a:r>
            <a:r>
              <a:rPr lang="fr-FR" sz="2400" dirty="0"/>
              <a:t> change </a:t>
            </a:r>
            <a:r>
              <a:rPr lang="fr-FR" sz="2400" dirty="0" err="1"/>
              <a:t>governance</a:t>
            </a:r>
            <a:r>
              <a:rPr lang="fr-FR" sz="2400" dirty="0"/>
              <a:t> : </a:t>
            </a:r>
            <a:r>
              <a:rPr lang="fr-FR" sz="2400" dirty="0" err="1"/>
              <a:t>development</a:t>
            </a:r>
            <a:r>
              <a:rPr lang="fr-FR" sz="2400" dirty="0"/>
              <a:t> of </a:t>
            </a:r>
            <a:r>
              <a:rPr lang="fr-FR" sz="2400" dirty="0" err="1"/>
              <a:t>policies</a:t>
            </a:r>
            <a:r>
              <a:rPr lang="fr-FR" sz="2400" dirty="0"/>
              <a:t> and </a:t>
            </a:r>
            <a:r>
              <a:rPr lang="fr-FR" sz="2400" dirty="0" err="1"/>
              <a:t>implementation</a:t>
            </a:r>
            <a:r>
              <a:rPr lang="fr-FR" sz="2400" dirty="0"/>
              <a:t> but </a:t>
            </a:r>
            <a:r>
              <a:rPr lang="fr-FR" sz="2400" dirty="0" err="1"/>
              <a:t>also</a:t>
            </a:r>
            <a:r>
              <a:rPr lang="fr-FR" sz="2400" dirty="0"/>
              <a:t> </a:t>
            </a:r>
            <a:r>
              <a:rPr lang="fr-FR" sz="2400" dirty="0" smtClean="0"/>
              <a:t>Courts</a:t>
            </a:r>
            <a:endParaRPr lang="fr-FR" sz="2400" dirty="0"/>
          </a:p>
          <a:p>
            <a:r>
              <a:rPr lang="fr-FR" sz="2400" dirty="0" err="1"/>
              <a:t>Climate</a:t>
            </a:r>
            <a:r>
              <a:rPr lang="fr-FR" sz="2400" dirty="0"/>
              <a:t> change </a:t>
            </a:r>
            <a:r>
              <a:rPr lang="fr-FR" sz="2400" dirty="0" err="1"/>
              <a:t>litigation</a:t>
            </a:r>
            <a:r>
              <a:rPr lang="fr-FR" sz="2400" dirty="0"/>
              <a:t> as an important </a:t>
            </a:r>
            <a:r>
              <a:rPr lang="fr-FR" sz="2400" dirty="0" err="1"/>
              <a:t>tool</a:t>
            </a:r>
            <a:r>
              <a:rPr lang="fr-FR" sz="2400" dirty="0"/>
              <a:t> for </a:t>
            </a:r>
            <a:r>
              <a:rPr lang="fr-FR" sz="2400" dirty="0" err="1"/>
              <a:t>governance</a:t>
            </a:r>
            <a:r>
              <a:rPr lang="fr-FR" sz="2400" dirty="0"/>
              <a:t> </a:t>
            </a:r>
            <a:r>
              <a:rPr lang="fr-FR" sz="2400" dirty="0" err="1"/>
              <a:t>recall</a:t>
            </a:r>
            <a:r>
              <a:rPr lang="fr-FR" sz="2400" dirty="0"/>
              <a:t> by the last IPCC report ; </a:t>
            </a:r>
            <a:r>
              <a:rPr lang="fr-FR" sz="2400" dirty="0" err="1"/>
              <a:t>Why</a:t>
            </a:r>
            <a:r>
              <a:rPr lang="fr-FR" sz="2400" dirty="0"/>
              <a:t> </a:t>
            </a:r>
            <a:r>
              <a:rPr lang="fr-FR" sz="2400" dirty="0" err="1"/>
              <a:t>is</a:t>
            </a:r>
            <a:r>
              <a:rPr lang="fr-FR" sz="2400" dirty="0"/>
              <a:t> </a:t>
            </a:r>
            <a:r>
              <a:rPr lang="fr-FR" sz="2400" dirty="0" err="1"/>
              <a:t>that</a:t>
            </a:r>
            <a:r>
              <a:rPr lang="fr-FR" sz="2400" dirty="0"/>
              <a:t> ? </a:t>
            </a:r>
            <a:r>
              <a:rPr lang="fr-FR" sz="2400" dirty="0" err="1"/>
              <a:t>Because</a:t>
            </a:r>
            <a:r>
              <a:rPr lang="fr-FR" sz="2400" dirty="0"/>
              <a:t> the </a:t>
            </a:r>
            <a:r>
              <a:rPr lang="fr-FR" sz="2400" dirty="0" err="1"/>
              <a:t>most</a:t>
            </a:r>
            <a:r>
              <a:rPr lang="fr-FR" sz="2400" dirty="0"/>
              <a:t> </a:t>
            </a:r>
            <a:r>
              <a:rPr lang="fr-FR" sz="2400" dirty="0" err="1"/>
              <a:t>natural</a:t>
            </a:r>
            <a:r>
              <a:rPr lang="fr-FR" sz="2400" dirty="0"/>
              <a:t> </a:t>
            </a:r>
            <a:r>
              <a:rPr lang="fr-FR" sz="2400" dirty="0" err="1"/>
              <a:t>delivers</a:t>
            </a:r>
            <a:r>
              <a:rPr lang="fr-FR" sz="2400" dirty="0"/>
              <a:t> of </a:t>
            </a:r>
            <a:r>
              <a:rPr lang="fr-FR" sz="2400" dirty="0" err="1"/>
              <a:t>governance</a:t>
            </a:r>
            <a:r>
              <a:rPr lang="fr-FR" sz="2400" dirty="0"/>
              <a:t> : </a:t>
            </a:r>
            <a:r>
              <a:rPr lang="fr-FR" sz="2400" dirty="0" err="1"/>
              <a:t>laws</a:t>
            </a:r>
            <a:r>
              <a:rPr lang="fr-FR" sz="2400" dirty="0"/>
              <a:t> and </a:t>
            </a:r>
            <a:r>
              <a:rPr lang="fr-FR" sz="2400" dirty="0" err="1"/>
              <a:t>policies</a:t>
            </a:r>
            <a:r>
              <a:rPr lang="fr-FR" sz="2400" dirty="0"/>
              <a:t>, </a:t>
            </a:r>
            <a:r>
              <a:rPr lang="fr-FR" sz="2400" dirty="0" err="1"/>
              <a:t>regulations</a:t>
            </a:r>
            <a:r>
              <a:rPr lang="fr-FR" sz="2400" dirty="0"/>
              <a:t> are not able to do </a:t>
            </a:r>
            <a:r>
              <a:rPr lang="fr-FR" sz="2400" dirty="0" err="1"/>
              <a:t>it</a:t>
            </a:r>
            <a:r>
              <a:rPr lang="fr-FR" sz="2400" dirty="0"/>
              <a:t> </a:t>
            </a:r>
            <a:r>
              <a:rPr lang="fr-FR" sz="2400" dirty="0" err="1"/>
              <a:t>with</a:t>
            </a:r>
            <a:r>
              <a:rPr lang="fr-FR" sz="2400" dirty="0"/>
              <a:t> </a:t>
            </a:r>
            <a:r>
              <a:rPr lang="fr-FR" sz="2400" dirty="0" err="1"/>
              <a:t>enough</a:t>
            </a:r>
            <a:r>
              <a:rPr lang="fr-FR" sz="2400" dirty="0"/>
              <a:t> ambition and </a:t>
            </a:r>
            <a:r>
              <a:rPr lang="fr-FR" sz="2400" dirty="0" err="1"/>
              <a:t>strength</a:t>
            </a:r>
            <a:endParaRPr lang="fr-FR" sz="2400" dirty="0"/>
          </a:p>
          <a:p>
            <a:r>
              <a:rPr lang="fr-FR" sz="2400" dirty="0" err="1"/>
              <a:t>Also</a:t>
            </a:r>
            <a:r>
              <a:rPr lang="fr-FR" sz="2400" dirty="0"/>
              <a:t> </a:t>
            </a:r>
            <a:r>
              <a:rPr lang="fr-FR" sz="2400" dirty="0" err="1"/>
              <a:t>because</a:t>
            </a:r>
            <a:r>
              <a:rPr lang="fr-FR" sz="2400" dirty="0"/>
              <a:t> </a:t>
            </a:r>
            <a:r>
              <a:rPr lang="fr-FR" sz="2400" dirty="0" err="1"/>
              <a:t>there</a:t>
            </a:r>
            <a:r>
              <a:rPr lang="fr-FR" sz="2400" dirty="0"/>
              <a:t> aspects </a:t>
            </a:r>
            <a:r>
              <a:rPr lang="fr-FR" sz="2400" dirty="0" err="1"/>
              <a:t>concerning</a:t>
            </a:r>
            <a:r>
              <a:rPr lang="fr-FR" sz="2400" dirty="0"/>
              <a:t> people, </a:t>
            </a:r>
            <a:r>
              <a:rPr lang="fr-FR" sz="2400" dirty="0" err="1"/>
              <a:t>individuals</a:t>
            </a:r>
            <a:r>
              <a:rPr lang="fr-FR" sz="2400" dirty="0"/>
              <a:t> or </a:t>
            </a:r>
            <a:r>
              <a:rPr lang="fr-FR" sz="2400" dirty="0" err="1"/>
              <a:t>specific</a:t>
            </a:r>
            <a:r>
              <a:rPr lang="fr-FR" sz="2400" dirty="0"/>
              <a:t> groups </a:t>
            </a:r>
            <a:r>
              <a:rPr lang="fr-FR" sz="2400" dirty="0" err="1"/>
              <a:t>that</a:t>
            </a:r>
            <a:r>
              <a:rPr lang="fr-FR" sz="2400" dirty="0"/>
              <a:t> are </a:t>
            </a:r>
            <a:r>
              <a:rPr lang="fr-FR" sz="2400" dirty="0" err="1"/>
              <a:t>left</a:t>
            </a:r>
            <a:r>
              <a:rPr lang="fr-FR" sz="2400" dirty="0"/>
              <a:t> </a:t>
            </a:r>
            <a:r>
              <a:rPr lang="fr-FR" sz="2400" dirty="0" err="1"/>
              <a:t>behind</a:t>
            </a:r>
            <a:r>
              <a:rPr lang="fr-FR" sz="2400" dirty="0"/>
              <a:t> or not </a:t>
            </a:r>
            <a:r>
              <a:rPr lang="fr-FR" sz="2400" dirty="0" err="1"/>
              <a:t>enough</a:t>
            </a:r>
            <a:r>
              <a:rPr lang="fr-FR" sz="2400" dirty="0"/>
              <a:t> </a:t>
            </a:r>
            <a:r>
              <a:rPr lang="fr-FR" sz="2400" dirty="0" err="1"/>
              <a:t>take</a:t>
            </a:r>
            <a:r>
              <a:rPr lang="fr-FR" sz="2400" dirty="0"/>
              <a:t> in </a:t>
            </a:r>
            <a:r>
              <a:rPr lang="fr-FR" sz="2400" dirty="0" err="1" smtClean="0"/>
              <a:t>consideration</a:t>
            </a:r>
            <a:r>
              <a:rPr lang="fr-FR" sz="2400" dirty="0" smtClean="0"/>
              <a:t> : </a:t>
            </a:r>
            <a:r>
              <a:rPr lang="fr-FR" sz="2400" dirty="0" err="1" smtClean="0"/>
              <a:t>specially</a:t>
            </a:r>
            <a:r>
              <a:rPr lang="fr-FR" sz="2400" dirty="0" smtClean="0"/>
              <a:t> </a:t>
            </a:r>
            <a:r>
              <a:rPr lang="fr-FR" sz="2400" dirty="0" err="1" smtClean="0"/>
              <a:t>rights</a:t>
            </a:r>
            <a:endParaRPr lang="fr-FR" sz="24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0712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765632"/>
            <a:ext cx="6863604" cy="5360532"/>
          </a:xfrm>
        </p:spPr>
        <p:txBody>
          <a:bodyPr>
            <a:normAutofit/>
          </a:bodyPr>
          <a:lstStyle/>
          <a:p>
            <a:r>
              <a:rPr lang="fr-FR" dirty="0" err="1"/>
              <a:t>Governments</a:t>
            </a:r>
            <a:r>
              <a:rPr lang="fr-FR" dirty="0"/>
              <a:t> are </a:t>
            </a:r>
            <a:r>
              <a:rPr lang="fr-FR" dirty="0" err="1"/>
              <a:t>often</a:t>
            </a:r>
            <a:r>
              <a:rPr lang="fr-FR" dirty="0"/>
              <a:t> </a:t>
            </a:r>
            <a:r>
              <a:rPr lang="fr-FR" dirty="0" err="1"/>
              <a:t>under</a:t>
            </a:r>
            <a:r>
              <a:rPr lang="fr-FR" dirty="0"/>
              <a:t> </a:t>
            </a:r>
            <a:r>
              <a:rPr lang="fr-FR" dirty="0" err="1"/>
              <a:t>preassure</a:t>
            </a:r>
            <a:r>
              <a:rPr lang="fr-FR" dirty="0"/>
              <a:t> of </a:t>
            </a:r>
            <a:r>
              <a:rPr lang="fr-FR" dirty="0" err="1"/>
              <a:t>electoral</a:t>
            </a:r>
            <a:r>
              <a:rPr lang="fr-FR" dirty="0"/>
              <a:t> </a:t>
            </a:r>
            <a:r>
              <a:rPr lang="fr-FR" dirty="0" err="1"/>
              <a:t>timelines</a:t>
            </a:r>
            <a:r>
              <a:rPr lang="fr-FR" dirty="0"/>
              <a:t>, </a:t>
            </a:r>
            <a:r>
              <a:rPr lang="fr-FR" dirty="0" err="1"/>
              <a:t>economic</a:t>
            </a:r>
            <a:r>
              <a:rPr lang="fr-FR" dirty="0"/>
              <a:t> </a:t>
            </a:r>
            <a:r>
              <a:rPr lang="fr-FR" dirty="0" err="1"/>
              <a:t>interests</a:t>
            </a:r>
            <a:r>
              <a:rPr lang="fr-FR" dirty="0"/>
              <a:t> and </a:t>
            </a:r>
            <a:r>
              <a:rPr lang="fr-FR" dirty="0" err="1" smtClean="0"/>
              <a:t>others</a:t>
            </a:r>
            <a:endParaRPr lang="fr-FR" dirty="0"/>
          </a:p>
          <a:p>
            <a:r>
              <a:rPr lang="fr-FR" dirty="0" err="1" smtClean="0"/>
              <a:t>Climate</a:t>
            </a:r>
            <a:r>
              <a:rPr lang="fr-FR" dirty="0" smtClean="0"/>
              <a:t> </a:t>
            </a:r>
            <a:r>
              <a:rPr lang="fr-FR" dirty="0"/>
              <a:t>Change </a:t>
            </a:r>
            <a:r>
              <a:rPr lang="fr-FR" dirty="0" err="1"/>
              <a:t>Litigation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bridge </a:t>
            </a:r>
            <a:r>
              <a:rPr lang="fr-FR" dirty="0" err="1"/>
              <a:t>before</a:t>
            </a:r>
            <a:r>
              <a:rPr lang="fr-FR" dirty="0"/>
              <a:t> people and </a:t>
            </a:r>
            <a:r>
              <a:rPr lang="fr-FR" dirty="0" err="1"/>
              <a:t>climate</a:t>
            </a:r>
            <a:r>
              <a:rPr lang="fr-FR" dirty="0"/>
              <a:t> change </a:t>
            </a:r>
            <a:r>
              <a:rPr lang="fr-FR" dirty="0" err="1"/>
              <a:t>laws</a:t>
            </a:r>
            <a:r>
              <a:rPr lang="fr-FR" dirty="0"/>
              <a:t> and </a:t>
            </a:r>
            <a:r>
              <a:rPr lang="fr-FR" dirty="0" err="1"/>
              <a:t>rights</a:t>
            </a:r>
            <a:endParaRPr lang="fr-FR" dirty="0"/>
          </a:p>
          <a:p>
            <a:r>
              <a:rPr lang="fr-FR" dirty="0" err="1"/>
              <a:t>key</a:t>
            </a:r>
            <a:r>
              <a:rPr lang="fr-FR" dirty="0"/>
              <a:t> arguments, </a:t>
            </a:r>
            <a:r>
              <a:rPr lang="fr-FR" dirty="0" err="1"/>
              <a:t>failure</a:t>
            </a:r>
            <a:r>
              <a:rPr lang="fr-FR" dirty="0"/>
              <a:t> to </a:t>
            </a:r>
            <a:r>
              <a:rPr lang="fr-FR" dirty="0" err="1"/>
              <a:t>protect</a:t>
            </a:r>
            <a:r>
              <a:rPr lang="fr-FR" dirty="0"/>
              <a:t> people </a:t>
            </a:r>
            <a:r>
              <a:rPr lang="fr-FR" dirty="0" err="1"/>
              <a:t>against</a:t>
            </a:r>
            <a:r>
              <a:rPr lang="fr-FR" dirty="0"/>
              <a:t> </a:t>
            </a:r>
            <a:r>
              <a:rPr lang="fr-FR" dirty="0" err="1"/>
              <a:t>consequences</a:t>
            </a:r>
            <a:r>
              <a:rPr lang="fr-FR" dirty="0"/>
              <a:t> of CC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3942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80110"/>
            <a:ext cx="6508377" cy="933695"/>
          </a:xfrm>
        </p:spPr>
        <p:txBody>
          <a:bodyPr/>
          <a:lstStyle/>
          <a:p>
            <a:pPr algn="ctr"/>
            <a:r>
              <a:rPr lang="fr-FR" sz="3200" dirty="0" smtClean="0"/>
              <a:t>1. Key </a:t>
            </a:r>
            <a:r>
              <a:rPr lang="fr-FR" sz="3200" dirty="0" err="1" smtClean="0"/>
              <a:t>Elements</a:t>
            </a:r>
            <a:r>
              <a:rPr lang="fr-FR" sz="3200" dirty="0" smtClean="0"/>
              <a:t>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" y="1213805"/>
            <a:ext cx="8347956" cy="5434113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800000"/>
                </a:solidFill>
              </a:rPr>
              <a:t>*First </a:t>
            </a:r>
            <a:r>
              <a:rPr lang="fr-FR" dirty="0"/>
              <a:t>and important </a:t>
            </a:r>
            <a:r>
              <a:rPr lang="fr-FR" dirty="0" err="1"/>
              <a:t>element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to </a:t>
            </a:r>
            <a:r>
              <a:rPr lang="fr-FR" dirty="0" err="1"/>
              <a:t>recall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an application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presented</a:t>
            </a:r>
            <a:r>
              <a:rPr lang="fr-FR" dirty="0"/>
              <a:t> </a:t>
            </a:r>
            <a:r>
              <a:rPr lang="fr-FR" dirty="0" err="1"/>
              <a:t>before</a:t>
            </a:r>
            <a:r>
              <a:rPr lang="fr-FR" dirty="0"/>
              <a:t> the Court of Justice of the </a:t>
            </a:r>
            <a:r>
              <a:rPr lang="fr-FR" dirty="0" err="1"/>
              <a:t>European</a:t>
            </a:r>
            <a:r>
              <a:rPr lang="fr-FR" dirty="0"/>
              <a:t> Union in 2017, the « </a:t>
            </a:r>
            <a:r>
              <a:rPr lang="fr-FR" dirty="0" err="1"/>
              <a:t>people’s</a:t>
            </a:r>
            <a:r>
              <a:rPr lang="fr-FR" dirty="0"/>
              <a:t> </a:t>
            </a:r>
            <a:r>
              <a:rPr lang="fr-FR" dirty="0" err="1"/>
              <a:t>climate</a:t>
            </a:r>
            <a:r>
              <a:rPr lang="fr-FR" dirty="0"/>
              <a:t> case » </a:t>
            </a:r>
            <a:r>
              <a:rPr lang="fr-FR" dirty="0" err="1"/>
              <a:t>Carvailho</a:t>
            </a:r>
            <a:r>
              <a:rPr lang="fr-FR" dirty="0"/>
              <a:t>, </a:t>
            </a:r>
            <a:endParaRPr lang="fr-FR" dirty="0" smtClean="0"/>
          </a:p>
          <a:p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/>
              <a:t>dismissed</a:t>
            </a:r>
            <a:r>
              <a:rPr lang="fr-FR" dirty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7239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410826"/>
            <a:ext cx="6508377" cy="1232480"/>
          </a:xfrm>
        </p:spPr>
        <p:txBody>
          <a:bodyPr/>
          <a:lstStyle/>
          <a:p>
            <a:pPr algn="ctr"/>
            <a:r>
              <a:rPr lang="fr-FR" i="1" dirty="0" smtClean="0"/>
              <a:t>Armando </a:t>
            </a:r>
            <a:r>
              <a:rPr lang="fr-FR" i="1" dirty="0" err="1" smtClean="0"/>
              <a:t>Carvailho</a:t>
            </a:r>
            <a:r>
              <a:rPr lang="fr-FR" i="1" dirty="0" smtClean="0"/>
              <a:t> March 25 th 2021 EUCJ</a:t>
            </a:r>
            <a:endParaRPr lang="fr-FR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792697"/>
            <a:ext cx="8264267" cy="4836547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1) the Court </a:t>
            </a:r>
            <a:r>
              <a:rPr lang="fr-FR" dirty="0" err="1"/>
              <a:t>recalled</a:t>
            </a:r>
            <a:r>
              <a:rPr lang="fr-FR" dirty="0"/>
              <a:t> the </a:t>
            </a:r>
            <a:r>
              <a:rPr lang="fr-FR" dirty="0" err="1"/>
              <a:t>fact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b="1" dirty="0"/>
              <a:t>the </a:t>
            </a:r>
            <a:r>
              <a:rPr lang="fr-FR" b="1" dirty="0" err="1"/>
              <a:t>appellants</a:t>
            </a:r>
            <a:r>
              <a:rPr lang="fr-FR" dirty="0"/>
              <a:t>, </a:t>
            </a:r>
            <a:r>
              <a:rPr lang="fr-FR" dirty="0" err="1"/>
              <a:t>owing</a:t>
            </a:r>
            <a:r>
              <a:rPr lang="fr-FR" dirty="0"/>
              <a:t> to the </a:t>
            </a:r>
            <a:r>
              <a:rPr lang="fr-FR" dirty="0" err="1"/>
              <a:t>alleged</a:t>
            </a:r>
            <a:r>
              <a:rPr lang="fr-FR" dirty="0"/>
              <a:t> </a:t>
            </a:r>
            <a:r>
              <a:rPr lang="fr-FR" dirty="0" err="1"/>
              <a:t>circumstances</a:t>
            </a:r>
            <a:r>
              <a:rPr lang="fr-FR" dirty="0"/>
              <a:t>, </a:t>
            </a:r>
            <a:r>
              <a:rPr lang="fr-FR" b="1" dirty="0"/>
              <a:t>are </a:t>
            </a:r>
            <a:r>
              <a:rPr lang="fr-FR" b="1" dirty="0" err="1"/>
              <a:t>affected</a:t>
            </a:r>
            <a:r>
              <a:rPr lang="fr-FR" b="1" dirty="0"/>
              <a:t> </a:t>
            </a:r>
            <a:r>
              <a:rPr lang="fr-FR" b="1" dirty="0" err="1"/>
              <a:t>differently</a:t>
            </a:r>
            <a:r>
              <a:rPr lang="fr-FR" b="1" dirty="0"/>
              <a:t> by </a:t>
            </a:r>
            <a:r>
              <a:rPr lang="fr-FR" b="1" dirty="0" err="1"/>
              <a:t>climate</a:t>
            </a:r>
            <a:r>
              <a:rPr lang="fr-FR" b="1" dirty="0"/>
              <a:t> </a:t>
            </a:r>
            <a:r>
              <a:rPr lang="fr-FR" dirty="0"/>
              <a:t>change </a:t>
            </a:r>
            <a:r>
              <a:rPr lang="fr-FR" b="1" dirty="0" err="1"/>
              <a:t>is</a:t>
            </a:r>
            <a:r>
              <a:rPr lang="fr-FR" b="1" dirty="0"/>
              <a:t> not in </a:t>
            </a:r>
            <a:r>
              <a:rPr lang="fr-FR" b="1" dirty="0" err="1"/>
              <a:t>itself</a:t>
            </a:r>
            <a:r>
              <a:rPr lang="fr-FR" b="1" dirty="0"/>
              <a:t> </a:t>
            </a:r>
            <a:r>
              <a:rPr lang="fr-FR" b="1" dirty="0" err="1"/>
              <a:t>sufficient</a:t>
            </a:r>
            <a:r>
              <a:rPr lang="fr-FR" b="1" dirty="0"/>
              <a:t> to </a:t>
            </a:r>
            <a:r>
              <a:rPr lang="fr-FR" b="1" dirty="0" err="1"/>
              <a:t>establish</a:t>
            </a:r>
            <a:r>
              <a:rPr lang="fr-FR" b="1" dirty="0"/>
              <a:t> the standing </a:t>
            </a:r>
            <a:r>
              <a:rPr lang="fr-FR" dirty="0"/>
              <a:t>of </a:t>
            </a:r>
            <a:r>
              <a:rPr lang="fr-FR" dirty="0" err="1"/>
              <a:t>those</a:t>
            </a:r>
            <a:r>
              <a:rPr lang="fr-FR" dirty="0"/>
              <a:t> </a:t>
            </a:r>
            <a:r>
              <a:rPr lang="fr-FR" dirty="0" err="1"/>
              <a:t>appellants</a:t>
            </a:r>
            <a:r>
              <a:rPr lang="fr-FR" dirty="0"/>
              <a:t> to </a:t>
            </a:r>
            <a:r>
              <a:rPr lang="fr-FR" dirty="0" err="1"/>
              <a:t>bring</a:t>
            </a:r>
            <a:r>
              <a:rPr lang="fr-FR" dirty="0"/>
              <a:t> an action for </a:t>
            </a:r>
            <a:r>
              <a:rPr lang="fr-FR" dirty="0" err="1"/>
              <a:t>annulment</a:t>
            </a:r>
            <a:r>
              <a:rPr lang="fr-FR" dirty="0"/>
              <a:t> of a </a:t>
            </a:r>
            <a:r>
              <a:rPr lang="fr-FR" dirty="0" err="1"/>
              <a:t>measure</a:t>
            </a:r>
            <a:r>
              <a:rPr lang="fr-FR" dirty="0"/>
              <a:t> of </a:t>
            </a:r>
            <a:r>
              <a:rPr lang="fr-FR" dirty="0" err="1"/>
              <a:t>general</a:t>
            </a:r>
            <a:r>
              <a:rPr lang="fr-FR" dirty="0"/>
              <a:t> application </a:t>
            </a:r>
            <a:r>
              <a:rPr lang="fr-FR" dirty="0" err="1"/>
              <a:t>such</a:t>
            </a:r>
            <a:r>
              <a:rPr lang="fr-FR" dirty="0"/>
              <a:t> as the </a:t>
            </a:r>
            <a:r>
              <a:rPr lang="fr-FR" dirty="0" err="1"/>
              <a:t>acts</a:t>
            </a:r>
            <a:r>
              <a:rPr lang="fr-FR" dirty="0"/>
              <a:t> </a:t>
            </a:r>
            <a:r>
              <a:rPr lang="fr-FR" dirty="0" err="1"/>
              <a:t>at</a:t>
            </a:r>
            <a:r>
              <a:rPr lang="fr-FR" dirty="0"/>
              <a:t> issue.</a:t>
            </a:r>
          </a:p>
          <a:p>
            <a:r>
              <a:rPr lang="fr-FR" dirty="0" err="1"/>
              <a:t>Consequently</a:t>
            </a:r>
            <a:r>
              <a:rPr lang="fr-FR" b="1" dirty="0"/>
              <a:t>, the </a:t>
            </a:r>
            <a:r>
              <a:rPr lang="fr-FR" b="1" dirty="0" err="1"/>
              <a:t>appellants</a:t>
            </a:r>
            <a:r>
              <a:rPr lang="fr-FR" b="1" dirty="0"/>
              <a:t> </a:t>
            </a:r>
            <a:r>
              <a:rPr lang="fr-FR" b="1" dirty="0" err="1"/>
              <a:t>cannot</a:t>
            </a:r>
            <a:r>
              <a:rPr lang="fr-FR" b="1" dirty="0"/>
              <a:t> claim </a:t>
            </a:r>
            <a:r>
              <a:rPr lang="fr-FR" b="1" dirty="0" err="1"/>
              <a:t>that</a:t>
            </a:r>
            <a:r>
              <a:rPr lang="fr-FR" b="1" dirty="0"/>
              <a:t> the General Court </a:t>
            </a:r>
            <a:r>
              <a:rPr lang="fr-FR" b="1" dirty="0" err="1"/>
              <a:t>did</a:t>
            </a:r>
            <a:r>
              <a:rPr lang="fr-FR" b="1" dirty="0"/>
              <a:t> not </a:t>
            </a:r>
            <a:r>
              <a:rPr lang="fr-FR" b="1" dirty="0" err="1"/>
              <a:t>take</a:t>
            </a:r>
            <a:r>
              <a:rPr lang="fr-FR" b="1" dirty="0"/>
              <a:t> </a:t>
            </a:r>
            <a:r>
              <a:rPr lang="fr-FR" b="1" dirty="0" err="1"/>
              <a:t>into</a:t>
            </a:r>
            <a:r>
              <a:rPr lang="fr-FR" b="1" dirty="0"/>
              <a:t> </a:t>
            </a:r>
            <a:r>
              <a:rPr lang="fr-FR" b="1" dirty="0" err="1"/>
              <a:t>account</a:t>
            </a:r>
            <a:r>
              <a:rPr lang="fr-FR" b="1" dirty="0"/>
              <a:t>, in the </a:t>
            </a:r>
            <a:r>
              <a:rPr lang="fr-FR" b="1" dirty="0" err="1"/>
              <a:t>order</a:t>
            </a:r>
            <a:r>
              <a:rPr lang="fr-FR" b="1" dirty="0"/>
              <a:t> </a:t>
            </a:r>
            <a:r>
              <a:rPr lang="fr-FR" b="1" dirty="0" err="1"/>
              <a:t>under</a:t>
            </a:r>
            <a:r>
              <a:rPr lang="fr-FR" b="1" dirty="0"/>
              <a:t> </a:t>
            </a:r>
            <a:r>
              <a:rPr lang="fr-FR" b="1" dirty="0" err="1"/>
              <a:t>appeal</a:t>
            </a:r>
            <a:r>
              <a:rPr lang="fr-FR" b="1" dirty="0"/>
              <a:t>, the </a:t>
            </a:r>
            <a:r>
              <a:rPr lang="fr-FR" b="1" dirty="0" err="1"/>
              <a:t>characteristics</a:t>
            </a:r>
            <a:r>
              <a:rPr lang="fr-FR" b="1" dirty="0"/>
              <a:t> </a:t>
            </a:r>
            <a:r>
              <a:rPr lang="fr-FR" b="1" dirty="0" err="1"/>
              <a:t>specific</a:t>
            </a:r>
            <a:r>
              <a:rPr lang="fr-FR" b="1" dirty="0"/>
              <a:t> to </a:t>
            </a:r>
            <a:r>
              <a:rPr lang="fr-FR" b="1" dirty="0" err="1"/>
              <a:t>them</a:t>
            </a:r>
            <a:r>
              <a:rPr lang="fr-FR" b="1" dirty="0"/>
              <a:t> in </a:t>
            </a:r>
            <a:r>
              <a:rPr lang="fr-FR" b="1" dirty="0" err="1"/>
              <a:t>order</a:t>
            </a:r>
            <a:r>
              <a:rPr lang="fr-FR" b="1" dirty="0"/>
              <a:t> to </a:t>
            </a:r>
            <a:r>
              <a:rPr lang="fr-FR" b="1" dirty="0" err="1"/>
              <a:t>determine</a:t>
            </a:r>
            <a:r>
              <a:rPr lang="fr-FR" b="1" dirty="0"/>
              <a:t> </a:t>
            </a:r>
            <a:r>
              <a:rPr lang="fr-FR" b="1" dirty="0" err="1"/>
              <a:t>whether</a:t>
            </a:r>
            <a:r>
              <a:rPr lang="fr-FR" b="1" dirty="0"/>
              <a:t> </a:t>
            </a:r>
            <a:r>
              <a:rPr lang="fr-FR" b="1" dirty="0" err="1"/>
              <a:t>they</a:t>
            </a:r>
            <a:r>
              <a:rPr lang="fr-FR" b="1" dirty="0"/>
              <a:t> </a:t>
            </a:r>
            <a:r>
              <a:rPr lang="fr-FR" b="1" dirty="0" err="1"/>
              <a:t>were</a:t>
            </a:r>
            <a:r>
              <a:rPr lang="fr-FR" b="1" dirty="0"/>
              <a:t> </a:t>
            </a:r>
            <a:r>
              <a:rPr lang="fr-FR" b="1" dirty="0" err="1"/>
              <a:t>individually</a:t>
            </a:r>
            <a:r>
              <a:rPr lang="fr-FR" b="1" dirty="0"/>
              <a:t> </a:t>
            </a:r>
            <a:r>
              <a:rPr lang="fr-FR" b="1" dirty="0" err="1"/>
              <a:t>concerned</a:t>
            </a:r>
            <a:r>
              <a:rPr lang="fr-FR" b="1" dirty="0"/>
              <a:t>.</a:t>
            </a:r>
          </a:p>
          <a:p>
            <a:r>
              <a:rPr lang="fr-FR" dirty="0"/>
              <a:t>2) The Court </a:t>
            </a:r>
            <a:r>
              <a:rPr lang="fr-FR" dirty="0" err="1"/>
              <a:t>is</a:t>
            </a:r>
            <a:r>
              <a:rPr lang="fr-FR" dirty="0"/>
              <a:t> not </a:t>
            </a:r>
            <a:r>
              <a:rPr lang="fr-FR" dirty="0" err="1"/>
              <a:t>convinced</a:t>
            </a:r>
            <a:r>
              <a:rPr lang="fr-FR" dirty="0"/>
              <a:t> by the arguments put </a:t>
            </a:r>
            <a:r>
              <a:rPr lang="fr-FR" dirty="0" err="1"/>
              <a:t>forward</a:t>
            </a:r>
            <a:r>
              <a:rPr lang="fr-FR" dirty="0"/>
              <a:t> in </a:t>
            </a:r>
            <a:r>
              <a:rPr lang="fr-FR" dirty="0" err="1"/>
              <a:t>their</a:t>
            </a:r>
            <a:r>
              <a:rPr lang="fr-FR" dirty="0"/>
              <a:t> first </a:t>
            </a:r>
            <a:r>
              <a:rPr lang="fr-FR" dirty="0" err="1"/>
              <a:t>ground</a:t>
            </a:r>
            <a:r>
              <a:rPr lang="fr-FR" dirty="0"/>
              <a:t> of </a:t>
            </a:r>
            <a:r>
              <a:rPr lang="fr-FR" dirty="0" err="1"/>
              <a:t>appeal</a:t>
            </a:r>
            <a:r>
              <a:rPr lang="fr-FR" dirty="0"/>
              <a:t>, the test </a:t>
            </a:r>
            <a:r>
              <a:rPr lang="fr-FR" dirty="0" err="1"/>
              <a:t>derived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the </a:t>
            </a:r>
            <a:r>
              <a:rPr lang="fr-FR" dirty="0" err="1"/>
              <a:t>judgment</a:t>
            </a:r>
            <a:r>
              <a:rPr lang="fr-FR" dirty="0"/>
              <a:t> in </a:t>
            </a:r>
            <a:r>
              <a:rPr lang="fr-FR" b="1" i="1" dirty="0" err="1"/>
              <a:t>Plaumann</a:t>
            </a:r>
            <a:r>
              <a:rPr lang="fr-FR" dirty="0"/>
              <a:t> </a:t>
            </a:r>
            <a:r>
              <a:rPr lang="fr-FR" b="1" dirty="0"/>
              <a:t>for </a:t>
            </a:r>
            <a:r>
              <a:rPr lang="fr-FR" b="1" dirty="0" err="1"/>
              <a:t>establishing</a:t>
            </a:r>
            <a:r>
              <a:rPr lang="fr-FR" b="1" dirty="0"/>
              <a:t> the existence of ‘</a:t>
            </a:r>
            <a:r>
              <a:rPr lang="fr-FR" b="1" dirty="0" err="1"/>
              <a:t>individual</a:t>
            </a:r>
            <a:r>
              <a:rPr lang="fr-FR" b="1" dirty="0"/>
              <a:t> </a:t>
            </a:r>
            <a:r>
              <a:rPr lang="fr-FR" b="1" dirty="0" err="1"/>
              <a:t>concern</a:t>
            </a:r>
            <a:r>
              <a:rPr lang="fr-FR" dirty="0"/>
              <a:t>’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adapted</a:t>
            </a:r>
            <a:r>
              <a:rPr lang="fr-FR" dirty="0"/>
              <a:t> in </a:t>
            </a:r>
            <a:r>
              <a:rPr lang="fr-FR" dirty="0" err="1"/>
              <a:t>order</a:t>
            </a:r>
            <a:r>
              <a:rPr lang="fr-FR" dirty="0"/>
              <a:t> to </a:t>
            </a:r>
            <a:r>
              <a:rPr lang="fr-FR" dirty="0" err="1"/>
              <a:t>ensure</a:t>
            </a:r>
            <a:r>
              <a:rPr lang="fr-FR" dirty="0"/>
              <a:t> </a:t>
            </a:r>
            <a:r>
              <a:rPr lang="fr-FR" dirty="0" err="1"/>
              <a:t>adequate</a:t>
            </a:r>
            <a:r>
              <a:rPr lang="fr-FR" dirty="0"/>
              <a:t> </a:t>
            </a:r>
            <a:r>
              <a:rPr lang="fr-FR" dirty="0" err="1"/>
              <a:t>judicial</a:t>
            </a:r>
            <a:r>
              <a:rPr lang="fr-FR" dirty="0"/>
              <a:t> protection </a:t>
            </a:r>
            <a:r>
              <a:rPr lang="fr-FR" dirty="0" err="1"/>
              <a:t>against</a:t>
            </a:r>
            <a:r>
              <a:rPr lang="fr-FR" dirty="0"/>
              <a:t> </a:t>
            </a:r>
            <a:r>
              <a:rPr lang="fr-FR" dirty="0" err="1"/>
              <a:t>serious</a:t>
            </a:r>
            <a:r>
              <a:rPr lang="fr-FR" dirty="0"/>
              <a:t> </a:t>
            </a:r>
            <a:r>
              <a:rPr lang="fr-FR" dirty="0" err="1"/>
              <a:t>infringements</a:t>
            </a:r>
            <a:r>
              <a:rPr lang="fr-FR" dirty="0"/>
              <a:t> of </a:t>
            </a:r>
            <a:r>
              <a:rPr lang="fr-FR" dirty="0" err="1"/>
              <a:t>fundamental</a:t>
            </a:r>
            <a:r>
              <a:rPr lang="fr-FR" dirty="0"/>
              <a:t> </a:t>
            </a:r>
            <a:r>
              <a:rPr lang="fr-FR" dirty="0" err="1"/>
              <a:t>rights</a:t>
            </a:r>
            <a:r>
              <a:rPr lang="fr-FR" dirty="0"/>
              <a:t>. </a:t>
            </a:r>
          </a:p>
          <a:p>
            <a:r>
              <a:rPr lang="fr-FR" dirty="0"/>
              <a:t>It </a:t>
            </a:r>
            <a:r>
              <a:rPr lang="fr-FR" dirty="0" err="1"/>
              <a:t>follows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the </a:t>
            </a:r>
            <a:r>
              <a:rPr lang="fr-FR" dirty="0" err="1"/>
              <a:t>appellants</a:t>
            </a:r>
            <a:r>
              <a:rPr lang="fr-FR" dirty="0"/>
              <a:t>’ arguments </a:t>
            </a:r>
            <a:r>
              <a:rPr lang="fr-FR" dirty="0" err="1"/>
              <a:t>seeking</a:t>
            </a:r>
            <a:r>
              <a:rPr lang="fr-FR" dirty="0"/>
              <a:t> to have the </a:t>
            </a:r>
            <a:r>
              <a:rPr lang="fr-FR" dirty="0" err="1"/>
              <a:t>criterion</a:t>
            </a:r>
            <a:r>
              <a:rPr lang="fr-FR" dirty="0"/>
              <a:t> of </a:t>
            </a:r>
            <a:r>
              <a:rPr lang="fr-FR" dirty="0" err="1"/>
              <a:t>individual</a:t>
            </a:r>
            <a:r>
              <a:rPr lang="fr-FR" dirty="0"/>
              <a:t> </a:t>
            </a:r>
            <a:r>
              <a:rPr lang="fr-FR" dirty="0" err="1"/>
              <a:t>concern</a:t>
            </a:r>
            <a:r>
              <a:rPr lang="fr-FR" dirty="0"/>
              <a:t> </a:t>
            </a:r>
            <a:r>
              <a:rPr lang="fr-FR" dirty="0" err="1"/>
              <a:t>extended</a:t>
            </a:r>
            <a:r>
              <a:rPr lang="fr-FR" dirty="0"/>
              <a:t> </a:t>
            </a:r>
            <a:r>
              <a:rPr lang="fr-FR" dirty="0" err="1"/>
              <a:t>cannot</a:t>
            </a:r>
            <a:r>
              <a:rPr lang="fr-FR" dirty="0"/>
              <a:t>, in </a:t>
            </a:r>
            <a:r>
              <a:rPr lang="fr-FR" dirty="0" err="1"/>
              <a:t>any</a:t>
            </a:r>
            <a:r>
              <a:rPr lang="fr-FR" dirty="0"/>
              <a:t> </a:t>
            </a:r>
            <a:r>
              <a:rPr lang="fr-FR" dirty="0" err="1"/>
              <a:t>event</a:t>
            </a:r>
            <a:r>
              <a:rPr lang="fr-FR" dirty="0"/>
              <a:t>, </a:t>
            </a:r>
            <a:r>
              <a:rPr lang="fr-FR" dirty="0" err="1"/>
              <a:t>succeed</a:t>
            </a:r>
            <a:r>
              <a:rPr lang="fr-FR" dirty="0"/>
              <a:t>.</a:t>
            </a:r>
            <a:endParaRPr lang="fr-FR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9392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746958"/>
            <a:ext cx="7423869" cy="5863612"/>
          </a:xfrm>
        </p:spPr>
        <p:txBody>
          <a:bodyPr>
            <a:normAutofit/>
          </a:bodyPr>
          <a:lstStyle/>
          <a:p>
            <a:pPr algn="just"/>
            <a:r>
              <a:rPr lang="fr-FR" b="1" dirty="0">
                <a:solidFill>
                  <a:srgbClr val="800000"/>
                </a:solidFill>
              </a:rPr>
              <a:t>*Second, </a:t>
            </a:r>
            <a:r>
              <a:rPr lang="fr-FR" dirty="0"/>
              <a:t>and </a:t>
            </a:r>
            <a:r>
              <a:rPr lang="fr-FR" dirty="0" err="1"/>
              <a:t>turning</a:t>
            </a:r>
            <a:r>
              <a:rPr lang="fr-FR" dirty="0"/>
              <a:t> to the </a:t>
            </a:r>
            <a:r>
              <a:rPr lang="fr-FR" dirty="0" err="1"/>
              <a:t>European</a:t>
            </a:r>
            <a:r>
              <a:rPr lang="fr-FR" dirty="0"/>
              <a:t> Convention of </a:t>
            </a:r>
            <a:r>
              <a:rPr lang="fr-FR" dirty="0" err="1"/>
              <a:t>human</a:t>
            </a:r>
            <a:r>
              <a:rPr lang="fr-FR" dirty="0"/>
              <a:t> </a:t>
            </a:r>
            <a:r>
              <a:rPr lang="fr-FR" dirty="0" err="1"/>
              <a:t>rights</a:t>
            </a:r>
            <a:r>
              <a:rPr lang="fr-FR" dirty="0"/>
              <a:t>, </a:t>
            </a:r>
            <a:r>
              <a:rPr lang="fr-FR" dirty="0" err="1"/>
              <a:t>it’s</a:t>
            </a:r>
            <a:r>
              <a:rPr lang="fr-FR" dirty="0"/>
              <a:t> important to </a:t>
            </a:r>
            <a:r>
              <a:rPr lang="fr-FR" dirty="0" err="1"/>
              <a:t>recall</a:t>
            </a:r>
            <a:r>
              <a:rPr lang="fr-FR" dirty="0"/>
              <a:t>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convers and </a:t>
            </a:r>
            <a:r>
              <a:rPr lang="fr-FR" dirty="0" err="1"/>
              <a:t>what’s</a:t>
            </a:r>
            <a:r>
              <a:rPr lang="fr-FR" dirty="0"/>
              <a:t> has been </a:t>
            </a:r>
            <a:r>
              <a:rPr lang="fr-FR" dirty="0" err="1"/>
              <a:t>until</a:t>
            </a:r>
            <a:r>
              <a:rPr lang="fr-FR" dirty="0"/>
              <a:t> </a:t>
            </a:r>
            <a:r>
              <a:rPr lang="fr-FR" dirty="0" err="1"/>
              <a:t>now</a:t>
            </a:r>
            <a:r>
              <a:rPr lang="fr-FR" dirty="0"/>
              <a:t> the jurisprudence of the Court on </a:t>
            </a:r>
            <a:r>
              <a:rPr lang="fr-FR" dirty="0" err="1"/>
              <a:t>environmental</a:t>
            </a:r>
            <a:r>
              <a:rPr lang="fr-FR" dirty="0"/>
              <a:t> </a:t>
            </a:r>
            <a:r>
              <a:rPr lang="fr-FR" dirty="0" err="1"/>
              <a:t>matters</a:t>
            </a:r>
            <a:r>
              <a:rPr lang="fr-FR" dirty="0"/>
              <a:t>. </a:t>
            </a:r>
          </a:p>
          <a:p>
            <a:pPr algn="just"/>
            <a:r>
              <a:rPr lang="fr-FR" dirty="0" smtClean="0"/>
              <a:t>1) The </a:t>
            </a:r>
            <a:r>
              <a:rPr lang="fr-FR" dirty="0" err="1"/>
              <a:t>European</a:t>
            </a:r>
            <a:r>
              <a:rPr lang="fr-FR" dirty="0"/>
              <a:t> Court </a:t>
            </a:r>
            <a:r>
              <a:rPr lang="fr-FR" dirty="0" err="1"/>
              <a:t>fo</a:t>
            </a:r>
            <a:r>
              <a:rPr lang="fr-FR" dirty="0"/>
              <a:t> Justice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competent</a:t>
            </a:r>
            <a:r>
              <a:rPr lang="fr-FR" dirty="0"/>
              <a:t> to </a:t>
            </a:r>
            <a:r>
              <a:rPr lang="fr-FR" dirty="0" err="1"/>
              <a:t>decide</a:t>
            </a:r>
            <a:r>
              <a:rPr lang="fr-FR" dirty="0"/>
              <a:t> </a:t>
            </a:r>
            <a:r>
              <a:rPr lang="fr-FR" dirty="0" err="1"/>
              <a:t>under</a:t>
            </a:r>
            <a:r>
              <a:rPr lang="fr-FR" dirty="0"/>
              <a:t> the </a:t>
            </a:r>
            <a:r>
              <a:rPr lang="fr-FR" dirty="0" err="1"/>
              <a:t>European</a:t>
            </a:r>
            <a:r>
              <a:rPr lang="fr-FR" dirty="0"/>
              <a:t> Convention of HR</a:t>
            </a:r>
          </a:p>
          <a:p>
            <a:pPr marL="0" indent="0" algn="just">
              <a:buNone/>
            </a:pPr>
            <a:r>
              <a:rPr lang="fr-FR" dirty="0"/>
              <a:t> </a:t>
            </a:r>
            <a:r>
              <a:rPr lang="fr-FR" dirty="0" smtClean="0"/>
              <a:t>    2) One </a:t>
            </a:r>
            <a:r>
              <a:rPr lang="fr-FR" dirty="0"/>
              <a:t>of the main </a:t>
            </a:r>
            <a:r>
              <a:rPr lang="fr-FR" dirty="0" err="1"/>
              <a:t>rules</a:t>
            </a:r>
            <a:r>
              <a:rPr lang="fr-FR" dirty="0"/>
              <a:t> of the ECHR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the </a:t>
            </a:r>
            <a:r>
              <a:rPr lang="fr-FR" dirty="0" err="1"/>
              <a:t>domestic</a:t>
            </a:r>
            <a:r>
              <a:rPr lang="fr-FR" dirty="0"/>
              <a:t> </a:t>
            </a:r>
            <a:r>
              <a:rPr lang="fr-FR" dirty="0" err="1" smtClean="0"/>
              <a:t>appeals</a:t>
            </a:r>
            <a:r>
              <a:rPr lang="fr-FR" dirty="0" smtClean="0"/>
              <a:t> must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exhausted</a:t>
            </a:r>
            <a:r>
              <a:rPr lang="fr-FR" dirty="0" smtClean="0"/>
              <a:t> </a:t>
            </a:r>
          </a:p>
          <a:p>
            <a:pPr marL="0" indent="0" algn="just">
              <a:buNone/>
            </a:pPr>
            <a:r>
              <a:rPr lang="fr-FR" dirty="0" smtClean="0"/>
              <a:t>3) the </a:t>
            </a:r>
            <a:r>
              <a:rPr lang="fr-FR" dirty="0" err="1"/>
              <a:t>European</a:t>
            </a:r>
            <a:r>
              <a:rPr lang="fr-FR" dirty="0"/>
              <a:t> Convention HR has no </a:t>
            </a:r>
            <a:r>
              <a:rPr lang="fr-FR" dirty="0" err="1"/>
              <a:t>specific</a:t>
            </a:r>
            <a:r>
              <a:rPr lang="fr-FR" dirty="0"/>
              <a:t> </a:t>
            </a:r>
            <a:r>
              <a:rPr lang="fr-FR" dirty="0" smtClean="0"/>
              <a:t>article </a:t>
            </a:r>
            <a:r>
              <a:rPr lang="fr-FR" dirty="0" err="1" smtClean="0"/>
              <a:t>concerning</a:t>
            </a:r>
            <a:r>
              <a:rPr lang="fr-FR" dirty="0" smtClean="0"/>
              <a:t> a Right to a </a:t>
            </a:r>
            <a:r>
              <a:rPr lang="fr-FR" dirty="0" err="1" smtClean="0"/>
              <a:t>healthy</a:t>
            </a:r>
            <a:r>
              <a:rPr lang="fr-FR" dirty="0" smtClean="0"/>
              <a:t> </a:t>
            </a:r>
            <a:r>
              <a:rPr lang="fr-FR" dirty="0" err="1" smtClean="0"/>
              <a:t>Environment</a:t>
            </a:r>
            <a:r>
              <a:rPr lang="fr-FR" dirty="0" smtClean="0"/>
              <a:t>.</a:t>
            </a:r>
          </a:p>
          <a:p>
            <a:pPr marL="0" indent="0" algn="just">
              <a:buNone/>
            </a:pPr>
            <a:r>
              <a:rPr lang="fr-FR" dirty="0" smtClean="0"/>
              <a:t>But the Court has </a:t>
            </a:r>
            <a:r>
              <a:rPr lang="fr-FR" dirty="0" err="1" smtClean="0"/>
              <a:t>developed</a:t>
            </a:r>
            <a:r>
              <a:rPr lang="fr-FR" dirty="0" smtClean="0"/>
              <a:t> </a:t>
            </a:r>
            <a:r>
              <a:rPr lang="fr-FR" dirty="0" err="1" smtClean="0"/>
              <a:t>since</a:t>
            </a:r>
            <a:r>
              <a:rPr lang="fr-FR" dirty="0" smtClean="0"/>
              <a:t> 1992 a jurisprudence in </a:t>
            </a:r>
            <a:r>
              <a:rPr lang="fr-FR" dirty="0" err="1" smtClean="0"/>
              <a:t>order</a:t>
            </a:r>
            <a:r>
              <a:rPr lang="fr-FR" dirty="0" smtClean="0"/>
              <a:t> to </a:t>
            </a:r>
            <a:r>
              <a:rPr lang="fr-FR" dirty="0" err="1" smtClean="0"/>
              <a:t>protect</a:t>
            </a:r>
            <a:r>
              <a:rPr lang="fr-FR" dirty="0" smtClean="0"/>
              <a:t> </a:t>
            </a:r>
            <a:r>
              <a:rPr lang="fr-FR" dirty="0" err="1" smtClean="0"/>
              <a:t>human</a:t>
            </a:r>
            <a:r>
              <a:rPr lang="fr-FR" dirty="0" smtClean="0"/>
              <a:t> </a:t>
            </a:r>
            <a:r>
              <a:rPr lang="fr-FR" dirty="0" err="1" smtClean="0"/>
              <a:t>rights</a:t>
            </a:r>
            <a:r>
              <a:rPr lang="fr-FR" dirty="0" smtClean="0"/>
              <a:t> in light to a </a:t>
            </a:r>
            <a:r>
              <a:rPr lang="fr-FR" dirty="0" err="1" smtClean="0"/>
              <a:t>healthy</a:t>
            </a:r>
            <a:r>
              <a:rPr lang="fr-FR" dirty="0" smtClean="0"/>
              <a:t> </a:t>
            </a:r>
            <a:r>
              <a:rPr lang="fr-FR" dirty="0" err="1" smtClean="0"/>
              <a:t>environment</a:t>
            </a:r>
            <a:r>
              <a:rPr lang="fr-FR" dirty="0" smtClean="0"/>
              <a:t> </a:t>
            </a:r>
            <a:r>
              <a:rPr lang="fr-FR" dirty="0" err="1" smtClean="0"/>
              <a:t>under</a:t>
            </a:r>
            <a:r>
              <a:rPr lang="fr-FR" dirty="0" smtClean="0"/>
              <a:t> articles 2, 8 and 6 of the Convention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0502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373479"/>
            <a:ext cx="7106385" cy="765632"/>
          </a:xfrm>
        </p:spPr>
        <p:txBody>
          <a:bodyPr/>
          <a:lstStyle/>
          <a:p>
            <a:pPr algn="ctr"/>
            <a:r>
              <a:rPr lang="fr-FR" sz="3200" dirty="0" smtClean="0"/>
              <a:t>2. </a:t>
            </a:r>
            <a:r>
              <a:rPr lang="fr-FR" sz="3200" dirty="0" err="1" smtClean="0"/>
              <a:t>Why</a:t>
            </a:r>
            <a:r>
              <a:rPr lang="fr-FR" sz="3200" dirty="0" smtClean="0"/>
              <a:t> </a:t>
            </a:r>
            <a:r>
              <a:rPr lang="fr-FR" sz="3200" dirty="0" err="1"/>
              <a:t>these</a:t>
            </a:r>
            <a:r>
              <a:rPr lang="fr-FR" sz="3200" dirty="0"/>
              <a:t> cases are important</a:t>
            </a:r>
            <a:r>
              <a:rPr lang="fr-FR" sz="3200" b="1" dirty="0"/>
              <a:t> </a:t>
            </a:r>
            <a:r>
              <a:rPr lang="fr-FR" b="1" dirty="0" smtClean="0"/>
              <a:t>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8" y="1288501"/>
            <a:ext cx="7442545" cy="5116656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1)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the first cases on </a:t>
            </a:r>
            <a:r>
              <a:rPr lang="fr-FR" dirty="0" err="1"/>
              <a:t>climate</a:t>
            </a:r>
            <a:r>
              <a:rPr lang="fr-FR" dirty="0"/>
              <a:t> change </a:t>
            </a:r>
            <a:r>
              <a:rPr lang="fr-FR" dirty="0" err="1"/>
              <a:t>before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Court</a:t>
            </a:r>
          </a:p>
          <a:p>
            <a:r>
              <a:rPr lang="fr-FR" dirty="0" smtClean="0"/>
              <a:t>2) the </a:t>
            </a:r>
            <a:r>
              <a:rPr lang="fr-FR" dirty="0" err="1"/>
              <a:t>decisions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smtClean="0"/>
              <a:t>have an impact </a:t>
            </a:r>
            <a:r>
              <a:rPr lang="fr-FR" dirty="0"/>
              <a:t>o</a:t>
            </a:r>
            <a:r>
              <a:rPr lang="fr-FR" dirty="0" smtClean="0"/>
              <a:t>n </a:t>
            </a:r>
            <a:r>
              <a:rPr lang="fr-FR" dirty="0" err="1"/>
              <a:t>others</a:t>
            </a:r>
            <a:r>
              <a:rPr lang="fr-FR" dirty="0"/>
              <a:t> </a:t>
            </a:r>
            <a:r>
              <a:rPr lang="fr-FR" dirty="0" smtClean="0"/>
              <a:t>courts’ </a:t>
            </a:r>
            <a:r>
              <a:rPr lang="fr-FR" dirty="0" err="1"/>
              <a:t>decisions</a:t>
            </a:r>
            <a:endParaRPr lang="fr-FR" dirty="0"/>
          </a:p>
          <a:p>
            <a:r>
              <a:rPr lang="fr-FR" dirty="0" smtClean="0"/>
              <a:t>3) </a:t>
            </a:r>
            <a:r>
              <a:rPr lang="fr-FR" dirty="0" err="1" smtClean="0"/>
              <a:t>they</a:t>
            </a:r>
            <a:r>
              <a:rPr lang="fr-FR" dirty="0" smtClean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enhance</a:t>
            </a:r>
            <a:r>
              <a:rPr lang="fr-FR" dirty="0"/>
              <a:t> the States obligations on cc and </a:t>
            </a:r>
            <a:r>
              <a:rPr lang="fr-FR" dirty="0" err="1"/>
              <a:t>thus</a:t>
            </a:r>
            <a:r>
              <a:rPr lang="fr-FR" dirty="0"/>
              <a:t> the ICJ </a:t>
            </a:r>
            <a:r>
              <a:rPr lang="fr-FR" dirty="0" err="1"/>
              <a:t>could</a:t>
            </a:r>
            <a:r>
              <a:rPr lang="fr-FR" dirty="0"/>
              <a:t> inspire </a:t>
            </a:r>
            <a:r>
              <a:rPr lang="fr-FR" dirty="0" err="1"/>
              <a:t>herself</a:t>
            </a:r>
            <a:r>
              <a:rPr lang="fr-FR" dirty="0"/>
              <a:t> for </a:t>
            </a:r>
            <a:r>
              <a:rPr lang="fr-FR" dirty="0" err="1"/>
              <a:t>her</a:t>
            </a:r>
            <a:r>
              <a:rPr lang="fr-FR" dirty="0"/>
              <a:t> </a:t>
            </a:r>
            <a:r>
              <a:rPr lang="fr-FR" dirty="0" err="1"/>
              <a:t>own</a:t>
            </a:r>
            <a:r>
              <a:rPr lang="fr-FR" dirty="0"/>
              <a:t> </a:t>
            </a:r>
            <a:r>
              <a:rPr lang="fr-FR" dirty="0" smtClean="0"/>
              <a:t>opinions</a:t>
            </a:r>
            <a:endParaRPr lang="fr-FR" dirty="0"/>
          </a:p>
          <a:p>
            <a:r>
              <a:rPr lang="fr-FR" dirty="0" smtClean="0"/>
              <a:t>4) obligations </a:t>
            </a:r>
            <a:r>
              <a:rPr lang="fr-FR" dirty="0"/>
              <a:t>of states and </a:t>
            </a:r>
            <a:r>
              <a:rPr lang="fr-FR" dirty="0" err="1"/>
              <a:t>human</a:t>
            </a:r>
            <a:r>
              <a:rPr lang="fr-FR" dirty="0"/>
              <a:t> </a:t>
            </a:r>
            <a:r>
              <a:rPr lang="fr-FR" dirty="0" err="1"/>
              <a:t>rights</a:t>
            </a:r>
            <a:r>
              <a:rPr lang="fr-FR" dirty="0"/>
              <a:t> </a:t>
            </a:r>
            <a:r>
              <a:rPr lang="fr-FR" dirty="0" err="1" smtClean="0"/>
              <a:t>related</a:t>
            </a:r>
            <a:r>
              <a:rPr lang="fr-FR" dirty="0" smtClean="0"/>
              <a:t> </a:t>
            </a:r>
            <a:r>
              <a:rPr lang="fr-FR" dirty="0"/>
              <a:t>cc :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smtClean="0"/>
              <a:t>do states </a:t>
            </a:r>
            <a:r>
              <a:rPr lang="fr-FR" dirty="0"/>
              <a:t>have to do to </a:t>
            </a:r>
            <a:r>
              <a:rPr lang="fr-FR" dirty="0" err="1"/>
              <a:t>protect</a:t>
            </a:r>
            <a:r>
              <a:rPr lang="fr-FR" dirty="0"/>
              <a:t> : </a:t>
            </a:r>
            <a:endParaRPr lang="fr-FR" dirty="0" smtClean="0"/>
          </a:p>
          <a:p>
            <a:r>
              <a:rPr lang="fr-FR" dirty="0" err="1" smtClean="0"/>
              <a:t>accepting</a:t>
            </a:r>
            <a:r>
              <a:rPr lang="fr-FR" dirty="0" smtClean="0"/>
              <a:t> </a:t>
            </a:r>
            <a:r>
              <a:rPr lang="fr-FR" b="1" dirty="0" err="1"/>
              <a:t>climate</a:t>
            </a:r>
            <a:r>
              <a:rPr lang="fr-FR" b="1" dirty="0"/>
              <a:t> </a:t>
            </a:r>
            <a:r>
              <a:rPr lang="fr-FR" b="1" dirty="0" err="1"/>
              <a:t>vulnerability</a:t>
            </a:r>
            <a:r>
              <a:rPr lang="fr-FR" dirty="0"/>
              <a:t> as an </a:t>
            </a:r>
            <a:r>
              <a:rPr lang="fr-FR" dirty="0" err="1"/>
              <a:t>element</a:t>
            </a:r>
            <a:r>
              <a:rPr lang="fr-FR" dirty="0"/>
              <a:t> of </a:t>
            </a:r>
            <a:r>
              <a:rPr lang="fr-FR" dirty="0" err="1"/>
              <a:t>breach</a:t>
            </a:r>
            <a:r>
              <a:rPr lang="fr-FR" dirty="0"/>
              <a:t> to the right of life and the right to a </a:t>
            </a:r>
            <a:r>
              <a:rPr lang="fr-FR" dirty="0" err="1"/>
              <a:t>private</a:t>
            </a:r>
            <a:r>
              <a:rPr lang="fr-FR" dirty="0"/>
              <a:t> life and </a:t>
            </a:r>
            <a:r>
              <a:rPr lang="fr-FR" dirty="0" err="1"/>
              <a:t>private</a:t>
            </a:r>
            <a:r>
              <a:rPr lang="fr-FR" dirty="0"/>
              <a:t> home </a:t>
            </a:r>
            <a:r>
              <a:rPr lang="fr-FR" dirty="0" smtClean="0"/>
              <a:t>;</a:t>
            </a:r>
          </a:p>
          <a:p>
            <a:r>
              <a:rPr lang="fr-FR" dirty="0" smtClean="0"/>
              <a:t> </a:t>
            </a:r>
            <a:r>
              <a:rPr lang="fr-FR" dirty="0" err="1"/>
              <a:t>also</a:t>
            </a:r>
            <a:r>
              <a:rPr lang="fr-FR" dirty="0"/>
              <a:t> to </a:t>
            </a:r>
            <a:r>
              <a:rPr lang="fr-FR" dirty="0" err="1"/>
              <a:t>recognise</a:t>
            </a:r>
            <a:r>
              <a:rPr lang="fr-FR" dirty="0"/>
              <a:t> a </a:t>
            </a:r>
            <a:r>
              <a:rPr lang="fr-FR" b="1" dirty="0" err="1"/>
              <a:t>high</a:t>
            </a:r>
            <a:r>
              <a:rPr lang="fr-FR" b="1" dirty="0"/>
              <a:t> standard of the </a:t>
            </a:r>
            <a:r>
              <a:rPr lang="fr-FR" b="1" dirty="0" err="1"/>
              <a:t>duty</a:t>
            </a:r>
            <a:r>
              <a:rPr lang="fr-FR" b="1" dirty="0"/>
              <a:t> of diligence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0544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130717"/>
            <a:ext cx="7741353" cy="1926683"/>
          </a:xfrm>
        </p:spPr>
        <p:txBody>
          <a:bodyPr/>
          <a:lstStyle/>
          <a:p>
            <a:pPr algn="ctr"/>
            <a:r>
              <a:rPr lang="fr-FR" b="1" dirty="0" smtClean="0"/>
              <a:t> </a:t>
            </a:r>
            <a:br>
              <a:rPr lang="fr-FR" b="1" dirty="0" smtClean="0"/>
            </a:br>
            <a:r>
              <a:rPr lang="fr-FR" sz="3200" dirty="0" smtClean="0"/>
              <a:t>3. </a:t>
            </a:r>
            <a:r>
              <a:rPr lang="fr-FR" sz="2800" dirty="0"/>
              <a:t>T</a:t>
            </a:r>
            <a:r>
              <a:rPr lang="fr-FR" sz="2800" dirty="0" smtClean="0"/>
              <a:t>he recognition of </a:t>
            </a:r>
            <a:r>
              <a:rPr lang="fr-FR" sz="2800" dirty="0" err="1" smtClean="0"/>
              <a:t>rights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err="1" smtClean="0"/>
              <a:t>Presentation</a:t>
            </a:r>
            <a:r>
              <a:rPr lang="fr-FR" sz="2800" dirty="0" smtClean="0"/>
              <a:t> </a:t>
            </a:r>
            <a:r>
              <a:rPr lang="fr-FR" sz="2800" dirty="0"/>
              <a:t>of the </a:t>
            </a:r>
            <a:r>
              <a:rPr lang="fr-FR" sz="2800" dirty="0" smtClean="0"/>
              <a:t>cases </a:t>
            </a:r>
            <a:r>
              <a:rPr lang="fr-FR" sz="2800" dirty="0" err="1" smtClean="0"/>
              <a:t>before</a:t>
            </a:r>
            <a:r>
              <a:rPr lang="fr-FR" sz="2800" dirty="0" smtClean="0"/>
              <a:t> the ECHR</a:t>
            </a:r>
            <a:r>
              <a:rPr lang="fr-FR" sz="2800" dirty="0"/>
              <a:t> </a:t>
            </a:r>
            <a:r>
              <a:rPr lang="fr-FR" sz="2800" dirty="0" smtClean="0"/>
              <a:t> </a:t>
            </a:r>
            <a:r>
              <a:rPr lang="fr-FR" sz="2800" dirty="0"/>
              <a:t/>
            </a:r>
            <a:br>
              <a:rPr lang="fr-FR" sz="2800" dirty="0"/>
            </a:b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There are </a:t>
            </a:r>
            <a:r>
              <a:rPr lang="fr-FR" dirty="0" err="1"/>
              <a:t>presently</a:t>
            </a:r>
            <a:r>
              <a:rPr lang="fr-FR" dirty="0"/>
              <a:t> 10 cases </a:t>
            </a:r>
            <a:r>
              <a:rPr lang="fr-FR" dirty="0" err="1"/>
              <a:t>before</a:t>
            </a:r>
            <a:r>
              <a:rPr lang="fr-FR" dirty="0"/>
              <a:t> the </a:t>
            </a:r>
            <a:r>
              <a:rPr lang="fr-FR" dirty="0" smtClean="0"/>
              <a:t>E Court of HR. </a:t>
            </a:r>
            <a:r>
              <a:rPr lang="fr-FR" dirty="0"/>
              <a:t>3 of </a:t>
            </a:r>
            <a:r>
              <a:rPr lang="fr-FR" dirty="0" err="1"/>
              <a:t>them</a:t>
            </a:r>
            <a:r>
              <a:rPr lang="fr-FR" dirty="0"/>
              <a:t> are </a:t>
            </a:r>
            <a:r>
              <a:rPr lang="fr-FR" dirty="0" err="1"/>
              <a:t>pending</a:t>
            </a:r>
            <a:r>
              <a:rPr lang="fr-FR" dirty="0"/>
              <a:t> </a:t>
            </a:r>
          </a:p>
          <a:p>
            <a:r>
              <a:rPr lang="fr-FR" b="1" i="1" dirty="0" err="1" smtClean="0"/>
              <a:t>Verein</a:t>
            </a:r>
            <a:r>
              <a:rPr lang="fr-FR" b="1" i="1" dirty="0" smtClean="0"/>
              <a:t> </a:t>
            </a:r>
            <a:r>
              <a:rPr lang="fr-FR" b="1" i="1" dirty="0" err="1"/>
              <a:t>KlimaSeniorinnen</a:t>
            </a:r>
            <a:r>
              <a:rPr lang="fr-FR" b="1" i="1" dirty="0"/>
              <a:t> Schweiz and </a:t>
            </a:r>
            <a:r>
              <a:rPr lang="fr-FR" b="1" i="1" dirty="0" err="1"/>
              <a:t>Others</a:t>
            </a:r>
            <a:r>
              <a:rPr lang="fr-FR" b="1" i="1" dirty="0"/>
              <a:t> v. </a:t>
            </a:r>
            <a:r>
              <a:rPr lang="fr-FR" b="1" i="1" dirty="0" err="1"/>
              <a:t>Switzerland</a:t>
            </a:r>
            <a:r>
              <a:rPr lang="fr-FR" dirty="0"/>
              <a:t> </a:t>
            </a:r>
            <a:endParaRPr lang="fr-FR" dirty="0" smtClean="0"/>
          </a:p>
          <a:p>
            <a:r>
              <a:rPr lang="fr-FR" b="1" i="1" dirty="0"/>
              <a:t>Carême case v. </a:t>
            </a:r>
            <a:r>
              <a:rPr lang="fr-FR" b="1" i="1" dirty="0" smtClean="0"/>
              <a:t>France</a:t>
            </a:r>
            <a:endParaRPr lang="fr-FR" dirty="0"/>
          </a:p>
          <a:p>
            <a:r>
              <a:rPr lang="fr-FR" b="1" i="1" dirty="0"/>
              <a:t>Duarte </a:t>
            </a:r>
            <a:r>
              <a:rPr lang="fr-FR" b="1" i="1" dirty="0" err="1"/>
              <a:t>Agostinho</a:t>
            </a:r>
            <a:r>
              <a:rPr lang="fr-FR" b="1" i="1" dirty="0"/>
              <a:t> and </a:t>
            </a:r>
            <a:r>
              <a:rPr lang="fr-FR" b="1" i="1" dirty="0" err="1"/>
              <a:t>young</a:t>
            </a:r>
            <a:r>
              <a:rPr lang="fr-FR" b="1" i="1" dirty="0"/>
              <a:t> </a:t>
            </a:r>
            <a:r>
              <a:rPr lang="fr-FR" b="1" i="1" dirty="0" err="1"/>
              <a:t>portuguese</a:t>
            </a:r>
            <a:r>
              <a:rPr lang="fr-FR" b="1" i="1" dirty="0"/>
              <a:t> v. Portugal and 32 states</a:t>
            </a:r>
            <a:r>
              <a:rPr lang="fr-FR" dirty="0"/>
              <a:t> 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2501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373480"/>
            <a:ext cx="6508377" cy="1363196"/>
          </a:xfrm>
        </p:spPr>
        <p:txBody>
          <a:bodyPr/>
          <a:lstStyle/>
          <a:p>
            <a:r>
              <a:rPr lang="fr-FR" sz="3200" i="1" dirty="0" err="1"/>
              <a:t>Verein</a:t>
            </a:r>
            <a:r>
              <a:rPr lang="fr-FR" sz="3200" i="1" dirty="0"/>
              <a:t> </a:t>
            </a:r>
            <a:r>
              <a:rPr lang="fr-FR" sz="3200" i="1" dirty="0" err="1"/>
              <a:t>KlimaSeniorinnen</a:t>
            </a:r>
            <a:r>
              <a:rPr lang="fr-FR" sz="3200" i="1" dirty="0"/>
              <a:t> Schweiz </a:t>
            </a:r>
            <a:r>
              <a:rPr lang="fr-FR" sz="3200" i="1" dirty="0"/>
              <a:t>&amp;</a:t>
            </a:r>
            <a:r>
              <a:rPr lang="fr-FR" sz="3200" i="1" dirty="0" smtClean="0"/>
              <a:t> </a:t>
            </a:r>
            <a:r>
              <a:rPr lang="fr-FR" sz="3200" i="1" dirty="0" err="1"/>
              <a:t>Others</a:t>
            </a:r>
            <a:r>
              <a:rPr lang="fr-FR" sz="3200" i="1" dirty="0"/>
              <a:t> v. </a:t>
            </a:r>
            <a:r>
              <a:rPr lang="fr-FR" sz="3200" i="1" dirty="0" err="1"/>
              <a:t>Switzerland</a:t>
            </a:r>
            <a:r>
              <a:rPr lang="fr-FR" sz="3200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886067"/>
            <a:ext cx="8357645" cy="4780525"/>
          </a:xfrm>
        </p:spPr>
        <p:txBody>
          <a:bodyPr>
            <a:normAutofit fontScale="85000" lnSpcReduction="20000"/>
          </a:bodyPr>
          <a:lstStyle/>
          <a:p>
            <a:r>
              <a:rPr lang="fr-FR" dirty="0" err="1" smtClean="0"/>
              <a:t>failure</a:t>
            </a:r>
            <a:r>
              <a:rPr lang="fr-FR" dirty="0" smtClean="0"/>
              <a:t> </a:t>
            </a:r>
            <a:r>
              <a:rPr lang="fr-FR" dirty="0"/>
              <a:t>to do </a:t>
            </a:r>
            <a:r>
              <a:rPr lang="fr-FR" dirty="0" err="1"/>
              <a:t>necessary</a:t>
            </a:r>
            <a:r>
              <a:rPr lang="fr-FR" dirty="0"/>
              <a:t> to </a:t>
            </a:r>
            <a:r>
              <a:rPr lang="fr-FR" dirty="0" err="1"/>
              <a:t>reduce</a:t>
            </a:r>
            <a:r>
              <a:rPr lang="fr-FR" dirty="0"/>
              <a:t> GES and </a:t>
            </a:r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failure</a:t>
            </a:r>
            <a:r>
              <a:rPr lang="fr-FR" dirty="0"/>
              <a:t> to </a:t>
            </a:r>
            <a:r>
              <a:rPr lang="fr-FR" dirty="0" err="1"/>
              <a:t>protect</a:t>
            </a:r>
            <a:r>
              <a:rPr lang="fr-FR" dirty="0"/>
              <a:t> </a:t>
            </a:r>
            <a:r>
              <a:rPr lang="fr-FR" dirty="0" err="1"/>
              <a:t>victims</a:t>
            </a:r>
            <a:r>
              <a:rPr lang="fr-FR" dirty="0"/>
              <a:t> (the </a:t>
            </a:r>
            <a:r>
              <a:rPr lang="fr-FR" dirty="0" err="1"/>
              <a:t>seniorinen</a:t>
            </a:r>
            <a:r>
              <a:rPr lang="fr-FR" dirty="0"/>
              <a:t> </a:t>
            </a:r>
            <a:r>
              <a:rPr lang="fr-FR" dirty="0" err="1"/>
              <a:t>women</a:t>
            </a:r>
            <a:r>
              <a:rPr lang="fr-FR" dirty="0"/>
              <a:t> </a:t>
            </a:r>
            <a:r>
              <a:rPr lang="fr-FR" dirty="0" err="1"/>
              <a:t>appliquants</a:t>
            </a:r>
            <a:r>
              <a:rPr lang="fr-FR" dirty="0"/>
              <a:t> if the case)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adversary</a:t>
            </a:r>
            <a:r>
              <a:rPr lang="fr-FR" dirty="0"/>
              <a:t> and </a:t>
            </a:r>
            <a:r>
              <a:rPr lang="fr-FR" dirty="0" err="1"/>
              <a:t>negative</a:t>
            </a:r>
            <a:r>
              <a:rPr lang="fr-FR" dirty="0"/>
              <a:t> </a:t>
            </a:r>
            <a:r>
              <a:rPr lang="fr-FR" dirty="0" err="1"/>
              <a:t>effects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cc </a:t>
            </a:r>
            <a:r>
              <a:rPr lang="fr-FR" dirty="0" err="1"/>
              <a:t>specially</a:t>
            </a:r>
            <a:r>
              <a:rPr lang="fr-FR" dirty="0"/>
              <a:t> </a:t>
            </a:r>
            <a:r>
              <a:rPr lang="fr-FR" dirty="0" err="1"/>
              <a:t>consequences</a:t>
            </a:r>
            <a:r>
              <a:rPr lang="fr-FR" dirty="0"/>
              <a:t> of excessive </a:t>
            </a:r>
            <a:r>
              <a:rPr lang="fr-FR" dirty="0" err="1"/>
              <a:t>temperatures</a:t>
            </a:r>
            <a:r>
              <a:rPr lang="fr-FR" dirty="0"/>
              <a:t> and </a:t>
            </a:r>
            <a:r>
              <a:rPr lang="fr-FR" dirty="0" err="1"/>
              <a:t>illness</a:t>
            </a:r>
            <a:r>
              <a:rPr lang="fr-FR" dirty="0"/>
              <a:t> </a:t>
            </a:r>
            <a:r>
              <a:rPr lang="fr-FR" dirty="0" err="1"/>
              <a:t>caused</a:t>
            </a:r>
            <a:r>
              <a:rPr lang="fr-FR" dirty="0"/>
              <a:t> ; </a:t>
            </a:r>
            <a:r>
              <a:rPr lang="fr-FR" dirty="0" err="1"/>
              <a:t>thus</a:t>
            </a:r>
            <a:r>
              <a:rPr lang="fr-FR" dirty="0"/>
              <a:t> </a:t>
            </a:r>
            <a:r>
              <a:rPr lang="fr-FR" dirty="0" err="1"/>
              <a:t>breach</a:t>
            </a:r>
            <a:r>
              <a:rPr lang="fr-FR" dirty="0"/>
              <a:t> of </a:t>
            </a:r>
            <a:r>
              <a:rPr lang="fr-FR" dirty="0" err="1"/>
              <a:t>human</a:t>
            </a:r>
            <a:r>
              <a:rPr lang="fr-FR" dirty="0"/>
              <a:t> </a:t>
            </a:r>
            <a:r>
              <a:rPr lang="fr-FR" dirty="0" err="1"/>
              <a:t>rights</a:t>
            </a:r>
            <a:r>
              <a:rPr lang="fr-FR" dirty="0"/>
              <a:t> art 2 and 8 and </a:t>
            </a:r>
            <a:r>
              <a:rPr lang="fr-FR" dirty="0" err="1"/>
              <a:t>falure</a:t>
            </a:r>
            <a:r>
              <a:rPr lang="fr-FR" dirty="0"/>
              <a:t> to </a:t>
            </a:r>
            <a:r>
              <a:rPr lang="fr-FR" dirty="0" err="1"/>
              <a:t>protect</a:t>
            </a:r>
            <a:r>
              <a:rPr lang="fr-FR" dirty="0"/>
              <a:t> or </a:t>
            </a:r>
            <a:r>
              <a:rPr lang="fr-FR" dirty="0" err="1"/>
              <a:t>take</a:t>
            </a:r>
            <a:r>
              <a:rPr lang="fr-FR" dirty="0"/>
              <a:t> </a:t>
            </a:r>
            <a:r>
              <a:rPr lang="fr-FR" dirty="0" err="1"/>
              <a:t>measures</a:t>
            </a:r>
            <a:r>
              <a:rPr lang="fr-FR" dirty="0"/>
              <a:t>.</a:t>
            </a:r>
          </a:p>
          <a:p>
            <a:r>
              <a:rPr lang="fr-FR" dirty="0"/>
              <a:t>The </a:t>
            </a:r>
            <a:r>
              <a:rPr lang="fr-FR" dirty="0" err="1"/>
              <a:t>appliquants</a:t>
            </a:r>
            <a:r>
              <a:rPr lang="fr-FR" dirty="0"/>
              <a:t> </a:t>
            </a:r>
            <a:r>
              <a:rPr lang="fr-FR" dirty="0" err="1" smtClean="0"/>
              <a:t>asked</a:t>
            </a:r>
            <a:r>
              <a:rPr lang="fr-FR" dirty="0" smtClean="0"/>
              <a:t> the </a:t>
            </a:r>
            <a:r>
              <a:rPr lang="fr-FR" dirty="0" err="1"/>
              <a:t>governement</a:t>
            </a:r>
            <a:r>
              <a:rPr lang="fr-FR" dirty="0"/>
              <a:t> to </a:t>
            </a:r>
            <a:r>
              <a:rPr lang="fr-FR" dirty="0" err="1" smtClean="0"/>
              <a:t>recalculate</a:t>
            </a:r>
            <a:r>
              <a:rPr lang="fr-FR" dirty="0" smtClean="0"/>
              <a:t>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trajectory</a:t>
            </a:r>
            <a:r>
              <a:rPr lang="fr-FR" dirty="0"/>
              <a:t> of </a:t>
            </a:r>
            <a:r>
              <a:rPr lang="fr-FR" dirty="0" err="1"/>
              <a:t>reduction</a:t>
            </a:r>
            <a:endParaRPr lang="fr-FR" dirty="0"/>
          </a:p>
          <a:p>
            <a:r>
              <a:rPr lang="fr-FR" dirty="0" err="1" smtClean="0"/>
              <a:t>They</a:t>
            </a:r>
            <a:r>
              <a:rPr lang="fr-FR" dirty="0" smtClean="0"/>
              <a:t> </a:t>
            </a:r>
            <a:r>
              <a:rPr lang="fr-FR" dirty="0" err="1" smtClean="0"/>
              <a:t>asked</a:t>
            </a:r>
            <a:r>
              <a:rPr lang="fr-FR" dirty="0" smtClean="0"/>
              <a:t> </a:t>
            </a:r>
            <a:r>
              <a:rPr lang="fr-FR" dirty="0"/>
              <a:t>the </a:t>
            </a:r>
            <a:r>
              <a:rPr lang="fr-FR" dirty="0" err="1" smtClean="0"/>
              <a:t>government</a:t>
            </a:r>
            <a:r>
              <a:rPr lang="fr-FR" dirty="0" smtClean="0"/>
              <a:t> </a:t>
            </a:r>
            <a:r>
              <a:rPr lang="fr-FR" dirty="0"/>
              <a:t>for a due diligence </a:t>
            </a:r>
            <a:r>
              <a:rPr lang="fr-FR" dirty="0" err="1"/>
              <a:t>according</a:t>
            </a:r>
            <a:r>
              <a:rPr lang="fr-FR" dirty="0"/>
              <a:t> to the Paris Agreement 2*C </a:t>
            </a:r>
            <a:r>
              <a:rPr lang="fr-FR" dirty="0" err="1"/>
              <a:t>target</a:t>
            </a:r>
            <a:endParaRPr lang="fr-FR" dirty="0"/>
          </a:p>
          <a:p>
            <a:r>
              <a:rPr lang="fr-FR" dirty="0" err="1"/>
              <a:t>Also</a:t>
            </a:r>
            <a:r>
              <a:rPr lang="fr-FR" dirty="0"/>
              <a:t> a </a:t>
            </a:r>
            <a:r>
              <a:rPr lang="fr-FR" dirty="0" err="1"/>
              <a:t>fearshare</a:t>
            </a:r>
            <a:r>
              <a:rPr lang="fr-FR" dirty="0"/>
              <a:t> </a:t>
            </a:r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smtClean="0"/>
              <a:t>countries</a:t>
            </a:r>
          </a:p>
          <a:p>
            <a:r>
              <a:rPr lang="fr-FR" dirty="0" smtClean="0"/>
              <a:t>The </a:t>
            </a:r>
            <a:r>
              <a:rPr lang="fr-FR" dirty="0" err="1" smtClean="0"/>
              <a:t>government</a:t>
            </a:r>
            <a:r>
              <a:rPr lang="fr-FR" dirty="0" smtClean="0"/>
              <a:t> </a:t>
            </a:r>
            <a:r>
              <a:rPr lang="fr-FR" dirty="0" err="1" smtClean="0"/>
              <a:t>argued</a:t>
            </a:r>
            <a:r>
              <a:rPr lang="fr-FR" dirty="0" smtClean="0"/>
              <a:t> the « drop in the </a:t>
            </a:r>
            <a:r>
              <a:rPr lang="fr-FR" dirty="0" err="1" smtClean="0"/>
              <a:t>Ocean</a:t>
            </a:r>
            <a:r>
              <a:rPr lang="fr-FR" dirty="0" smtClean="0"/>
              <a:t> » justification</a:t>
            </a:r>
          </a:p>
          <a:p>
            <a:r>
              <a:rPr lang="fr-FR" dirty="0"/>
              <a:t>The State </a:t>
            </a:r>
            <a:r>
              <a:rPr lang="fr-FR" dirty="0" err="1"/>
              <a:t>asked</a:t>
            </a:r>
            <a:r>
              <a:rPr lang="fr-FR" dirty="0"/>
              <a:t> for </a:t>
            </a:r>
            <a:r>
              <a:rPr lang="fr-FR" dirty="0" err="1"/>
              <a:t>his</a:t>
            </a:r>
            <a:r>
              <a:rPr lang="fr-FR" dirty="0"/>
              <a:t> </a:t>
            </a:r>
            <a:r>
              <a:rPr lang="fr-FR" dirty="0" err="1"/>
              <a:t>freedom</a:t>
            </a:r>
            <a:r>
              <a:rPr lang="fr-FR" dirty="0"/>
              <a:t> about the </a:t>
            </a:r>
            <a:r>
              <a:rPr lang="fr-FR" dirty="0" err="1"/>
              <a:t>margin</a:t>
            </a:r>
            <a:r>
              <a:rPr lang="fr-FR" dirty="0"/>
              <a:t> of application the </a:t>
            </a:r>
            <a:r>
              <a:rPr lang="fr-FR" dirty="0" err="1"/>
              <a:t>law</a:t>
            </a:r>
            <a:r>
              <a:rPr lang="fr-FR" dirty="0"/>
              <a:t> and </a:t>
            </a:r>
            <a:r>
              <a:rPr lang="fr-FR" dirty="0" err="1" smtClean="0"/>
              <a:t>measures</a:t>
            </a:r>
            <a:endParaRPr lang="fr-FR" dirty="0" smtClean="0"/>
          </a:p>
          <a:p>
            <a:r>
              <a:rPr lang="fr-FR" dirty="0" smtClean="0"/>
              <a:t>Main argument :  the State </a:t>
            </a:r>
            <a:r>
              <a:rPr lang="fr-FR" dirty="0" err="1" smtClean="0"/>
              <a:t>said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an </a:t>
            </a:r>
            <a:r>
              <a:rPr lang="fr-FR" b="1" i="1" dirty="0" smtClean="0"/>
              <a:t>« </a:t>
            </a:r>
            <a:r>
              <a:rPr lang="fr-FR" b="1" i="1" dirty="0" err="1" smtClean="0"/>
              <a:t>actio</a:t>
            </a:r>
            <a:r>
              <a:rPr lang="fr-FR" b="1" i="1" dirty="0" smtClean="0"/>
              <a:t> </a:t>
            </a:r>
            <a:r>
              <a:rPr lang="fr-FR" b="1" i="1" dirty="0" err="1" smtClean="0"/>
              <a:t>popularis</a:t>
            </a:r>
            <a:r>
              <a:rPr lang="fr-FR" b="1" i="1" dirty="0" smtClean="0"/>
              <a:t> » </a:t>
            </a:r>
            <a:r>
              <a:rPr lang="fr-FR" dirty="0" smtClean="0"/>
              <a:t>and out of the scope of the Court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0194007"/>
      </p:ext>
    </p:extLst>
  </p:cSld>
  <p:clrMapOvr>
    <a:masterClrMapping/>
  </p:clrMapOvr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912</TotalTime>
  <Words>956</Words>
  <Application>Microsoft Macintosh PowerPoint</Application>
  <PresentationFormat>Présentation à l'écran (4:3)</PresentationFormat>
  <Paragraphs>86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Plaza</vt:lpstr>
      <vt:lpstr>Can Climate litigation really get personal? Focus on Rights in the context of the European cases</vt:lpstr>
      <vt:lpstr>Introduction</vt:lpstr>
      <vt:lpstr>Présentation PowerPoint</vt:lpstr>
      <vt:lpstr>1. Key Elements </vt:lpstr>
      <vt:lpstr>Armando Carvailho March 25 th 2021 EUCJ</vt:lpstr>
      <vt:lpstr>Présentation PowerPoint</vt:lpstr>
      <vt:lpstr>2. Why these cases are important   </vt:lpstr>
      <vt:lpstr>  3. The recognition of rights Presentation of the cases before the ECHR   </vt:lpstr>
      <vt:lpstr>Verein KlimaSeniorinnen Schweiz &amp; Others v. Switzerland </vt:lpstr>
      <vt:lpstr>Carême case v. France </vt:lpstr>
      <vt:lpstr>Duarte Agostinho and young portuguese v. Portugal and 32 states </vt:lpstr>
      <vt:lpstr>4. What are states doing or (not) doing ?</vt:lpstr>
      <vt:lpstr>5. Issues at stake and possible limits for the ECHR   </vt:lpstr>
      <vt:lpstr>Présentation PowerPoint</vt:lpstr>
      <vt:lpstr>6. Elements that could help  </vt:lpstr>
      <vt:lpstr>Conclusions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 Climate litigation get personal? Focus on European cases</dc:title>
  <dc:creator>Relecteur 1</dc:creator>
  <cp:lastModifiedBy>Relecteur 1</cp:lastModifiedBy>
  <cp:revision>35</cp:revision>
  <dcterms:created xsi:type="dcterms:W3CDTF">2023-05-10T16:38:54Z</dcterms:created>
  <dcterms:modified xsi:type="dcterms:W3CDTF">2023-05-11T07:51:43Z</dcterms:modified>
</cp:coreProperties>
</file>