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3.jpg" ContentType="image/jpe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image25.jpg" ContentType="image/jpeg"/>
  <Override PartName="/ppt/notesSlides/notesSlide4.xml" ContentType="application/vnd.openxmlformats-officedocument.presentationml.notesSlide+xml"/>
  <Override PartName="/ppt/media/image28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27" r:id="rId2"/>
    <p:sldId id="34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349" r:id="rId13"/>
    <p:sldId id="361" r:id="rId14"/>
  </p:sldIdLst>
  <p:sldSz cx="13004800" cy="9753600"/>
  <p:notesSz cx="13004800" cy="97536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80" y="10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7366000" y="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81A7B3-50F3-4A2E-81C7-CA66E8BD3E41}" type="datetimeFigureOut">
              <a:rPr lang="fr-FR" smtClean="0"/>
              <a:t>06/04/2023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06888" y="1219200"/>
            <a:ext cx="4391025" cy="32924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1300163" y="4694238"/>
            <a:ext cx="10404475" cy="3840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7366000" y="9264650"/>
            <a:ext cx="5635625" cy="4889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019D5-B1A2-4DCF-A3AB-F7C4A59442C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224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3615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5068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205E-CD73-4305-88CF-892B440D76A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5712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000" b="0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lide title : add you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0B637B1-A9C8-4913-8C41-59CF46A1463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3991"/>
            <a:ext cx="13004800" cy="4794646"/>
          </a:xfrm>
          <a:prstGeom prst="rect">
            <a:avLst/>
          </a:prstGeom>
        </p:spPr>
        <p:txBody>
          <a:bodyPr/>
          <a:lstStyle>
            <a:lvl1pPr marL="243836" marR="0" indent="-243836" algn="l" defTabSz="975345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marL="243836" marR="0" lvl="0" indent="-243836" algn="l" defTabSz="975345" rtl="0" eaLnBrk="1" fontAlgn="auto" latinLnBrk="0" hangingPunct="1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FR" dirty="0"/>
              <a:t>CLICK ON THE ICON TO ADD AN IMAGE. THIS IS A TITLE SLIDE, DO NOT USE THIS SLIDE TO WRITE CONTENT. ONLY THE TITLE &amp; IMAGE.</a:t>
            </a:r>
          </a:p>
          <a:p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9C1422C-A4FA-45ED-BD29-9E6ACF047CFD}"/>
              </a:ext>
            </a:extLst>
          </p:cNvPr>
          <p:cNvSpPr/>
          <p:nvPr userDrawn="1"/>
        </p:nvSpPr>
        <p:spPr>
          <a:xfrm>
            <a:off x="0" y="6"/>
            <a:ext cx="13004800" cy="3713984"/>
          </a:xfrm>
          <a:prstGeom prst="rect">
            <a:avLst/>
          </a:prstGeom>
          <a:gradFill flip="none" rotWithShape="1">
            <a:gsLst>
              <a:gs pos="0">
                <a:srgbClr val="0077D4">
                  <a:shade val="30000"/>
                  <a:satMod val="115000"/>
                </a:srgbClr>
              </a:gs>
              <a:gs pos="50000">
                <a:srgbClr val="0077D4">
                  <a:shade val="67500"/>
                  <a:satMod val="115000"/>
                </a:srgbClr>
              </a:gs>
              <a:gs pos="100000">
                <a:srgbClr val="0077D4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41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9A7EDBE-D01B-4254-BDF5-4D04579FF37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1531" y="1451729"/>
            <a:ext cx="9835546" cy="113820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algn="l">
              <a:lnSpc>
                <a:spcPts val="2960"/>
              </a:lnSpc>
              <a:defRPr sz="3413" b="1" i="0">
                <a:solidFill>
                  <a:schemeClr val="bg1"/>
                </a:solidFill>
                <a:latin typeface="Myriad Pro Light" panose="020B0503030403020204" pitchFamily="34" charset="0"/>
              </a:defRPr>
            </a:lvl1pPr>
          </a:lstStyle>
          <a:p>
            <a:r>
              <a:rPr lang="en-GB" dirty="0"/>
              <a:t>CLICK TO ADD TITLE OF PRESENTATION</a:t>
            </a:r>
            <a:endParaRPr lang="en-US" dirty="0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6E1186C3-0B50-4241-BA29-82E76CE771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1531" y="2762916"/>
            <a:ext cx="9835546" cy="22172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441" baseline="0">
                <a:solidFill>
                  <a:srgbClr val="FFFFFF"/>
                </a:solidFill>
              </a:defRPr>
            </a:lvl1pPr>
            <a:lvl2pPr marL="365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31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970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6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28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941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5598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255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/>
              <a:t>Click to add subtitle or summary</a:t>
            </a:r>
          </a:p>
        </p:txBody>
      </p:sp>
      <p:pic>
        <p:nvPicPr>
          <p:cNvPr id="10" name="Picture 9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97E740B9-F6F3-4231-9031-B597EEE26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31" y="412228"/>
            <a:ext cx="2327256" cy="65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41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95068" y="811098"/>
            <a:ext cx="6753862" cy="635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-2451100" y="1879600"/>
            <a:ext cx="14046200" cy="162813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600" b="0" i="0">
                <a:solidFill>
                  <a:schemeClr val="bg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f.douvere@unesco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2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C32429A-02AB-944C-3FD0-342A5A4D0D79}"/>
              </a:ext>
            </a:extLst>
          </p:cNvPr>
          <p:cNvSpPr/>
          <p:nvPr/>
        </p:nvSpPr>
        <p:spPr>
          <a:xfrm>
            <a:off x="1" y="0"/>
            <a:ext cx="13018367" cy="9753600"/>
          </a:xfrm>
          <a:prstGeom prst="rect">
            <a:avLst/>
          </a:prstGeom>
          <a:solidFill>
            <a:srgbClr val="1C252C"/>
          </a:solidFill>
          <a:ln>
            <a:solidFill>
              <a:srgbClr val="1C25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0F8B3B-EA3E-834D-9A65-70A8AAF80C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3" b="19133"/>
          <a:stretch/>
        </p:blipFill>
        <p:spPr>
          <a:xfrm>
            <a:off x="4256117" y="4155773"/>
            <a:ext cx="8748683" cy="4916710"/>
          </a:xfrm>
          <a:prstGeom prst="rect">
            <a:avLst/>
          </a:prstGeom>
          <a:solidFill>
            <a:srgbClr val="1C252C"/>
          </a:solidFill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3D3487DD-C77A-4128-B6B1-2795C38B0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8780" y="2147714"/>
            <a:ext cx="8841995" cy="1326943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4693" dirty="0"/>
              <a:t>World Heritage in the High Seas :</a:t>
            </a:r>
            <a:br>
              <a:rPr lang="en-US" sz="4693" dirty="0"/>
            </a:br>
            <a:r>
              <a:rPr lang="en-US" sz="4693" dirty="0"/>
              <a:t>An Idea Whose Time Has Come</a:t>
            </a:r>
            <a:endParaRPr lang="fr-FR" sz="4693" dirty="0"/>
          </a:p>
        </p:txBody>
      </p:sp>
      <p:pic>
        <p:nvPicPr>
          <p:cNvPr id="11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8F4A9C1-F14D-9846-A24C-161067E5FD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0" y="599874"/>
            <a:ext cx="3493426" cy="736073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5D41F576-73B2-6F93-469A-EED19FD8BE77}"/>
              </a:ext>
            </a:extLst>
          </p:cNvPr>
          <p:cNvSpPr txBox="1"/>
          <p:nvPr/>
        </p:nvSpPr>
        <p:spPr>
          <a:xfrm rot="16200000">
            <a:off x="11616438" y="8287451"/>
            <a:ext cx="2226495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7" dirty="0">
                <a:solidFill>
                  <a:srgbClr val="FFFFFF"/>
                </a:solidFill>
                <a:latin typeface="Myriad Pro"/>
              </a:rPr>
              <a:t>© </a:t>
            </a:r>
            <a:r>
              <a:rPr lang="fr-FR" sz="1067" dirty="0" err="1">
                <a:solidFill>
                  <a:srgbClr val="FFFFFF"/>
                </a:solidFill>
                <a:latin typeface="Myriad Pro"/>
              </a:rPr>
              <a:t>Sönke</a:t>
            </a:r>
            <a:r>
              <a:rPr lang="fr-FR" sz="1067" dirty="0">
                <a:solidFill>
                  <a:srgbClr val="FFFFFF"/>
                </a:solidFill>
                <a:latin typeface="Myriad Pro"/>
              </a:rPr>
              <a:t> </a:t>
            </a:r>
            <a:r>
              <a:rPr lang="fr-FR" sz="1067" dirty="0" err="1">
                <a:solidFill>
                  <a:srgbClr val="FFFFFF"/>
                </a:solidFill>
                <a:latin typeface="Myriad Pro"/>
              </a:rPr>
              <a:t>Johnsen</a:t>
            </a:r>
            <a:endParaRPr lang="fr-FR" sz="1067" dirty="0">
              <a:latin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165264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76300" y="4813300"/>
            <a:ext cx="4700270" cy="42164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52450">
              <a:lnSpc>
                <a:spcPct val="125000"/>
              </a:lnSpc>
              <a:spcBef>
                <a:spcPts val="100"/>
              </a:spcBef>
            </a:pPr>
            <a:r>
              <a:rPr sz="2000" spc="-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Uniquely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remarkable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tectonic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featured </a:t>
            </a:r>
            <a:r>
              <a:rPr sz="2000" spc="-5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created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by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uplift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Southwest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9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Indian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8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Ridge</a:t>
            </a:r>
            <a:endParaRPr sz="36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that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harbours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highly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diverse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stunning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ts val="3660"/>
              </a:lnSpc>
            </a:pPr>
            <a:r>
              <a:rPr sz="3600" spc="-5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coral</a:t>
            </a:r>
            <a:r>
              <a:rPr sz="3600" spc="-2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7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gardens</a:t>
            </a:r>
            <a:r>
              <a:rPr sz="3600" spc="-2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and</a:t>
            </a:r>
            <a:endParaRPr sz="3600" dirty="0">
              <a:latin typeface="Myriad Pro" panose="020B0503030403020204"/>
              <a:cs typeface="Arial MT"/>
            </a:endParaRPr>
          </a:p>
          <a:p>
            <a:pPr marL="12700" marR="250190">
              <a:lnSpc>
                <a:spcPct val="69400"/>
              </a:lnSpc>
              <a:spcBef>
                <a:spcPts val="660"/>
              </a:spcBef>
            </a:pPr>
            <a:r>
              <a:rPr sz="3600" spc="-3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complex</a:t>
            </a: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7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sea-cliff</a:t>
            </a:r>
            <a:r>
              <a:rPr sz="3600" spc="-3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deep </a:t>
            </a:r>
            <a:r>
              <a:rPr sz="3600" spc="-98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114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sea</a:t>
            </a:r>
            <a:r>
              <a:rPr sz="3600" spc="-1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4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communities</a:t>
            </a:r>
            <a:endParaRPr sz="3600" dirty="0">
              <a:latin typeface="Myriad Pro" panose="020B0503030403020204"/>
              <a:cs typeface="Arial MT"/>
            </a:endParaRPr>
          </a:p>
          <a:p>
            <a:pPr marL="12700" marR="16510" algn="just">
              <a:lnSpc>
                <a:spcPct val="125000"/>
              </a:lnSpc>
              <a:spcBef>
                <a:spcPts val="680"/>
              </a:spcBef>
            </a:pP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like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armchair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sized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sponges,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predatory </a:t>
            </a:r>
            <a:r>
              <a:rPr sz="2000" spc="-6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sea </a:t>
            </a:r>
            <a:r>
              <a:rPr sz="2000" spc="-5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spiders and </a:t>
            </a:r>
            <a:r>
              <a:rPr sz="2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many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unknown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species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yet </a:t>
            </a:r>
            <a:r>
              <a:rPr sz="2000" spc="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to </a:t>
            </a:r>
            <a:r>
              <a:rPr sz="2000" spc="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be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named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by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science</a:t>
            </a:r>
            <a:r>
              <a:rPr lang="fr-FR"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.</a:t>
            </a:r>
            <a:endParaRPr sz="2000" dirty="0">
              <a:latin typeface="Myriad Pro" panose="020B0503030403020204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27100" y="3746500"/>
            <a:ext cx="3634740" cy="878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600" spc="-365" dirty="0">
                <a:latin typeface="Myriad Pro" panose="020B0503030403020204"/>
                <a:cs typeface="Arial MT"/>
              </a:rPr>
              <a:t>Atlantis </a:t>
            </a:r>
            <a:r>
              <a:rPr sz="5600" spc="-345" dirty="0">
                <a:latin typeface="Myriad Pro" panose="020B0503030403020204"/>
                <a:cs typeface="Arial MT"/>
              </a:rPr>
              <a:t>Bank</a:t>
            </a:r>
            <a:endParaRPr sz="5600" dirty="0">
              <a:latin typeface="Myriad Pro" panose="020B0503030403020204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05348" y="926972"/>
            <a:ext cx="2676525" cy="2407920"/>
            <a:chOff x="905348" y="926972"/>
            <a:chExt cx="2676525" cy="240792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1698" y="933322"/>
              <a:ext cx="2663960" cy="2395156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11698" y="933322"/>
              <a:ext cx="2663825" cy="2395220"/>
            </a:xfrm>
            <a:custGeom>
              <a:avLst/>
              <a:gdLst/>
              <a:ahLst/>
              <a:cxnLst/>
              <a:rect l="l" t="t" r="r" b="b"/>
              <a:pathLst>
                <a:path w="2663825" h="2395220">
                  <a:moveTo>
                    <a:pt x="0" y="0"/>
                  </a:moveTo>
                  <a:lnTo>
                    <a:pt x="0" y="2395143"/>
                  </a:lnTo>
                  <a:lnTo>
                    <a:pt x="2663825" y="2395143"/>
                  </a:lnTo>
                  <a:lnTo>
                    <a:pt x="2663825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279900" y="2514600"/>
            <a:ext cx="6007100" cy="395224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770"/>
              </a:spcBef>
            </a:pPr>
            <a:r>
              <a:rPr sz="5600" spc="-28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How</a:t>
            </a:r>
            <a:r>
              <a:rPr sz="56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229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could</a:t>
            </a:r>
            <a:r>
              <a:rPr sz="56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28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the</a:t>
            </a:r>
            <a:r>
              <a:rPr sz="56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3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World </a:t>
            </a:r>
            <a:r>
              <a:rPr sz="5600" spc="-15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3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Heritage</a:t>
            </a:r>
            <a:r>
              <a:rPr sz="56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3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Convention </a:t>
            </a:r>
            <a:r>
              <a:rPr sz="5600" spc="-3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2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protect</a:t>
            </a:r>
            <a:r>
              <a:rPr sz="5600" spc="14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27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these </a:t>
            </a:r>
            <a:r>
              <a:rPr sz="5600" spc="-27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1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unique</a:t>
            </a:r>
            <a:r>
              <a:rPr sz="56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deep</a:t>
            </a:r>
            <a:r>
              <a:rPr sz="56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17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sea </a:t>
            </a:r>
            <a:r>
              <a:rPr sz="5600" spc="-17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1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treasures?</a:t>
            </a:r>
            <a:endParaRPr sz="5600" dirty="0">
              <a:latin typeface="Myriad Pro" panose="020B0503030403020204"/>
              <a:cs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BBA472-BB08-E897-0E65-E1FF8CEA69E8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1C252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50954E2-951F-FB5B-05C5-DCA768B2C9C5}"/>
              </a:ext>
            </a:extLst>
          </p:cNvPr>
          <p:cNvSpPr txBox="1"/>
          <p:nvPr/>
        </p:nvSpPr>
        <p:spPr>
          <a:xfrm>
            <a:off x="448780" y="1924519"/>
            <a:ext cx="3026570" cy="193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560" dirty="0">
                <a:solidFill>
                  <a:schemeClr val="bg1"/>
                </a:solidFill>
                <a:latin typeface="Myriad Pro" panose="020B0503030403020204"/>
              </a:rPr>
              <a:t>2020</a:t>
            </a:r>
          </a:p>
          <a:p>
            <a:pPr algn="l"/>
            <a:r>
              <a:rPr lang="fr-FR" sz="2560" b="1" dirty="0" err="1">
                <a:solidFill>
                  <a:schemeClr val="bg1"/>
                </a:solidFill>
                <a:latin typeface="Myriad Pro" panose="020B0503030403020204"/>
              </a:rPr>
              <a:t>Summary</a:t>
            </a:r>
            <a:r>
              <a:rPr lang="fr-FR" sz="2560" b="1" dirty="0">
                <a:solidFill>
                  <a:schemeClr val="bg1"/>
                </a:solidFill>
                <a:latin typeface="Myriad Pro" panose="020B0503030403020204"/>
              </a:rPr>
              <a:t> Brochure</a:t>
            </a:r>
          </a:p>
          <a:p>
            <a:pPr algn="l"/>
            <a:endParaRPr lang="fr-FR" sz="1422" i="1" dirty="0">
              <a:solidFill>
                <a:schemeClr val="bg1"/>
              </a:solidFill>
              <a:latin typeface="Myriad Pro" panose="020B0503030403020204"/>
            </a:endParaRPr>
          </a:p>
          <a:p>
            <a:pPr algn="l"/>
            <a:r>
              <a:rPr lang="fr-FR" sz="1422" i="1" dirty="0" err="1">
                <a:solidFill>
                  <a:schemeClr val="bg1"/>
                </a:solidFill>
                <a:latin typeface="Myriad Pro" panose="020B0503030403020204"/>
              </a:rPr>
              <a:t>Available</a:t>
            </a:r>
            <a:r>
              <a:rPr lang="fr-FR" sz="1422" i="1" dirty="0">
                <a:solidFill>
                  <a:schemeClr val="bg1"/>
                </a:solidFill>
                <a:latin typeface="Myriad Pro" panose="020B0503030403020204"/>
              </a:rPr>
              <a:t> in English, French and </a:t>
            </a:r>
            <a:r>
              <a:rPr lang="fr-FR" sz="1422" i="1" dirty="0" err="1">
                <a:solidFill>
                  <a:schemeClr val="bg1"/>
                </a:solidFill>
                <a:latin typeface="Myriad Pro" panose="020B0503030403020204"/>
              </a:rPr>
              <a:t>Spanish</a:t>
            </a:r>
            <a:endParaRPr lang="fr-FR" sz="1422" i="1" dirty="0">
              <a:solidFill>
                <a:schemeClr val="bg1"/>
              </a:solidFill>
              <a:latin typeface="Myriad Pro" panose="020B050303040302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6223029-315C-4D0F-3ED0-8EF841153238}"/>
              </a:ext>
            </a:extLst>
          </p:cNvPr>
          <p:cNvSpPr txBox="1"/>
          <p:nvPr/>
        </p:nvSpPr>
        <p:spPr>
          <a:xfrm>
            <a:off x="4593450" y="6099278"/>
            <a:ext cx="3817900" cy="1711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560" dirty="0">
                <a:solidFill>
                  <a:schemeClr val="bg1"/>
                </a:solidFill>
                <a:latin typeface="Myriad Pro" panose="020B0503030403020204"/>
              </a:rPr>
              <a:t>2018</a:t>
            </a:r>
          </a:p>
          <a:p>
            <a:r>
              <a:rPr lang="fr-FR" sz="2560" b="1" dirty="0">
                <a:solidFill>
                  <a:schemeClr val="bg1"/>
                </a:solidFill>
                <a:latin typeface="Myriad Pro" panose="020B0503030403020204"/>
              </a:rPr>
              <a:t>Legal Meeting </a:t>
            </a:r>
            <a:r>
              <a:rPr lang="fr-FR" sz="2560" b="1" dirty="0" err="1">
                <a:solidFill>
                  <a:schemeClr val="bg1"/>
                </a:solidFill>
                <a:latin typeface="Myriad Pro" panose="020B0503030403020204"/>
              </a:rPr>
              <a:t>Proceedings</a:t>
            </a:r>
            <a:endParaRPr lang="fr-FR" sz="2560" b="1" dirty="0">
              <a:solidFill>
                <a:schemeClr val="bg1"/>
              </a:solidFill>
              <a:latin typeface="Myriad Pro" panose="020B0503030403020204"/>
            </a:endParaRPr>
          </a:p>
          <a:p>
            <a:pPr algn="l"/>
            <a:endParaRPr lang="fr-FR" sz="1422" i="1" dirty="0">
              <a:solidFill>
                <a:schemeClr val="bg1"/>
              </a:solidFill>
              <a:latin typeface="Myriad Pro" panose="020B0503030403020204"/>
            </a:endParaRPr>
          </a:p>
          <a:p>
            <a:pPr algn="l"/>
            <a:r>
              <a:rPr lang="fr-FR" sz="1422" i="1" dirty="0" err="1">
                <a:solidFill>
                  <a:schemeClr val="bg1"/>
                </a:solidFill>
                <a:latin typeface="Myriad Pro" panose="020B0503030403020204"/>
              </a:rPr>
              <a:t>Available</a:t>
            </a:r>
            <a:r>
              <a:rPr lang="fr-FR" sz="1422" i="1" dirty="0">
                <a:solidFill>
                  <a:schemeClr val="bg1"/>
                </a:solidFill>
                <a:latin typeface="Myriad Pro" panose="020B0503030403020204"/>
              </a:rPr>
              <a:t> in English and French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056BC78-0500-61E7-4EF5-8254C731F7C8}"/>
              </a:ext>
            </a:extLst>
          </p:cNvPr>
          <p:cNvSpPr txBox="1"/>
          <p:nvPr/>
        </p:nvSpPr>
        <p:spPr>
          <a:xfrm>
            <a:off x="9529450" y="1924519"/>
            <a:ext cx="2515061" cy="1930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2560" dirty="0">
                <a:solidFill>
                  <a:schemeClr val="bg1"/>
                </a:solidFill>
                <a:latin typeface="Myriad Pro" panose="020B0503030403020204"/>
              </a:rPr>
              <a:t>2016</a:t>
            </a:r>
          </a:p>
          <a:p>
            <a:r>
              <a:rPr lang="fr-FR" sz="2560" b="1" dirty="0">
                <a:solidFill>
                  <a:schemeClr val="bg1"/>
                </a:solidFill>
                <a:latin typeface="Myriad Pro" panose="020B0503030403020204"/>
              </a:rPr>
              <a:t>UNESCO-IUCN Report</a:t>
            </a:r>
          </a:p>
          <a:p>
            <a:endParaRPr lang="fr-FR" sz="1422" i="1" dirty="0">
              <a:solidFill>
                <a:schemeClr val="bg1"/>
              </a:solidFill>
              <a:latin typeface="Myriad Pro" panose="020B0503030403020204"/>
            </a:endParaRPr>
          </a:p>
          <a:p>
            <a:pPr algn="l"/>
            <a:r>
              <a:rPr lang="fr-FR" sz="1422" i="1" dirty="0" err="1">
                <a:solidFill>
                  <a:schemeClr val="bg1"/>
                </a:solidFill>
                <a:latin typeface="Myriad Pro" panose="020B0503030403020204"/>
              </a:rPr>
              <a:t>Available</a:t>
            </a:r>
            <a:r>
              <a:rPr lang="fr-FR" sz="1422" i="1" dirty="0">
                <a:solidFill>
                  <a:schemeClr val="bg1"/>
                </a:solidFill>
                <a:latin typeface="Myriad Pro" panose="020B0503030403020204"/>
              </a:rPr>
              <a:t> in English, French and </a:t>
            </a:r>
            <a:r>
              <a:rPr lang="fr-FR" sz="1422" i="1" dirty="0" err="1">
                <a:solidFill>
                  <a:schemeClr val="bg1"/>
                </a:solidFill>
                <a:latin typeface="Myriad Pro" panose="020B0503030403020204"/>
              </a:rPr>
              <a:t>Spanish</a:t>
            </a:r>
            <a:endParaRPr lang="fr-FR" sz="1422" i="1" dirty="0">
              <a:solidFill>
                <a:schemeClr val="bg1"/>
              </a:solidFill>
              <a:latin typeface="Myriad Pro" panose="020B0503030403020204"/>
            </a:endParaRPr>
          </a:p>
        </p:txBody>
      </p:sp>
      <p:pic>
        <p:nvPicPr>
          <p:cNvPr id="11" name="Image 10" descr="Une image contenant texte, nature&#10;&#10;Description générée automatiquement">
            <a:extLst>
              <a:ext uri="{FF2B5EF4-FFF2-40B4-BE49-F238E27FC236}">
                <a16:creationId xmlns:a16="http://schemas.microsoft.com/office/drawing/2014/main" id="{428B71F3-736E-E4AB-000F-ACCF43DBD5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0" y="4253562"/>
            <a:ext cx="3026570" cy="3601620"/>
          </a:xfrm>
          <a:prstGeom prst="rect">
            <a:avLst/>
          </a:prstGeom>
          <a:effectLst>
            <a:outerShdw blurRad="50800" dist="38100" dir="2700000" sx="105000" sy="105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6D3C80D6-DAB4-92F9-4DE4-3C426BAEEB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7983" y="2909403"/>
            <a:ext cx="3817900" cy="2676568"/>
          </a:xfrm>
          <a:prstGeom prst="rect">
            <a:avLst/>
          </a:prstGeom>
          <a:effectLst>
            <a:outerShdw blurRad="50800" dist="38100" dir="2700000" sx="105000" sy="105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DE0CF30-E02A-75A6-8C1A-C507E28D8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29449" y="4253562"/>
            <a:ext cx="2515061" cy="3596622"/>
          </a:xfrm>
          <a:prstGeom prst="rect">
            <a:avLst/>
          </a:prstGeom>
          <a:effectLst>
            <a:outerShdw blurRad="50800" dist="38100" dir="2700000" sx="105000" sy="105000" algn="tl" rotWithShape="0">
              <a:schemeClr val="tx1">
                <a:lumMod val="50000"/>
                <a:lumOff val="50000"/>
                <a:alpha val="30000"/>
              </a:schemeClr>
            </a:outerShdw>
          </a:effectLst>
        </p:spPr>
      </p:pic>
      <p:pic>
        <p:nvPicPr>
          <p:cNvPr id="3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DB0097AF-DCBF-4951-FD3F-BC2185A11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0" y="599874"/>
            <a:ext cx="3493426" cy="7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348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2BBA472-BB08-E897-0E65-E1FF8CEA69E8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92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B9DA2F32-994B-E6DF-35D4-B99E6B6D23D5}"/>
              </a:ext>
            </a:extLst>
          </p:cNvPr>
          <p:cNvSpPr txBox="1"/>
          <p:nvPr/>
        </p:nvSpPr>
        <p:spPr>
          <a:xfrm>
            <a:off x="8252434" y="2145658"/>
            <a:ext cx="4283297" cy="6309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120" dirty="0" err="1">
                <a:solidFill>
                  <a:srgbClr val="FFFFFF"/>
                </a:solidFill>
                <a:latin typeface="Myriad Pro" panose="020B0503030403020204"/>
              </a:rPr>
              <a:t>Thank</a:t>
            </a:r>
            <a:r>
              <a:rPr lang="fr-FR" sz="5120" dirty="0">
                <a:solidFill>
                  <a:srgbClr val="FFFFFF"/>
                </a:solidFill>
                <a:latin typeface="Myriad Pro" panose="020B0503030403020204"/>
              </a:rPr>
              <a:t> </a:t>
            </a:r>
            <a:r>
              <a:rPr lang="fr-FR" sz="5120" dirty="0" err="1">
                <a:solidFill>
                  <a:srgbClr val="FFFFFF"/>
                </a:solidFill>
                <a:latin typeface="Myriad Pro" panose="020B0503030403020204"/>
              </a:rPr>
              <a:t>you</a:t>
            </a:r>
            <a:r>
              <a:rPr lang="fr-FR" sz="5120" dirty="0">
                <a:solidFill>
                  <a:srgbClr val="FFFFFF"/>
                </a:solidFill>
                <a:latin typeface="Myriad Pro" panose="020B0503030403020204"/>
              </a:rPr>
              <a:t>.</a:t>
            </a:r>
          </a:p>
          <a:p>
            <a:pPr algn="l"/>
            <a:endParaRPr lang="fr-FR" sz="3413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3413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3413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r>
              <a:rPr lang="fr-FR" sz="2987" dirty="0">
                <a:solidFill>
                  <a:srgbClr val="FFFFFF"/>
                </a:solidFill>
                <a:latin typeface="Myriad Pro" panose="020B0503030403020204"/>
              </a:rPr>
              <a:t>For information:</a:t>
            </a:r>
          </a:p>
          <a:p>
            <a:pPr algn="l"/>
            <a:endParaRPr lang="fr-FR" sz="1173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r>
              <a:rPr lang="fr-FR" sz="1920" dirty="0">
                <a:solidFill>
                  <a:srgbClr val="FFFFFF"/>
                </a:solidFill>
                <a:latin typeface="Myriad Pro" panose="020B0503030403020204"/>
              </a:rPr>
              <a:t>whc.unesco.org/en/</a:t>
            </a:r>
            <a:r>
              <a:rPr lang="fr-FR" sz="1920" dirty="0" err="1">
                <a:solidFill>
                  <a:srgbClr val="FFFFFF"/>
                </a:solidFill>
                <a:latin typeface="Myriad Pro" panose="020B0503030403020204"/>
              </a:rPr>
              <a:t>highseas</a:t>
            </a:r>
            <a:r>
              <a:rPr lang="fr-FR" sz="1920" dirty="0">
                <a:solidFill>
                  <a:srgbClr val="FFFFFF"/>
                </a:solidFill>
                <a:latin typeface="Myriad Pro" panose="020B0503030403020204"/>
              </a:rPr>
              <a:t>/</a:t>
            </a: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 algn="l"/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  <a:p>
            <a:pPr>
              <a:lnSpc>
                <a:spcPct val="110000"/>
              </a:lnSpc>
            </a:pPr>
            <a:r>
              <a:rPr lang="fr-FR" sz="1280" b="1" dirty="0">
                <a:solidFill>
                  <a:schemeClr val="bg1"/>
                </a:solidFill>
                <a:latin typeface="Myriad Pro" panose="020B0503030403020204" pitchFamily="34" charset="0"/>
              </a:rPr>
              <a:t>Contact</a:t>
            </a:r>
            <a:r>
              <a:rPr lang="fr-FR" sz="1280" dirty="0">
                <a:solidFill>
                  <a:schemeClr val="bg1"/>
                </a:solidFill>
                <a:latin typeface="Myriad Pro" panose="020B0503030403020204" pitchFamily="34" charset="0"/>
              </a:rPr>
              <a:t>: Dr Fanny Douvere </a:t>
            </a:r>
            <a:br>
              <a:rPr lang="fr-FR" sz="1280" dirty="0">
                <a:solidFill>
                  <a:schemeClr val="bg1"/>
                </a:solidFill>
                <a:latin typeface="Myriad Pro" panose="020B0503030403020204" pitchFamily="34" charset="0"/>
              </a:rPr>
            </a:br>
            <a:r>
              <a:rPr lang="en-US" sz="1280" dirty="0">
                <a:solidFill>
                  <a:schemeClr val="bg1"/>
                </a:solidFill>
                <a:latin typeface="Myriad Pro" panose="020B0503030403020204" pitchFamily="34" charset="0"/>
              </a:rPr>
              <a:t>Head, Marine Programme, </a:t>
            </a:r>
          </a:p>
          <a:p>
            <a:pPr>
              <a:lnSpc>
                <a:spcPct val="110000"/>
              </a:lnSpc>
            </a:pPr>
            <a:r>
              <a:rPr lang="en-US" sz="1280" dirty="0">
                <a:solidFill>
                  <a:schemeClr val="bg1"/>
                </a:solidFill>
                <a:latin typeface="Myriad Pro" panose="020B0503030403020204" pitchFamily="34" charset="0"/>
              </a:rPr>
              <a:t>UNESCO World Heritage Centre </a:t>
            </a:r>
          </a:p>
          <a:p>
            <a:pPr>
              <a:lnSpc>
                <a:spcPct val="110000"/>
              </a:lnSpc>
            </a:pPr>
            <a:r>
              <a:rPr lang="fr-FR" sz="1280" dirty="0">
                <a:solidFill>
                  <a:schemeClr val="accent1">
                    <a:lumMod val="40000"/>
                    <a:lumOff val="60000"/>
                  </a:schemeClr>
                </a:solidFill>
                <a:latin typeface="Myriad Pro" panose="020B0503030403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f.douvere@unesco.org</a:t>
            </a:r>
            <a:endParaRPr lang="fr-FR" sz="1920" dirty="0">
              <a:solidFill>
                <a:srgbClr val="FFFFFF"/>
              </a:solidFill>
              <a:latin typeface="Myriad Pro" panose="020B0503030403020204"/>
            </a:endParaRPr>
          </a:p>
        </p:txBody>
      </p:sp>
      <p:pic>
        <p:nvPicPr>
          <p:cNvPr id="5" name="Image 4" descr="Une image contenant légume&#10;&#10;Description générée automatiquement">
            <a:extLst>
              <a:ext uri="{FF2B5EF4-FFF2-40B4-BE49-F238E27FC236}">
                <a16:creationId xmlns:a16="http://schemas.microsoft.com/office/drawing/2014/main" id="{3CD9E2CE-9516-B07A-DEA0-F25E2EB29D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3911"/>
            <a:ext cx="8189798" cy="546253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DFF235C9-220A-324B-9CF8-E44DB8D82A28}"/>
              </a:ext>
            </a:extLst>
          </p:cNvPr>
          <p:cNvSpPr txBox="1"/>
          <p:nvPr/>
        </p:nvSpPr>
        <p:spPr>
          <a:xfrm rot="16200000">
            <a:off x="10987694" y="7866921"/>
            <a:ext cx="3516810" cy="25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67" dirty="0">
                <a:solidFill>
                  <a:srgbClr val="FFFFFF"/>
                </a:solidFill>
                <a:latin typeface="Inter"/>
              </a:rPr>
              <a:t>© Kevin </a:t>
            </a:r>
            <a:r>
              <a:rPr lang="fr-FR" sz="1067" dirty="0" err="1">
                <a:solidFill>
                  <a:srgbClr val="FFFFFF"/>
                </a:solidFill>
                <a:latin typeface="Inter"/>
              </a:rPr>
              <a:t>Raskoff</a:t>
            </a:r>
            <a:r>
              <a:rPr lang="fr-FR" sz="1067" dirty="0">
                <a:solidFill>
                  <a:srgbClr val="FFFFFF"/>
                </a:solidFill>
                <a:latin typeface="Inter"/>
              </a:rPr>
              <a:t> / NOAA / </a:t>
            </a:r>
            <a:r>
              <a:rPr lang="fr-FR" sz="1067" dirty="0" err="1">
                <a:solidFill>
                  <a:srgbClr val="FFFFFF"/>
                </a:solidFill>
                <a:latin typeface="Inter"/>
              </a:rPr>
              <a:t>Wikipedia</a:t>
            </a:r>
            <a:endParaRPr lang="fr-FR" sz="1067" dirty="0">
              <a:latin typeface="Myriad Pro"/>
            </a:endParaRPr>
          </a:p>
        </p:txBody>
      </p:sp>
      <p:pic>
        <p:nvPicPr>
          <p:cNvPr id="4" name="Picture 10" descr="A black and white logo&#10;&#10;Description automatically generated with medium confidence">
            <a:extLst>
              <a:ext uri="{FF2B5EF4-FFF2-40B4-BE49-F238E27FC236}">
                <a16:creationId xmlns:a16="http://schemas.microsoft.com/office/drawing/2014/main" id="{7541DB59-7418-6EFF-DB0F-9B0B27A38F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80" y="599874"/>
            <a:ext cx="3493426" cy="736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2929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4741D01-EA7E-A4D3-FBE2-3CBE5401D240}"/>
              </a:ext>
            </a:extLst>
          </p:cNvPr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21394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56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C25CC-C488-924E-A853-03A304133D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0" r="-560"/>
          <a:stretch/>
        </p:blipFill>
        <p:spPr>
          <a:xfrm>
            <a:off x="0" y="1341861"/>
            <a:ext cx="13091493" cy="78265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14FF3D84-DF57-E66D-796E-5165176F268F}"/>
              </a:ext>
            </a:extLst>
          </p:cNvPr>
          <p:cNvSpPr txBox="1"/>
          <p:nvPr/>
        </p:nvSpPr>
        <p:spPr>
          <a:xfrm>
            <a:off x="1440978" y="1115273"/>
            <a:ext cx="101228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FF"/>
                </a:solidFill>
                <a:latin typeface="Myriad Pro" panose="020B0503030403020204"/>
              </a:rPr>
              <a:t>50 flagship marine protected areas of Outstanding Universal Value inscribed on the World Heritage List</a:t>
            </a:r>
            <a:endParaRPr lang="fr-FR" sz="3200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6932136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body" idx="1"/>
          </p:nvPr>
        </p:nvSpPr>
        <p:spPr>
          <a:xfrm>
            <a:off x="-2565400" y="1879600"/>
            <a:ext cx="14160500" cy="1628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474200">
              <a:lnSpc>
                <a:spcPts val="6310"/>
              </a:lnSpc>
              <a:spcBef>
                <a:spcPts val="100"/>
              </a:spcBef>
            </a:pPr>
            <a:r>
              <a:rPr sz="5400" spc="-105" dirty="0">
                <a:latin typeface="Myriad Pro" panose="020B0503030403020204"/>
              </a:rPr>
              <a:t>World</a:t>
            </a:r>
            <a:r>
              <a:rPr sz="5400" spc="-75" dirty="0">
                <a:latin typeface="Myriad Pro" panose="020B0503030403020204"/>
              </a:rPr>
              <a:t> </a:t>
            </a:r>
            <a:r>
              <a:rPr sz="5400" spc="-120" dirty="0">
                <a:latin typeface="Myriad Pro" panose="020B0503030403020204"/>
              </a:rPr>
              <a:t>Heritage</a:t>
            </a:r>
          </a:p>
          <a:p>
            <a:pPr marL="9474200">
              <a:lnSpc>
                <a:spcPts val="6310"/>
              </a:lnSpc>
            </a:pPr>
            <a:r>
              <a:rPr sz="5400" spc="-380" dirty="0">
                <a:latin typeface="Myriad Pro" panose="020B0503030403020204"/>
              </a:rPr>
              <a:t>Criteria </a:t>
            </a:r>
            <a:r>
              <a:rPr sz="5400" spc="-385" dirty="0">
                <a:latin typeface="Myriad Pro" panose="020B0503030403020204"/>
              </a:rPr>
              <a:t>(natural):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959600" y="4102100"/>
            <a:ext cx="4832350" cy="3751579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 marL="12700" marR="854710">
              <a:lnSpc>
                <a:spcPct val="101899"/>
              </a:lnSpc>
              <a:spcBef>
                <a:spcPts val="35"/>
              </a:spcBef>
              <a:buFont typeface="Arial"/>
              <a:buAutoNum type="romanLcPeriod" startAt="7"/>
              <a:tabLst>
                <a:tab pos="558800" algn="l"/>
              </a:tabLst>
            </a:pPr>
            <a:r>
              <a:rPr sz="2700" spc="-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Phenomenon/area</a:t>
            </a:r>
            <a:r>
              <a:rPr sz="27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of </a:t>
            </a:r>
            <a:r>
              <a:rPr sz="27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exceptional</a:t>
            </a:r>
            <a:r>
              <a:rPr sz="27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natural</a:t>
            </a:r>
            <a:r>
              <a:rPr sz="27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beauty;</a:t>
            </a:r>
            <a:endParaRPr sz="2700" dirty="0">
              <a:latin typeface="Myriad Pro" panose="020B0503030403020204"/>
              <a:cs typeface="Arial MT"/>
            </a:endParaRPr>
          </a:p>
          <a:p>
            <a:pPr marL="12700" marR="5080">
              <a:lnSpc>
                <a:spcPct val="101899"/>
              </a:lnSpc>
              <a:spcBef>
                <a:spcPts val="1000"/>
              </a:spcBef>
              <a:buFont typeface="Arial"/>
              <a:buAutoNum type="romanLcPeriod" startAt="7"/>
              <a:tabLst>
                <a:tab pos="647065" algn="l"/>
              </a:tabLst>
            </a:pPr>
            <a:r>
              <a:rPr sz="27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Outstanding</a:t>
            </a:r>
            <a:r>
              <a:rPr sz="27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major</a:t>
            </a:r>
            <a:r>
              <a:rPr sz="27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stages</a:t>
            </a:r>
            <a:r>
              <a:rPr sz="27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of </a:t>
            </a:r>
            <a:r>
              <a:rPr sz="2700" spc="-7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7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Earths</a:t>
            </a:r>
            <a:r>
              <a:rPr sz="27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history</a:t>
            </a:r>
            <a:endParaRPr sz="2700" dirty="0">
              <a:latin typeface="Myriad Pro" panose="020B0503030403020204"/>
              <a:cs typeface="Arial MT"/>
            </a:endParaRPr>
          </a:p>
          <a:p>
            <a:pPr marL="12700" marR="415925">
              <a:lnSpc>
                <a:spcPct val="101899"/>
              </a:lnSpc>
              <a:spcBef>
                <a:spcPts val="1000"/>
              </a:spcBef>
              <a:buFont typeface="Arial"/>
              <a:buAutoNum type="romanLcPeriod" startAt="7"/>
              <a:tabLst>
                <a:tab pos="476250" algn="l"/>
              </a:tabLst>
            </a:pPr>
            <a:r>
              <a:rPr sz="27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Iconic</a:t>
            </a:r>
            <a:r>
              <a:rPr sz="27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ecological/biological </a:t>
            </a:r>
            <a:r>
              <a:rPr sz="2700" spc="-7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processes</a:t>
            </a:r>
            <a:endParaRPr sz="2700" dirty="0">
              <a:latin typeface="Myriad Pro" panose="020B0503030403020204"/>
              <a:cs typeface="Arial MT"/>
            </a:endParaRPr>
          </a:p>
          <a:p>
            <a:pPr marL="12700" marR="384810">
              <a:lnSpc>
                <a:spcPct val="101899"/>
              </a:lnSpc>
              <a:spcBef>
                <a:spcPts val="994"/>
              </a:spcBef>
              <a:buFont typeface="Arial"/>
              <a:buAutoNum type="romanLcPeriod" startAt="7"/>
              <a:tabLst>
                <a:tab pos="387985" algn="l"/>
              </a:tabLst>
            </a:pPr>
            <a:r>
              <a:rPr sz="27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Unique</a:t>
            </a:r>
            <a:r>
              <a:rPr sz="27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natural</a:t>
            </a:r>
            <a:r>
              <a:rPr sz="27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habitats</a:t>
            </a:r>
            <a:r>
              <a:rPr sz="27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 </a:t>
            </a:r>
            <a:r>
              <a:rPr sz="2700" spc="-7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7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biodiversity</a:t>
            </a:r>
            <a:endParaRPr sz="2700" dirty="0">
              <a:latin typeface="Myriad Pro" panose="020B0503030403020204"/>
              <a:cs typeface="Arial M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99" y="18948"/>
            <a:ext cx="3053980" cy="60007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863600" y="5638800"/>
            <a:ext cx="8973820" cy="3393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659"/>
              </a:lnSpc>
              <a:spcBef>
                <a:spcPts val="100"/>
              </a:spcBef>
            </a:pPr>
            <a:r>
              <a:rPr sz="5600" spc="-3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Sunken </a:t>
            </a:r>
            <a:r>
              <a:rPr sz="5600" spc="-3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fossilized</a:t>
            </a:r>
            <a:r>
              <a:rPr sz="5600" spc="-7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islands…</a:t>
            </a:r>
            <a:endParaRPr sz="3000" dirty="0">
              <a:latin typeface="Myriad Pro" panose="020B0503030403020204"/>
              <a:cs typeface="Arial MT"/>
            </a:endParaRPr>
          </a:p>
          <a:p>
            <a:pPr marL="12700" marR="5080">
              <a:lnSpc>
                <a:spcPts val="6600"/>
              </a:lnSpc>
              <a:spcBef>
                <a:spcPts val="259"/>
              </a:spcBef>
            </a:pPr>
            <a:r>
              <a:rPr sz="5600" spc="-3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Giant </a:t>
            </a:r>
            <a:r>
              <a:rPr sz="5600" spc="-30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volcanoes</a:t>
            </a:r>
            <a:r>
              <a:rPr sz="5600" spc="-7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forming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vast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seamounts…  </a:t>
            </a:r>
            <a:r>
              <a:rPr sz="3000" spc="-114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</a:t>
            </a:r>
            <a:r>
              <a:rPr sz="3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floating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golden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5600" spc="-3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rainforest</a:t>
            </a:r>
            <a:r>
              <a:rPr sz="3000" spc="-3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…</a:t>
            </a:r>
            <a:endParaRPr sz="3000" dirty="0">
              <a:latin typeface="Myriad Pro" panose="020B0503030403020204"/>
              <a:cs typeface="Arial MT"/>
            </a:endParaRPr>
          </a:p>
          <a:p>
            <a:pPr marL="12700">
              <a:lnSpc>
                <a:spcPts val="6400"/>
              </a:lnSpc>
            </a:pPr>
            <a:r>
              <a:rPr sz="56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60 </a:t>
            </a:r>
            <a:r>
              <a:rPr sz="5600" spc="-3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metre</a:t>
            </a:r>
            <a:r>
              <a:rPr sz="5600" spc="-7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high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white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spi</a:t>
            </a:r>
            <a:r>
              <a:rPr sz="3000" spc="-9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r</a:t>
            </a:r>
            <a:r>
              <a:rPr sz="3000" spc="-8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es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of</a:t>
            </a:r>
            <a:r>
              <a:rPr sz="3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000" spc="-1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r</a:t>
            </a:r>
            <a:r>
              <a:rPr sz="3000" spc="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ock…</a:t>
            </a:r>
            <a:endParaRPr sz="3000" dirty="0">
              <a:latin typeface="Myriad Pro" panose="020B0503030403020204"/>
              <a:cs typeface="Arial MT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064421" y="0"/>
            <a:ext cx="9940925" cy="6019800"/>
            <a:chOff x="3064421" y="0"/>
            <a:chExt cx="9940925" cy="601980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064421" y="9436"/>
              <a:ext cx="3525570" cy="60102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297682" y="0"/>
              <a:ext cx="3707117" cy="601969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497637" y="0"/>
              <a:ext cx="3503218" cy="601969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4300" y="1829990"/>
            <a:ext cx="12776072" cy="7049173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567" y="0"/>
            <a:ext cx="12951689" cy="975360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7100" y="5473700"/>
            <a:ext cx="5078095" cy="291084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81280">
              <a:lnSpc>
                <a:spcPct val="101899"/>
              </a:lnSpc>
              <a:spcBef>
                <a:spcPts val="15"/>
              </a:spcBef>
            </a:pPr>
            <a:r>
              <a:rPr sz="3600" spc="-8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Discove</a:t>
            </a:r>
            <a:r>
              <a:rPr sz="3600" spc="-12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r</a:t>
            </a: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ed</a:t>
            </a:r>
            <a:r>
              <a:rPr sz="360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10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in</a:t>
            </a:r>
            <a:r>
              <a:rPr sz="360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2000</a:t>
            </a:r>
            <a:r>
              <a:rPr sz="3600" spc="-44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unlike  </a:t>
            </a:r>
            <a:r>
              <a:rPr sz="2000" spc="-6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any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other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ecosystem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yet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known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on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Earth.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3600" spc="-7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Sits </a:t>
            </a: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at 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800m</a:t>
            </a:r>
            <a:r>
              <a:rPr sz="3600" spc="-44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depth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with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serpentinite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 marR="18415">
              <a:lnSpc>
                <a:spcPct val="100000"/>
              </a:lnSpc>
              <a:spcBef>
                <a:spcPts val="80"/>
              </a:spcBef>
            </a:pP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cliffs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weep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hot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fluids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producing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delicate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finger- </a:t>
            </a:r>
            <a:r>
              <a:rPr sz="2000" spc="-5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like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outgrows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chimneys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which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has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been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going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for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120,000</a:t>
            </a:r>
            <a:r>
              <a:rPr sz="3600" spc="-3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9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years</a:t>
            </a:r>
            <a:r>
              <a:rPr sz="2000" spc="-9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.</a:t>
            </a:r>
            <a:endParaRPr sz="2000" dirty="0">
              <a:latin typeface="Myriad Pro" panose="020B0503030403020204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3581400"/>
            <a:ext cx="5227955" cy="1628139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980"/>
              </a:spcBef>
            </a:pPr>
            <a:r>
              <a:rPr sz="5600" spc="-420" dirty="0">
                <a:latin typeface="Myriad Pro" panose="020B0503030403020204"/>
                <a:cs typeface="Arial MT"/>
              </a:rPr>
              <a:t>The </a:t>
            </a:r>
            <a:r>
              <a:rPr sz="5600" spc="-265" dirty="0">
                <a:latin typeface="Myriad Pro" panose="020B0503030403020204"/>
                <a:cs typeface="Arial MT"/>
              </a:rPr>
              <a:t>Lost </a:t>
            </a:r>
            <a:r>
              <a:rPr sz="5600" spc="-320" dirty="0">
                <a:latin typeface="Myriad Pro" panose="020B0503030403020204"/>
                <a:cs typeface="Arial MT"/>
              </a:rPr>
              <a:t>City  </a:t>
            </a:r>
            <a:r>
              <a:rPr sz="5600" spc="-350" dirty="0">
                <a:latin typeface="Myriad Pro" panose="020B0503030403020204"/>
                <a:cs typeface="Arial MT"/>
              </a:rPr>
              <a:t>Hydrothermal </a:t>
            </a:r>
            <a:r>
              <a:rPr sz="5600" spc="-440" dirty="0">
                <a:latin typeface="Myriad Pro" panose="020B0503030403020204"/>
                <a:cs typeface="Arial MT"/>
              </a:rPr>
              <a:t>Field</a:t>
            </a:r>
            <a:endParaRPr sz="5600" dirty="0">
              <a:latin typeface="Myriad Pro" panose="020B0503030403020204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905348" y="926972"/>
            <a:ext cx="2676525" cy="2407920"/>
            <a:chOff x="905348" y="926972"/>
            <a:chExt cx="2676525" cy="240792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1698" y="933322"/>
              <a:ext cx="2663960" cy="2395156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911698" y="933322"/>
              <a:ext cx="2663825" cy="2395220"/>
            </a:xfrm>
            <a:custGeom>
              <a:avLst/>
              <a:gdLst/>
              <a:ahLst/>
              <a:cxnLst/>
              <a:rect l="l" t="t" r="r" b="b"/>
              <a:pathLst>
                <a:path w="2663825" h="2395220">
                  <a:moveTo>
                    <a:pt x="0" y="0"/>
                  </a:moveTo>
                  <a:lnTo>
                    <a:pt x="0" y="2395143"/>
                  </a:lnTo>
                  <a:lnTo>
                    <a:pt x="2663825" y="2395143"/>
                  </a:lnTo>
                  <a:lnTo>
                    <a:pt x="2663825" y="0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7100" y="5473700"/>
            <a:ext cx="6597650" cy="292054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2700" marR="130810">
              <a:lnSpc>
                <a:spcPct val="100600"/>
              </a:lnSpc>
              <a:spcBef>
                <a:spcPts val="75"/>
              </a:spcBef>
            </a:pPr>
            <a:r>
              <a:rPr sz="3600" spc="-9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First</a:t>
            </a:r>
            <a:r>
              <a:rPr sz="360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observed</a:t>
            </a:r>
            <a:r>
              <a:rPr sz="360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10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in</a:t>
            </a:r>
            <a:r>
              <a:rPr sz="3600" spc="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1948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,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the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500km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wide 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oceanic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oasis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created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through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interaction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between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wind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currents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which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promotes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blooms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of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surface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plankton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that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nurture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globally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exceptional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environment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for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3600" spc="-9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highly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migratory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9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marine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4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predators</a:t>
            </a:r>
            <a:r>
              <a:rPr lang="fr-FR" sz="2000" spc="-40" dirty="0">
                <a:solidFill>
                  <a:srgbClr val="FFFFFF"/>
                </a:solidFill>
                <a:latin typeface="Myriad Pro" panose="020B0503030403020204"/>
              </a:rPr>
              <a:t>.</a:t>
            </a:r>
            <a:endParaRPr sz="2000" spc="-40" dirty="0">
              <a:solidFill>
                <a:srgbClr val="FFFFFF"/>
              </a:solidFill>
              <a:latin typeface="Myriad Pro" panose="020B0503030403020204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914400" y="3556000"/>
            <a:ext cx="4201160" cy="1628139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980"/>
              </a:spcBef>
            </a:pPr>
            <a:r>
              <a:rPr sz="5600" spc="-254" dirty="0">
                <a:latin typeface="Myriad Pro" panose="020B0503030403020204"/>
                <a:cs typeface="Arial MT"/>
              </a:rPr>
              <a:t>Costa</a:t>
            </a:r>
            <a:r>
              <a:rPr sz="5600" spc="-15" dirty="0">
                <a:latin typeface="Myriad Pro" panose="020B0503030403020204"/>
                <a:cs typeface="Arial MT"/>
              </a:rPr>
              <a:t> </a:t>
            </a:r>
            <a:r>
              <a:rPr sz="5600" spc="-390" dirty="0">
                <a:latin typeface="Myriad Pro" panose="020B0503030403020204"/>
                <a:cs typeface="Arial MT"/>
              </a:rPr>
              <a:t>Rica </a:t>
            </a:r>
            <a:r>
              <a:rPr sz="5600" spc="-385" dirty="0">
                <a:latin typeface="Myriad Pro" panose="020B0503030403020204"/>
                <a:cs typeface="Arial MT"/>
              </a:rPr>
              <a:t> </a:t>
            </a:r>
            <a:r>
              <a:rPr sz="5600" spc="-420" dirty="0">
                <a:latin typeface="Myriad Pro" panose="020B0503030403020204"/>
                <a:cs typeface="Arial MT"/>
              </a:rPr>
              <a:t>Thermal</a:t>
            </a:r>
            <a:r>
              <a:rPr sz="5600" dirty="0">
                <a:latin typeface="Myriad Pro" panose="020B0503030403020204"/>
                <a:cs typeface="Arial MT"/>
              </a:rPr>
              <a:t> </a:t>
            </a:r>
            <a:r>
              <a:rPr sz="5600" spc="-315" dirty="0">
                <a:latin typeface="Myriad Pro" panose="020B0503030403020204"/>
                <a:cs typeface="Arial MT"/>
              </a:rPr>
              <a:t>Dome</a:t>
            </a:r>
            <a:endParaRPr sz="5600" dirty="0">
              <a:latin typeface="Myriad Pro" panose="020B0503030403020204"/>
              <a:cs typeface="Arial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910017" y="930960"/>
            <a:ext cx="2667635" cy="2397760"/>
            <a:chOff x="910017" y="930960"/>
            <a:chExt cx="2667635" cy="239776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017" y="930960"/>
              <a:ext cx="2545500" cy="239751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121105" y="2551543"/>
              <a:ext cx="1270" cy="1270"/>
            </a:xfrm>
            <a:custGeom>
              <a:avLst/>
              <a:gdLst/>
              <a:ahLst/>
              <a:cxnLst/>
              <a:rect l="l" t="t" r="r" b="b"/>
              <a:pathLst>
                <a:path w="1269" h="1269">
                  <a:moveTo>
                    <a:pt x="711" y="406"/>
                  </a:moveTo>
                  <a:lnTo>
                    <a:pt x="368" y="0"/>
                  </a:lnTo>
                  <a:lnTo>
                    <a:pt x="0" y="838"/>
                  </a:lnTo>
                  <a:lnTo>
                    <a:pt x="711" y="406"/>
                  </a:lnTo>
                  <a:close/>
                </a:path>
              </a:pathLst>
            </a:custGeom>
            <a:solidFill>
              <a:srgbClr val="0074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9146" y="2551544"/>
              <a:ext cx="65533" cy="64985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550793" y="1920925"/>
              <a:ext cx="7620" cy="2540"/>
            </a:xfrm>
            <a:custGeom>
              <a:avLst/>
              <a:gdLst/>
              <a:ahLst/>
              <a:cxnLst/>
              <a:rect l="l" t="t" r="r" b="b"/>
              <a:pathLst>
                <a:path w="7620" h="2539">
                  <a:moveTo>
                    <a:pt x="7442" y="419"/>
                  </a:moveTo>
                  <a:lnTo>
                    <a:pt x="0" y="0"/>
                  </a:lnTo>
                  <a:lnTo>
                    <a:pt x="355" y="2501"/>
                  </a:lnTo>
                  <a:lnTo>
                    <a:pt x="7442" y="419"/>
                  </a:lnTo>
                  <a:close/>
                </a:path>
              </a:pathLst>
            </a:custGeom>
            <a:solidFill>
              <a:srgbClr val="0074B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2088062" y="2128375"/>
            <a:ext cx="80645" cy="14541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750" b="1" spc="1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75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1698" y="933322"/>
            <a:ext cx="2663825" cy="2395220"/>
          </a:xfrm>
          <a:custGeom>
            <a:avLst/>
            <a:gdLst/>
            <a:ahLst/>
            <a:cxnLst/>
            <a:rect l="l" t="t" r="r" b="b"/>
            <a:pathLst>
              <a:path w="2663825" h="2395220">
                <a:moveTo>
                  <a:pt x="0" y="0"/>
                </a:moveTo>
                <a:lnTo>
                  <a:pt x="0" y="2395143"/>
                </a:lnTo>
                <a:lnTo>
                  <a:pt x="2663825" y="2395143"/>
                </a:lnTo>
                <a:lnTo>
                  <a:pt x="266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929390" y="5494502"/>
            <a:ext cx="3435388" cy="3629262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927100" y="5473700"/>
            <a:ext cx="3215640" cy="27340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40080">
              <a:lnSpc>
                <a:spcPct val="100000"/>
              </a:lnSpc>
              <a:spcBef>
                <a:spcPts val="100"/>
              </a:spcBef>
            </a:pPr>
            <a:r>
              <a:rPr sz="2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Halfway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between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North </a:t>
            </a:r>
            <a:r>
              <a:rPr sz="2000" spc="-5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America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Hawaii,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3600" spc="-4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white</a:t>
            </a:r>
            <a:r>
              <a:rPr sz="3600" spc="-3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7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sharks</a:t>
            </a:r>
            <a:endParaRPr sz="3600" dirty="0">
              <a:latin typeface="Myriad Pro" panose="020B0503030403020204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80"/>
              </a:spcBef>
            </a:pP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congregate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this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spot,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likely </a:t>
            </a:r>
            <a:r>
              <a:rPr sz="2000" spc="-5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to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feed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mate.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 marR="724535">
              <a:lnSpc>
                <a:spcPct val="100000"/>
              </a:lnSpc>
            </a:pP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No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other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place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like</a:t>
            </a:r>
            <a:r>
              <a:rPr sz="2000" spc="-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it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is </a:t>
            </a:r>
            <a:r>
              <a:rPr sz="2000" spc="-5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known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on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Earth.</a:t>
            </a:r>
            <a:endParaRPr sz="2000" dirty="0">
              <a:latin typeface="Myriad Pro" panose="020B0503030403020204"/>
              <a:cs typeface="Arial MT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914400" y="3657600"/>
            <a:ext cx="3449320" cy="1628139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980"/>
              </a:spcBef>
            </a:pPr>
            <a:r>
              <a:rPr sz="5600" spc="-355" dirty="0">
                <a:latin typeface="Myriad Pro" panose="020B0503030403020204"/>
                <a:cs typeface="Arial MT"/>
              </a:rPr>
              <a:t>White </a:t>
            </a:r>
            <a:r>
              <a:rPr sz="5600" spc="-310" dirty="0">
                <a:latin typeface="Myriad Pro" panose="020B0503030403020204"/>
                <a:cs typeface="Arial MT"/>
              </a:rPr>
              <a:t>Shark  </a:t>
            </a:r>
            <a:r>
              <a:rPr sz="5600" spc="-340" dirty="0">
                <a:latin typeface="Myriad Pro" panose="020B0503030403020204"/>
                <a:cs typeface="Arial MT"/>
              </a:rPr>
              <a:t>Café</a:t>
            </a:r>
            <a:endParaRPr sz="5600" dirty="0">
              <a:latin typeface="Myriad Pro" panose="020B0503030403020204"/>
              <a:cs typeface="Arial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11698" y="933322"/>
            <a:ext cx="2648657" cy="2395156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1188243" y="1905112"/>
            <a:ext cx="81280" cy="147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800" b="1" spc="-1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11698" y="933322"/>
            <a:ext cx="2663825" cy="2395220"/>
          </a:xfrm>
          <a:custGeom>
            <a:avLst/>
            <a:gdLst/>
            <a:ahLst/>
            <a:cxnLst/>
            <a:rect l="l" t="t" r="r" b="b"/>
            <a:pathLst>
              <a:path w="2663825" h="2395220">
                <a:moveTo>
                  <a:pt x="0" y="0"/>
                </a:moveTo>
                <a:lnTo>
                  <a:pt x="0" y="2395143"/>
                </a:lnTo>
                <a:lnTo>
                  <a:pt x="2663825" y="2395143"/>
                </a:lnTo>
                <a:lnTo>
                  <a:pt x="266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927100" y="5321300"/>
            <a:ext cx="4645660" cy="378460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 marR="111125">
              <a:lnSpc>
                <a:spcPct val="101899"/>
              </a:lnSpc>
              <a:spcBef>
                <a:spcPts val="15"/>
              </a:spcBef>
            </a:pPr>
            <a:r>
              <a:rPr sz="2000" spc="-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First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viewed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by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4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Columbus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on </a:t>
            </a:r>
            <a:r>
              <a:rPr sz="3600" spc="-3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9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his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first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9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voyage</a:t>
            </a:r>
            <a:r>
              <a:rPr sz="3600" spc="-1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10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in</a:t>
            </a:r>
            <a:r>
              <a:rPr sz="3600" spc="-1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1495</a:t>
            </a:r>
            <a:endParaRPr sz="3600" dirty="0">
              <a:latin typeface="Myriad Pro" panose="020B0503030403020204"/>
              <a:cs typeface="Arial MT"/>
            </a:endParaRPr>
          </a:p>
          <a:p>
            <a:pPr marL="12700" marR="94615">
              <a:lnSpc>
                <a:spcPct val="100000"/>
              </a:lnSpc>
              <a:spcBef>
                <a:spcPts val="80"/>
              </a:spcBef>
            </a:pP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has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been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7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place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of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myth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and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legend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ever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since.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Commonly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called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the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</a:pPr>
            <a:r>
              <a:rPr sz="3600" spc="-7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Golden</a:t>
            </a:r>
            <a:r>
              <a:rPr sz="3600" spc="-6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9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Rainforest</a:t>
            </a:r>
            <a:endParaRPr sz="3600" dirty="0">
              <a:latin typeface="Myriad Pro" panose="020B0503030403020204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80"/>
              </a:spcBef>
            </a:pPr>
            <a:r>
              <a:rPr sz="3600" spc="-3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of</a:t>
            </a:r>
            <a:r>
              <a:rPr sz="3600" spc="-1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5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the</a:t>
            </a:r>
            <a:r>
              <a:rPr sz="3600" spc="-5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 </a:t>
            </a:r>
            <a:r>
              <a:rPr sz="3600" spc="-70" dirty="0">
                <a:solidFill>
                  <a:srgbClr val="00ABE5"/>
                </a:solidFill>
                <a:latin typeface="Myriad Pro" panose="020B0503030403020204"/>
                <a:cs typeface="Arial MT"/>
              </a:rPr>
              <a:t>Ocean</a:t>
            </a:r>
            <a:r>
              <a:rPr sz="2000" spc="-7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,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it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is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home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1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to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an</a:t>
            </a:r>
            <a:endParaRPr sz="2000" dirty="0">
              <a:latin typeface="Myriad Pro" panose="020B0503030403020204"/>
              <a:cs typeface="Arial MT"/>
            </a:endParaRPr>
          </a:p>
          <a:p>
            <a:pPr marL="12700" marR="5080">
              <a:lnSpc>
                <a:spcPct val="100000"/>
              </a:lnSpc>
              <a:spcBef>
                <a:spcPts val="80"/>
              </a:spcBef>
            </a:pPr>
            <a:r>
              <a:rPr sz="2000" spc="-2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iconic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pelagic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ecosystem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built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around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the </a:t>
            </a:r>
            <a:r>
              <a:rPr sz="2000" spc="-2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floating</a:t>
            </a:r>
            <a:r>
              <a:rPr sz="2000" spc="-1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Sargassum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seaweeds,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the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worlds’ </a:t>
            </a:r>
            <a:r>
              <a:rPr sz="2000" spc="-54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5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only</a:t>
            </a:r>
            <a:r>
              <a:rPr sz="2000" spc="-5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35" dirty="0" err="1">
                <a:solidFill>
                  <a:srgbClr val="FFFFFF"/>
                </a:solidFill>
                <a:latin typeface="Myriad Pro" panose="020B0503030403020204"/>
                <a:cs typeface="Arial MT"/>
              </a:rPr>
              <a:t>holopelagic</a:t>
            </a:r>
            <a:r>
              <a:rPr sz="200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 </a:t>
            </a:r>
            <a:r>
              <a:rPr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algae</a:t>
            </a:r>
            <a:r>
              <a:rPr lang="fr-FR" sz="2000" spc="-60" dirty="0">
                <a:solidFill>
                  <a:srgbClr val="FFFFFF"/>
                </a:solidFill>
                <a:latin typeface="Myriad Pro" panose="020B0503030403020204"/>
                <a:cs typeface="Arial MT"/>
              </a:rPr>
              <a:t>.</a:t>
            </a:r>
            <a:endParaRPr sz="2000" dirty="0">
              <a:latin typeface="Myriad Pro" panose="020B0503030403020204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89000" y="3657600"/>
            <a:ext cx="2946400" cy="1628139"/>
          </a:xfrm>
          <a:prstGeom prst="rect">
            <a:avLst/>
          </a:prstGeom>
        </p:spPr>
        <p:txBody>
          <a:bodyPr vert="horz" wrap="square" lIns="0" tIns="124460" rIns="0" bIns="0" rtlCol="0">
            <a:spAutoFit/>
          </a:bodyPr>
          <a:lstStyle/>
          <a:p>
            <a:pPr marL="12700" marR="5080">
              <a:lnSpc>
                <a:spcPts val="5900"/>
              </a:lnSpc>
              <a:spcBef>
                <a:spcPts val="980"/>
              </a:spcBef>
            </a:pPr>
            <a:r>
              <a:rPr sz="5600" spc="-275" dirty="0">
                <a:latin typeface="Myriad Pro" panose="020B0503030403020204"/>
                <a:cs typeface="Arial MT"/>
              </a:rPr>
              <a:t>Sargasso  </a:t>
            </a:r>
            <a:r>
              <a:rPr sz="5600" spc="-350" dirty="0">
                <a:latin typeface="Myriad Pro" panose="020B0503030403020204"/>
                <a:cs typeface="Arial MT"/>
              </a:rPr>
              <a:t>Sea</a:t>
            </a:r>
            <a:endParaRPr sz="5600" dirty="0">
              <a:latin typeface="Myriad Pro" panose="020B0503030403020204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0059" y="931367"/>
            <a:ext cx="2665600" cy="239711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069949" y="1857195"/>
            <a:ext cx="78105" cy="1403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75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75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11698" y="933322"/>
            <a:ext cx="2663825" cy="2395220"/>
          </a:xfrm>
          <a:custGeom>
            <a:avLst/>
            <a:gdLst/>
            <a:ahLst/>
            <a:cxnLst/>
            <a:rect l="l" t="t" r="r" b="b"/>
            <a:pathLst>
              <a:path w="2663825" h="2395220">
                <a:moveTo>
                  <a:pt x="0" y="0"/>
                </a:moveTo>
                <a:lnTo>
                  <a:pt x="0" y="2395143"/>
                </a:lnTo>
                <a:lnTo>
                  <a:pt x="2663825" y="2395143"/>
                </a:lnTo>
                <a:lnTo>
                  <a:pt x="2663825" y="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B4C6E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</TotalTime>
  <Words>396</Words>
  <Application>Microsoft Office PowerPoint</Application>
  <PresentationFormat>Personnalisé</PresentationFormat>
  <Paragraphs>76</Paragraphs>
  <Slides>13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 MT</vt:lpstr>
      <vt:lpstr>Inter</vt:lpstr>
      <vt:lpstr>Myriad Pro</vt:lpstr>
      <vt:lpstr>Myriad Pro Light</vt:lpstr>
      <vt:lpstr>Arial</vt:lpstr>
      <vt:lpstr>Calibri</vt:lpstr>
      <vt:lpstr>Segoe UI</vt:lpstr>
      <vt:lpstr>Office Theme</vt:lpstr>
      <vt:lpstr>World Heritage in the High Seas : An Idea Whose Time Has Come</vt:lpstr>
      <vt:lpstr>Présentation PowerPoint</vt:lpstr>
      <vt:lpstr>Présentation PowerPoint</vt:lpstr>
      <vt:lpstr>Présentation PowerPoint</vt:lpstr>
      <vt:lpstr>Présentation PowerPoint</vt:lpstr>
      <vt:lpstr>The Lost City  Hydrothermal Field</vt:lpstr>
      <vt:lpstr>Costa Rica  Thermal Dome</vt:lpstr>
      <vt:lpstr>White Shark  Café</vt:lpstr>
      <vt:lpstr>Sargasso  Sea</vt:lpstr>
      <vt:lpstr>Atlantis Bank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Heritage in the High Seas : An Idea Whose Time Has Come</dc:title>
  <cp:lastModifiedBy>Lucot, Vanessa</cp:lastModifiedBy>
  <cp:revision>1</cp:revision>
  <dcterms:created xsi:type="dcterms:W3CDTF">2023-04-06T11:42:46Z</dcterms:created>
  <dcterms:modified xsi:type="dcterms:W3CDTF">2023-04-06T12:08:35Z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2023-04-06T00:00:00Z</vt:filetime>
  </property>
</Properties>
</file>