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7" r:id="rId5"/>
    <p:sldId id="791" r:id="rId6"/>
    <p:sldId id="794" r:id="rId7"/>
    <p:sldId id="815" r:id="rId8"/>
    <p:sldId id="283" r:id="rId9"/>
    <p:sldId id="845" r:id="rId10"/>
    <p:sldId id="260" r:id="rId11"/>
    <p:sldId id="928" r:id="rId12"/>
    <p:sldId id="814" r:id="rId13"/>
    <p:sldId id="816" r:id="rId14"/>
    <p:sldId id="316" r:id="rId15"/>
    <p:sldId id="930" r:id="rId16"/>
    <p:sldId id="935" r:id="rId17"/>
    <p:sldId id="918" r:id="rId18"/>
  </p:sldIdLst>
  <p:sldSz cx="12192000" cy="6858000"/>
  <p:notesSz cx="6858000" cy="9144000"/>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F2FC8E-D26C-3E11-BD28-A20320B5E7A1}" name="Aida Abdennadher (SPA/RAC)" initials="AA" userId="S::aida.abdennadher@spa-rac.org::8ddba9c0-6573-4fc2-9e5d-20a61b085a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E8F"/>
    <a:srgbClr val="FFFFFF"/>
    <a:srgbClr val="D23F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25CF02-6464-BA4C-BDBC-2CD79F584BCA}" v="12" dt="2023-04-05T09:24:30.469"/>
    <p1510:client id="{2D3E3A02-2E4A-40F7-8823-98E85489914C}" v="2" dt="2023-04-05T16:11:03.150"/>
    <p1510:client id="{34C2578C-F1C4-B733-8A2A-A757D7C3B658}" v="350" dt="2023-04-05T12:29:13.232"/>
    <p1510:client id="{66E7E068-530F-4735-BFA5-A1835DA0D7E5}" v="720" dt="2023-04-05T12:01:32.515"/>
    <p1510:client id="{80EC7709-A892-4079-87EB-0B62E9E487D8}" v="97" dt="2023-04-05T15:55:47.352"/>
    <p1510:client id="{A58F714B-F28F-400F-879C-30606C359850}" v="1657" dt="2023-04-05T12:30:43.736"/>
    <p1510:client id="{F3A5A6E4-FECB-4558-8369-56C6A4A67979}" vWet="2" dt="2023-04-05T08:15:27.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985" autoAdjust="0"/>
  </p:normalViewPr>
  <p:slideViewPr>
    <p:cSldViewPr snapToGrid="0">
      <p:cViewPr varScale="1">
        <p:scale>
          <a:sx n="38" d="100"/>
          <a:sy n="38" d="100"/>
        </p:scale>
        <p:origin x="174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ino Deogracia" userId="a9ffd09e-3298-4d3d-92f1-7d6aa84bc6de" providerId="ADAL" clId="{2D3E3A02-2E4A-40F7-8823-98E85489914C}"/>
    <pc:docChg chg="delSld">
      <pc:chgData name="Gabino Deogracia" userId="a9ffd09e-3298-4d3d-92f1-7d6aa84bc6de" providerId="ADAL" clId="{2D3E3A02-2E4A-40F7-8823-98E85489914C}" dt="2023-04-05T16:09:22.045" v="11" actId="2696"/>
      <pc:docMkLst>
        <pc:docMk/>
      </pc:docMkLst>
      <pc:sldChg chg="del">
        <pc:chgData name="Gabino Deogracia" userId="a9ffd09e-3298-4d3d-92f1-7d6aa84bc6de" providerId="ADAL" clId="{2D3E3A02-2E4A-40F7-8823-98E85489914C}" dt="2023-04-05T16:09:10.858" v="5" actId="2696"/>
        <pc:sldMkLst>
          <pc:docMk/>
          <pc:sldMk cId="0" sldId="259"/>
        </pc:sldMkLst>
      </pc:sldChg>
      <pc:sldChg chg="del">
        <pc:chgData name="Gabino Deogracia" userId="a9ffd09e-3298-4d3d-92f1-7d6aa84bc6de" providerId="ADAL" clId="{2D3E3A02-2E4A-40F7-8823-98E85489914C}" dt="2023-04-05T16:09:01.379" v="1" actId="2696"/>
        <pc:sldMkLst>
          <pc:docMk/>
          <pc:sldMk cId="2532925569" sldId="793"/>
        </pc:sldMkLst>
      </pc:sldChg>
      <pc:sldChg chg="del">
        <pc:chgData name="Gabino Deogracia" userId="a9ffd09e-3298-4d3d-92f1-7d6aa84bc6de" providerId="ADAL" clId="{2D3E3A02-2E4A-40F7-8823-98E85489914C}" dt="2023-04-05T16:09:15.150" v="7" actId="2696"/>
        <pc:sldMkLst>
          <pc:docMk/>
          <pc:sldMk cId="3817951033" sldId="795"/>
        </pc:sldMkLst>
      </pc:sldChg>
      <pc:sldChg chg="del">
        <pc:chgData name="Gabino Deogracia" userId="a9ffd09e-3298-4d3d-92f1-7d6aa84bc6de" providerId="ADAL" clId="{2D3E3A02-2E4A-40F7-8823-98E85489914C}" dt="2023-04-05T16:09:03.335" v="2" actId="2696"/>
        <pc:sldMkLst>
          <pc:docMk/>
          <pc:sldMk cId="200226998" sldId="808"/>
        </pc:sldMkLst>
      </pc:sldChg>
      <pc:sldChg chg="del">
        <pc:chgData name="Gabino Deogracia" userId="a9ffd09e-3298-4d3d-92f1-7d6aa84bc6de" providerId="ADAL" clId="{2D3E3A02-2E4A-40F7-8823-98E85489914C}" dt="2023-04-05T16:09:19.721" v="9" actId="2696"/>
        <pc:sldMkLst>
          <pc:docMk/>
          <pc:sldMk cId="3529131148" sldId="825"/>
        </pc:sldMkLst>
      </pc:sldChg>
      <pc:sldChg chg="del">
        <pc:chgData name="Gabino Deogracia" userId="a9ffd09e-3298-4d3d-92f1-7d6aa84bc6de" providerId="ADAL" clId="{2D3E3A02-2E4A-40F7-8823-98E85489914C}" dt="2023-04-05T16:09:00.154" v="0" actId="2696"/>
        <pc:sldMkLst>
          <pc:docMk/>
          <pc:sldMk cId="1646664718" sldId="830"/>
        </pc:sldMkLst>
      </pc:sldChg>
      <pc:sldChg chg="del">
        <pc:chgData name="Gabino Deogracia" userId="a9ffd09e-3298-4d3d-92f1-7d6aa84bc6de" providerId="ADAL" clId="{2D3E3A02-2E4A-40F7-8823-98E85489914C}" dt="2023-04-05T16:09:09.893" v="4" actId="2696"/>
        <pc:sldMkLst>
          <pc:docMk/>
          <pc:sldMk cId="395531758" sldId="831"/>
        </pc:sldMkLst>
      </pc:sldChg>
      <pc:sldChg chg="del">
        <pc:chgData name="Gabino Deogracia" userId="a9ffd09e-3298-4d3d-92f1-7d6aa84bc6de" providerId="ADAL" clId="{2D3E3A02-2E4A-40F7-8823-98E85489914C}" dt="2023-04-05T16:09:18.479" v="8" actId="2696"/>
        <pc:sldMkLst>
          <pc:docMk/>
          <pc:sldMk cId="3889312819" sldId="854"/>
        </pc:sldMkLst>
      </pc:sldChg>
      <pc:sldChg chg="del">
        <pc:chgData name="Gabino Deogracia" userId="a9ffd09e-3298-4d3d-92f1-7d6aa84bc6de" providerId="ADAL" clId="{2D3E3A02-2E4A-40F7-8823-98E85489914C}" dt="2023-04-05T16:09:05.281" v="3" actId="2696"/>
        <pc:sldMkLst>
          <pc:docMk/>
          <pc:sldMk cId="3135127237" sldId="907"/>
        </pc:sldMkLst>
      </pc:sldChg>
      <pc:sldChg chg="del">
        <pc:chgData name="Gabino Deogracia" userId="a9ffd09e-3298-4d3d-92f1-7d6aa84bc6de" providerId="ADAL" clId="{2D3E3A02-2E4A-40F7-8823-98E85489914C}" dt="2023-04-05T16:09:13.825" v="6" actId="2696"/>
        <pc:sldMkLst>
          <pc:docMk/>
          <pc:sldMk cId="2930757332" sldId="927"/>
        </pc:sldMkLst>
      </pc:sldChg>
      <pc:sldChg chg="del">
        <pc:chgData name="Gabino Deogracia" userId="a9ffd09e-3298-4d3d-92f1-7d6aa84bc6de" providerId="ADAL" clId="{2D3E3A02-2E4A-40F7-8823-98E85489914C}" dt="2023-04-05T16:09:20.767" v="10" actId="2696"/>
        <pc:sldMkLst>
          <pc:docMk/>
          <pc:sldMk cId="34197334" sldId="932"/>
        </pc:sldMkLst>
      </pc:sldChg>
      <pc:sldChg chg="del">
        <pc:chgData name="Gabino Deogracia" userId="a9ffd09e-3298-4d3d-92f1-7d6aa84bc6de" providerId="ADAL" clId="{2D3E3A02-2E4A-40F7-8823-98E85489914C}" dt="2023-04-05T16:09:22.045" v="11" actId="2696"/>
        <pc:sldMkLst>
          <pc:docMk/>
          <pc:sldMk cId="761206911" sldId="934"/>
        </pc:sldMkLst>
      </pc:sldChg>
    </pc:docChg>
  </pc:docChgLst>
  <pc:docChgLst>
    <pc:chgData name="Gabino Deogracia" userId="a9ffd09e-3298-4d3d-92f1-7d6aa84bc6de" providerId="ADAL" clId="{80EC7709-A892-4079-87EB-0B62E9E487D8}"/>
    <pc:docChg chg="undo custSel modSld sldOrd">
      <pc:chgData name="Gabino Deogracia" userId="a9ffd09e-3298-4d3d-92f1-7d6aa84bc6de" providerId="ADAL" clId="{80EC7709-A892-4079-87EB-0B62E9E487D8}" dt="2023-04-05T15:56:25.109" v="333" actId="20577"/>
      <pc:docMkLst>
        <pc:docMk/>
      </pc:docMkLst>
      <pc:sldChg chg="delSp modSp modTransition modNotesTx">
        <pc:chgData name="Gabino Deogracia" userId="a9ffd09e-3298-4d3d-92f1-7d6aa84bc6de" providerId="ADAL" clId="{80EC7709-A892-4079-87EB-0B62E9E487D8}" dt="2023-04-05T15:41:16.501" v="233"/>
        <pc:sldMkLst>
          <pc:docMk/>
          <pc:sldMk cId="0" sldId="259"/>
        </pc:sldMkLst>
        <pc:spChg chg="del">
          <ac:chgData name="Gabino Deogracia" userId="a9ffd09e-3298-4d3d-92f1-7d6aa84bc6de" providerId="ADAL" clId="{80EC7709-A892-4079-87EB-0B62E9E487D8}" dt="2023-04-05T15:16:17.947" v="69" actId="478"/>
          <ac:spMkLst>
            <pc:docMk/>
            <pc:sldMk cId="0" sldId="259"/>
            <ac:spMk id="2" creationId="{80856A6F-C282-062E-9BF1-DC338506B5B6}"/>
          </ac:spMkLst>
        </pc:spChg>
        <pc:picChg chg="mod">
          <ac:chgData name="Gabino Deogracia" userId="a9ffd09e-3298-4d3d-92f1-7d6aa84bc6de" providerId="ADAL" clId="{80EC7709-A892-4079-87EB-0B62E9E487D8}" dt="2023-04-05T15:16:22.230" v="70" actId="14100"/>
          <ac:picMkLst>
            <pc:docMk/>
            <pc:sldMk cId="0" sldId="259"/>
            <ac:picMk id="119" creationId="{00000000-0000-0000-0000-000000000000}"/>
          </ac:picMkLst>
        </pc:picChg>
      </pc:sldChg>
      <pc:sldChg chg="addSp modSp modNotesTx">
        <pc:chgData name="Gabino Deogracia" userId="a9ffd09e-3298-4d3d-92f1-7d6aa84bc6de" providerId="ADAL" clId="{80EC7709-A892-4079-87EB-0B62E9E487D8}" dt="2023-04-05T15:50:04.153" v="290" actId="6549"/>
        <pc:sldMkLst>
          <pc:docMk/>
          <pc:sldMk cId="0" sldId="260"/>
        </pc:sldMkLst>
        <pc:spChg chg="add mod">
          <ac:chgData name="Gabino Deogracia" userId="a9ffd09e-3298-4d3d-92f1-7d6aa84bc6de" providerId="ADAL" clId="{80EC7709-A892-4079-87EB-0B62E9E487D8}" dt="2023-04-05T15:41:42.406" v="235" actId="14100"/>
          <ac:spMkLst>
            <pc:docMk/>
            <pc:sldMk cId="0" sldId="260"/>
            <ac:spMk id="2" creationId="{3D552C79-D2C5-4B18-B091-B0488AE97B19}"/>
          </ac:spMkLst>
        </pc:spChg>
        <pc:spChg chg="add mod">
          <ac:chgData name="Gabino Deogracia" userId="a9ffd09e-3298-4d3d-92f1-7d6aa84bc6de" providerId="ADAL" clId="{80EC7709-A892-4079-87EB-0B62E9E487D8}" dt="2023-04-05T15:41:08.885" v="232" actId="1076"/>
          <ac:spMkLst>
            <pc:docMk/>
            <pc:sldMk cId="0" sldId="260"/>
            <ac:spMk id="5" creationId="{FF921C5C-9410-4089-9B7B-ACAEF7845754}"/>
          </ac:spMkLst>
        </pc:spChg>
        <pc:picChg chg="add mod">
          <ac:chgData name="Gabino Deogracia" userId="a9ffd09e-3298-4d3d-92f1-7d6aa84bc6de" providerId="ADAL" clId="{80EC7709-A892-4079-87EB-0B62E9E487D8}" dt="2023-04-05T15:40:59.829" v="230" actId="14100"/>
          <ac:picMkLst>
            <pc:docMk/>
            <pc:sldMk cId="0" sldId="260"/>
            <ac:picMk id="3" creationId="{49B0AE3F-0FF0-46D1-889A-2E83D0E572F3}"/>
          </ac:picMkLst>
        </pc:picChg>
        <pc:picChg chg="mod">
          <ac:chgData name="Gabino Deogracia" userId="a9ffd09e-3298-4d3d-92f1-7d6aa84bc6de" providerId="ADAL" clId="{80EC7709-A892-4079-87EB-0B62E9E487D8}" dt="2023-04-05T15:41:35.952" v="234" actId="14100"/>
          <ac:picMkLst>
            <pc:docMk/>
            <pc:sldMk cId="0" sldId="260"/>
            <ac:picMk id="124" creationId="{00000000-0000-0000-0000-000000000000}"/>
          </ac:picMkLst>
        </pc:picChg>
      </pc:sldChg>
      <pc:sldChg chg="modNotesTx">
        <pc:chgData name="Gabino Deogracia" userId="a9ffd09e-3298-4d3d-92f1-7d6aa84bc6de" providerId="ADAL" clId="{80EC7709-A892-4079-87EB-0B62E9E487D8}" dt="2023-04-05T15:15:44.735" v="67" actId="20577"/>
        <pc:sldMkLst>
          <pc:docMk/>
          <pc:sldMk cId="540871242" sldId="283"/>
        </pc:sldMkLst>
      </pc:sldChg>
      <pc:sldChg chg="modNotesTx">
        <pc:chgData name="Gabino Deogracia" userId="a9ffd09e-3298-4d3d-92f1-7d6aa84bc6de" providerId="ADAL" clId="{80EC7709-A892-4079-87EB-0B62E9E487D8}" dt="2023-04-05T15:25:18.242" v="140" actId="20577"/>
        <pc:sldMkLst>
          <pc:docMk/>
          <pc:sldMk cId="2673874822" sldId="316"/>
        </pc:sldMkLst>
      </pc:sldChg>
      <pc:sldChg chg="modSp modNotesTx">
        <pc:chgData name="Gabino Deogracia" userId="a9ffd09e-3298-4d3d-92f1-7d6aa84bc6de" providerId="ADAL" clId="{80EC7709-A892-4079-87EB-0B62E9E487D8}" dt="2023-04-05T15:35:12.496" v="215" actId="113"/>
        <pc:sldMkLst>
          <pc:docMk/>
          <pc:sldMk cId="3403080429" sldId="791"/>
        </pc:sldMkLst>
        <pc:spChg chg="mod">
          <ac:chgData name="Gabino Deogracia" userId="a9ffd09e-3298-4d3d-92f1-7d6aa84bc6de" providerId="ADAL" clId="{80EC7709-A892-4079-87EB-0B62E9E487D8}" dt="2023-04-05T15:35:12.496" v="215" actId="113"/>
          <ac:spMkLst>
            <pc:docMk/>
            <pc:sldMk cId="3403080429" sldId="791"/>
            <ac:spMk id="5" creationId="{340A5DE5-40A6-19EB-510E-21C568F8EC7D}"/>
          </ac:spMkLst>
        </pc:spChg>
        <pc:grpChg chg="mod">
          <ac:chgData name="Gabino Deogracia" userId="a9ffd09e-3298-4d3d-92f1-7d6aa84bc6de" providerId="ADAL" clId="{80EC7709-A892-4079-87EB-0B62E9E487D8}" dt="2023-04-05T15:33:54.959" v="202" actId="1076"/>
          <ac:grpSpMkLst>
            <pc:docMk/>
            <pc:sldMk cId="3403080429" sldId="791"/>
            <ac:grpSpMk id="4" creationId="{BE9D4C45-7D15-70A4-8C14-C027B74DB3D0}"/>
          </ac:grpSpMkLst>
        </pc:grpChg>
      </pc:sldChg>
      <pc:sldChg chg="modTransition modNotesTx">
        <pc:chgData name="Gabino Deogracia" userId="a9ffd09e-3298-4d3d-92f1-7d6aa84bc6de" providerId="ADAL" clId="{80EC7709-A892-4079-87EB-0B62E9E487D8}" dt="2023-04-05T15:11:56.727" v="32" actId="5793"/>
        <pc:sldMkLst>
          <pc:docMk/>
          <pc:sldMk cId="2532925569" sldId="793"/>
        </pc:sldMkLst>
      </pc:sldChg>
      <pc:sldChg chg="addSp delSp modSp modTransition modNotesTx">
        <pc:chgData name="Gabino Deogracia" userId="a9ffd09e-3298-4d3d-92f1-7d6aa84bc6de" providerId="ADAL" clId="{80EC7709-A892-4079-87EB-0B62E9E487D8}" dt="2023-04-05T15:49:28.828" v="288"/>
        <pc:sldMkLst>
          <pc:docMk/>
          <pc:sldMk cId="3817951033" sldId="795"/>
        </pc:sldMkLst>
        <pc:spChg chg="mod">
          <ac:chgData name="Gabino Deogracia" userId="a9ffd09e-3298-4d3d-92f1-7d6aa84bc6de" providerId="ADAL" clId="{80EC7709-A892-4079-87EB-0B62E9E487D8}" dt="2023-04-05T15:47:04.284" v="255" actId="20577"/>
          <ac:spMkLst>
            <pc:docMk/>
            <pc:sldMk cId="3817951033" sldId="795"/>
            <ac:spMk id="4" creationId="{7E962877-C3B1-88E0-24C9-676F4AC0062C}"/>
          </ac:spMkLst>
        </pc:spChg>
        <pc:spChg chg="mod">
          <ac:chgData name="Gabino Deogracia" userId="a9ffd09e-3298-4d3d-92f1-7d6aa84bc6de" providerId="ADAL" clId="{80EC7709-A892-4079-87EB-0B62E9E487D8}" dt="2023-04-05T15:19:46.339" v="98" actId="1076"/>
          <ac:spMkLst>
            <pc:docMk/>
            <pc:sldMk cId="3817951033" sldId="795"/>
            <ac:spMk id="6" creationId="{D476FB93-A221-4B70-19FE-368DB63FFC74}"/>
          </ac:spMkLst>
        </pc:spChg>
        <pc:spChg chg="mod">
          <ac:chgData name="Gabino Deogracia" userId="a9ffd09e-3298-4d3d-92f1-7d6aa84bc6de" providerId="ADAL" clId="{80EC7709-A892-4079-87EB-0B62E9E487D8}" dt="2023-04-05T15:21:47.169" v="127" actId="20577"/>
          <ac:spMkLst>
            <pc:docMk/>
            <pc:sldMk cId="3817951033" sldId="795"/>
            <ac:spMk id="7" creationId="{D7F85833-2CE7-870B-67CA-9CFB83F16F65}"/>
          </ac:spMkLst>
        </pc:spChg>
        <pc:spChg chg="mod">
          <ac:chgData name="Gabino Deogracia" userId="a9ffd09e-3298-4d3d-92f1-7d6aa84bc6de" providerId="ADAL" clId="{80EC7709-A892-4079-87EB-0B62E9E487D8}" dt="2023-04-05T15:19:16.732" v="91" actId="14100"/>
          <ac:spMkLst>
            <pc:docMk/>
            <pc:sldMk cId="3817951033" sldId="795"/>
            <ac:spMk id="8" creationId="{7272ED3D-23DA-4BA8-A54A-F6BA9F9D0E3E}"/>
          </ac:spMkLst>
        </pc:spChg>
        <pc:spChg chg="mod">
          <ac:chgData name="Gabino Deogracia" userId="a9ffd09e-3298-4d3d-92f1-7d6aa84bc6de" providerId="ADAL" clId="{80EC7709-A892-4079-87EB-0B62E9E487D8}" dt="2023-04-05T15:19:05.217" v="87" actId="403"/>
          <ac:spMkLst>
            <pc:docMk/>
            <pc:sldMk cId="3817951033" sldId="795"/>
            <ac:spMk id="9" creationId="{3BD645CD-6A0D-2A9B-A5D7-8467F8ED8E37}"/>
          </ac:spMkLst>
        </pc:spChg>
        <pc:spChg chg="add del mod">
          <ac:chgData name="Gabino Deogracia" userId="a9ffd09e-3298-4d3d-92f1-7d6aa84bc6de" providerId="ADAL" clId="{80EC7709-A892-4079-87EB-0B62E9E487D8}" dt="2023-04-05T15:48:07.370" v="264"/>
          <ac:spMkLst>
            <pc:docMk/>
            <pc:sldMk cId="3817951033" sldId="795"/>
            <ac:spMk id="14" creationId="{8D5278C3-0943-4BFE-B406-545F06884E05}"/>
          </ac:spMkLst>
        </pc:spChg>
        <pc:spChg chg="del mod">
          <ac:chgData name="Gabino Deogracia" userId="a9ffd09e-3298-4d3d-92f1-7d6aa84bc6de" providerId="ADAL" clId="{80EC7709-A892-4079-87EB-0B62E9E487D8}" dt="2023-04-05T15:18:35.842" v="80"/>
          <ac:spMkLst>
            <pc:docMk/>
            <pc:sldMk cId="3817951033" sldId="795"/>
            <ac:spMk id="22" creationId="{96DE3212-18B8-5EE7-AC7F-D705D0685CE4}"/>
          </ac:spMkLst>
        </pc:spChg>
        <pc:grpChg chg="add del mod">
          <ac:chgData name="Gabino Deogracia" userId="a9ffd09e-3298-4d3d-92f1-7d6aa84bc6de" providerId="ADAL" clId="{80EC7709-A892-4079-87EB-0B62E9E487D8}" dt="2023-04-05T15:47:09.101" v="256" actId="478"/>
          <ac:grpSpMkLst>
            <pc:docMk/>
            <pc:sldMk cId="3817951033" sldId="795"/>
            <ac:grpSpMk id="13" creationId="{1C1C5335-77EB-4ED6-8653-E3A1F751D4A9}"/>
          </ac:grpSpMkLst>
        </pc:grpChg>
        <pc:picChg chg="mod">
          <ac:chgData name="Gabino Deogracia" userId="a9ffd09e-3298-4d3d-92f1-7d6aa84bc6de" providerId="ADAL" clId="{80EC7709-A892-4079-87EB-0B62E9E487D8}" dt="2023-04-05T15:18:46.072" v="81" actId="164"/>
          <ac:picMkLst>
            <pc:docMk/>
            <pc:sldMk cId="3817951033" sldId="795"/>
            <ac:picMk id="2" creationId="{ECCD5DE2-329E-947F-3F51-23B18867457D}"/>
          </ac:picMkLst>
        </pc:picChg>
        <pc:picChg chg="mod">
          <ac:chgData name="Gabino Deogracia" userId="a9ffd09e-3298-4d3d-92f1-7d6aa84bc6de" providerId="ADAL" clId="{80EC7709-A892-4079-87EB-0B62E9E487D8}" dt="2023-04-05T15:18:46.072" v="81" actId="164"/>
          <ac:picMkLst>
            <pc:docMk/>
            <pc:sldMk cId="3817951033" sldId="795"/>
            <ac:picMk id="3" creationId="{6F215150-EFED-29E1-75E2-4158C88862CB}"/>
          </ac:picMkLst>
        </pc:picChg>
        <pc:picChg chg="mod ord">
          <ac:chgData name="Gabino Deogracia" userId="a9ffd09e-3298-4d3d-92f1-7d6aa84bc6de" providerId="ADAL" clId="{80EC7709-A892-4079-87EB-0B62E9E487D8}" dt="2023-04-05T15:19:21.358" v="92" actId="167"/>
          <ac:picMkLst>
            <pc:docMk/>
            <pc:sldMk cId="3817951033" sldId="795"/>
            <ac:picMk id="10" creationId="{5F6753A8-A452-013C-BB14-284DD5710692}"/>
          </ac:picMkLst>
        </pc:picChg>
        <pc:picChg chg="mod ord">
          <ac:chgData name="Gabino Deogracia" userId="a9ffd09e-3298-4d3d-92f1-7d6aa84bc6de" providerId="ADAL" clId="{80EC7709-A892-4079-87EB-0B62E9E487D8}" dt="2023-04-05T15:19:51.965" v="99" actId="167"/>
          <ac:picMkLst>
            <pc:docMk/>
            <pc:sldMk cId="3817951033" sldId="795"/>
            <ac:picMk id="11" creationId="{C68E6EA4-4D9C-2D39-58E4-478A7E2D978C}"/>
          </ac:picMkLst>
        </pc:picChg>
        <pc:picChg chg="mod">
          <ac:chgData name="Gabino Deogracia" userId="a9ffd09e-3298-4d3d-92f1-7d6aa84bc6de" providerId="ADAL" clId="{80EC7709-A892-4079-87EB-0B62E9E487D8}" dt="2023-04-05T15:47:21.824" v="261" actId="1076"/>
          <ac:picMkLst>
            <pc:docMk/>
            <pc:sldMk cId="3817951033" sldId="795"/>
            <ac:picMk id="12" creationId="{8BD7A848-2464-3B37-C28D-E9507068B055}"/>
          </ac:picMkLst>
        </pc:picChg>
        <pc:picChg chg="del mod">
          <ac:chgData name="Gabino Deogracia" userId="a9ffd09e-3298-4d3d-92f1-7d6aa84bc6de" providerId="ADAL" clId="{80EC7709-A892-4079-87EB-0B62E9E487D8}" dt="2023-04-05T15:48:32.861" v="270"/>
          <ac:picMkLst>
            <pc:docMk/>
            <pc:sldMk cId="3817951033" sldId="795"/>
            <ac:picMk id="21" creationId="{C8A918C3-D864-D41E-86DE-3ADB9E890A9E}"/>
          </ac:picMkLst>
        </pc:picChg>
      </pc:sldChg>
      <pc:sldChg chg="modTransition">
        <pc:chgData name="Gabino Deogracia" userId="a9ffd09e-3298-4d3d-92f1-7d6aa84bc6de" providerId="ADAL" clId="{80EC7709-A892-4079-87EB-0B62E9E487D8}" dt="2023-04-05T15:35:24.308" v="216"/>
        <pc:sldMkLst>
          <pc:docMk/>
          <pc:sldMk cId="200226998" sldId="808"/>
        </pc:sldMkLst>
      </pc:sldChg>
      <pc:sldChg chg="addSp delSp modSp">
        <pc:chgData name="Gabino Deogracia" userId="a9ffd09e-3298-4d3d-92f1-7d6aa84bc6de" providerId="ADAL" clId="{80EC7709-A892-4079-87EB-0B62E9E487D8}" dt="2023-04-05T15:49:10.046" v="287" actId="1035"/>
        <pc:sldMkLst>
          <pc:docMk/>
          <pc:sldMk cId="1941580424" sldId="814"/>
        </pc:sldMkLst>
        <pc:spChg chg="mod">
          <ac:chgData name="Gabino Deogracia" userId="a9ffd09e-3298-4d3d-92f1-7d6aa84bc6de" providerId="ADAL" clId="{80EC7709-A892-4079-87EB-0B62E9E487D8}" dt="2023-04-05T15:48:18.665" v="268" actId="404"/>
          <ac:spMkLst>
            <pc:docMk/>
            <pc:sldMk cId="1941580424" sldId="814"/>
            <ac:spMk id="4" creationId="{7E962877-C3B1-88E0-24C9-676F4AC0062C}"/>
          </ac:spMkLst>
        </pc:spChg>
        <pc:spChg chg="mod">
          <ac:chgData name="Gabino Deogracia" userId="a9ffd09e-3298-4d3d-92f1-7d6aa84bc6de" providerId="ADAL" clId="{80EC7709-A892-4079-87EB-0B62E9E487D8}" dt="2023-04-05T15:20:57.684" v="113" actId="403"/>
          <ac:spMkLst>
            <pc:docMk/>
            <pc:sldMk cId="1941580424" sldId="814"/>
            <ac:spMk id="17" creationId="{9B9747D5-3504-1617-9F3D-1F1A3DC73FBF}"/>
          </ac:spMkLst>
        </pc:spChg>
        <pc:spChg chg="mod">
          <ac:chgData name="Gabino Deogracia" userId="a9ffd09e-3298-4d3d-92f1-7d6aa84bc6de" providerId="ADAL" clId="{80EC7709-A892-4079-87EB-0B62E9E487D8}" dt="2023-04-05T15:21:11.804" v="118" actId="403"/>
          <ac:spMkLst>
            <pc:docMk/>
            <pc:sldMk cId="1941580424" sldId="814"/>
            <ac:spMk id="18" creationId="{07448505-5F3F-1A97-FAE7-FBA29267F324}"/>
          </ac:spMkLst>
        </pc:spChg>
        <pc:spChg chg="mod">
          <ac:chgData name="Gabino Deogracia" userId="a9ffd09e-3298-4d3d-92f1-7d6aa84bc6de" providerId="ADAL" clId="{80EC7709-A892-4079-87EB-0B62E9E487D8}" dt="2023-04-05T15:21:15.323" v="119" actId="403"/>
          <ac:spMkLst>
            <pc:docMk/>
            <pc:sldMk cId="1941580424" sldId="814"/>
            <ac:spMk id="19" creationId="{449A7D30-7F3D-374D-766A-1E80E84E2E1A}"/>
          </ac:spMkLst>
        </pc:spChg>
        <pc:spChg chg="add del mod">
          <ac:chgData name="Gabino Deogracia" userId="a9ffd09e-3298-4d3d-92f1-7d6aa84bc6de" providerId="ADAL" clId="{80EC7709-A892-4079-87EB-0B62E9E487D8}" dt="2023-04-05T15:49:10.046" v="287" actId="1035"/>
          <ac:spMkLst>
            <pc:docMk/>
            <pc:sldMk cId="1941580424" sldId="814"/>
            <ac:spMk id="20" creationId="{9D0EDB20-4FF3-251C-D447-F73C94894ED3}"/>
          </ac:spMkLst>
        </pc:spChg>
        <pc:picChg chg="add mod">
          <ac:chgData name="Gabino Deogracia" userId="a9ffd09e-3298-4d3d-92f1-7d6aa84bc6de" providerId="ADAL" clId="{80EC7709-A892-4079-87EB-0B62E9E487D8}" dt="2023-04-05T15:48:38.414" v="272" actId="1076"/>
          <ac:picMkLst>
            <pc:docMk/>
            <pc:sldMk cId="1941580424" sldId="814"/>
            <ac:picMk id="9" creationId="{FC0607C5-2A9D-4953-A94C-4B517F3D9404}"/>
          </ac:picMkLst>
        </pc:picChg>
        <pc:cxnChg chg="mod">
          <ac:chgData name="Gabino Deogracia" userId="a9ffd09e-3298-4d3d-92f1-7d6aa84bc6de" providerId="ADAL" clId="{80EC7709-A892-4079-87EB-0B62E9E487D8}" dt="2023-04-05T15:49:05.445" v="281" actId="1036"/>
          <ac:cxnSpMkLst>
            <pc:docMk/>
            <pc:sldMk cId="1941580424" sldId="814"/>
            <ac:cxnSpMk id="5" creationId="{1618F3C4-23F6-6AF9-53ED-078C139EABD8}"/>
          </ac:cxnSpMkLst>
        </pc:cxnChg>
      </pc:sldChg>
      <pc:sldChg chg="delSp modSp">
        <pc:chgData name="Gabino Deogracia" userId="a9ffd09e-3298-4d3d-92f1-7d6aa84bc6de" providerId="ADAL" clId="{80EC7709-A892-4079-87EB-0B62E9E487D8}" dt="2023-04-05T15:14:21.005" v="64" actId="1038"/>
        <pc:sldMkLst>
          <pc:docMk/>
          <pc:sldMk cId="1055131969" sldId="815"/>
        </pc:sldMkLst>
        <pc:spChg chg="del mod">
          <ac:chgData name="Gabino Deogracia" userId="a9ffd09e-3298-4d3d-92f1-7d6aa84bc6de" providerId="ADAL" clId="{80EC7709-A892-4079-87EB-0B62E9E487D8}" dt="2023-04-05T15:14:13.544" v="35" actId="478"/>
          <ac:spMkLst>
            <pc:docMk/>
            <pc:sldMk cId="1055131969" sldId="815"/>
            <ac:spMk id="24" creationId="{510B3C22-D4DE-A66F-924A-79FDE861ECA8}"/>
          </ac:spMkLst>
        </pc:spChg>
        <pc:picChg chg="mod">
          <ac:chgData name="Gabino Deogracia" userId="a9ffd09e-3298-4d3d-92f1-7d6aa84bc6de" providerId="ADAL" clId="{80EC7709-A892-4079-87EB-0B62E9E487D8}" dt="2023-04-05T15:14:21.005" v="64" actId="1038"/>
          <ac:picMkLst>
            <pc:docMk/>
            <pc:sldMk cId="1055131969" sldId="815"/>
            <ac:picMk id="29" creationId="{776BEA35-D124-2172-4836-9748425EDD33}"/>
          </ac:picMkLst>
        </pc:picChg>
        <pc:picChg chg="mod">
          <ac:chgData name="Gabino Deogracia" userId="a9ffd09e-3298-4d3d-92f1-7d6aa84bc6de" providerId="ADAL" clId="{80EC7709-A892-4079-87EB-0B62E9E487D8}" dt="2023-04-05T15:14:21.005" v="64" actId="1038"/>
          <ac:picMkLst>
            <pc:docMk/>
            <pc:sldMk cId="1055131969" sldId="815"/>
            <ac:picMk id="31" creationId="{26F996EB-742F-F63F-8EC4-DC486CCE9D21}"/>
          </ac:picMkLst>
        </pc:picChg>
        <pc:picChg chg="mod">
          <ac:chgData name="Gabino Deogracia" userId="a9ffd09e-3298-4d3d-92f1-7d6aa84bc6de" providerId="ADAL" clId="{80EC7709-A892-4079-87EB-0B62E9E487D8}" dt="2023-04-05T15:14:21.005" v="64" actId="1038"/>
          <ac:picMkLst>
            <pc:docMk/>
            <pc:sldMk cId="1055131969" sldId="815"/>
            <ac:picMk id="33" creationId="{FEB60602-FCCC-7768-C7C6-504182508A26}"/>
          </ac:picMkLst>
        </pc:picChg>
        <pc:picChg chg="mod">
          <ac:chgData name="Gabino Deogracia" userId="a9ffd09e-3298-4d3d-92f1-7d6aa84bc6de" providerId="ADAL" clId="{80EC7709-A892-4079-87EB-0B62E9E487D8}" dt="2023-04-05T15:14:21.005" v="64" actId="1038"/>
          <ac:picMkLst>
            <pc:docMk/>
            <pc:sldMk cId="1055131969" sldId="815"/>
            <ac:picMk id="35" creationId="{47DA2A5A-8795-E6B3-265A-FE4E1E94B8B0}"/>
          </ac:picMkLst>
        </pc:picChg>
      </pc:sldChg>
      <pc:sldChg chg="modSp">
        <pc:chgData name="Gabino Deogracia" userId="a9ffd09e-3298-4d3d-92f1-7d6aa84bc6de" providerId="ADAL" clId="{80EC7709-A892-4079-87EB-0B62E9E487D8}" dt="2023-04-05T15:45:01.676" v="238"/>
        <pc:sldMkLst>
          <pc:docMk/>
          <pc:sldMk cId="186413764" sldId="816"/>
        </pc:sldMkLst>
        <pc:spChg chg="mod">
          <ac:chgData name="Gabino Deogracia" userId="a9ffd09e-3298-4d3d-92f1-7d6aa84bc6de" providerId="ADAL" clId="{80EC7709-A892-4079-87EB-0B62E9E487D8}" dt="2023-04-05T15:45:01.676" v="238"/>
          <ac:spMkLst>
            <pc:docMk/>
            <pc:sldMk cId="186413764" sldId="816"/>
            <ac:spMk id="7" creationId="{2F08BE04-91C0-4E41-2EC0-605C17D6E2A3}"/>
          </ac:spMkLst>
        </pc:spChg>
      </pc:sldChg>
      <pc:sldChg chg="modTransition">
        <pc:chgData name="Gabino Deogracia" userId="a9ffd09e-3298-4d3d-92f1-7d6aa84bc6de" providerId="ADAL" clId="{80EC7709-A892-4079-87EB-0B62E9E487D8}" dt="2023-04-05T15:26:38.626" v="146"/>
        <pc:sldMkLst>
          <pc:docMk/>
          <pc:sldMk cId="3529131148" sldId="825"/>
        </pc:sldMkLst>
      </pc:sldChg>
      <pc:sldChg chg="modTransition">
        <pc:chgData name="Gabino Deogracia" userId="a9ffd09e-3298-4d3d-92f1-7d6aa84bc6de" providerId="ADAL" clId="{80EC7709-A892-4079-87EB-0B62E9E487D8}" dt="2023-04-05T15:30:29.483" v="163"/>
        <pc:sldMkLst>
          <pc:docMk/>
          <pc:sldMk cId="1646664718" sldId="830"/>
        </pc:sldMkLst>
      </pc:sldChg>
      <pc:sldChg chg="ord modTransition">
        <pc:chgData name="Gabino Deogracia" userId="a9ffd09e-3298-4d3d-92f1-7d6aa84bc6de" providerId="ADAL" clId="{80EC7709-A892-4079-87EB-0B62E9E487D8}" dt="2023-04-05T15:15:56.904" v="68"/>
        <pc:sldMkLst>
          <pc:docMk/>
          <pc:sldMk cId="395531758" sldId="831"/>
        </pc:sldMkLst>
      </pc:sldChg>
      <pc:sldChg chg="addSp delSp modSp ord modNotesTx">
        <pc:chgData name="Gabino Deogracia" userId="a9ffd09e-3298-4d3d-92f1-7d6aa84bc6de" providerId="ADAL" clId="{80EC7709-A892-4079-87EB-0B62E9E487D8}" dt="2023-04-05T15:53:52.949" v="291"/>
        <pc:sldMkLst>
          <pc:docMk/>
          <pc:sldMk cId="1042164035" sldId="845"/>
        </pc:sldMkLst>
        <pc:spChg chg="mod">
          <ac:chgData name="Gabino Deogracia" userId="a9ffd09e-3298-4d3d-92f1-7d6aa84bc6de" providerId="ADAL" clId="{80EC7709-A892-4079-87EB-0B62E9E487D8}" dt="2023-04-05T15:26:19.383" v="144" actId="164"/>
          <ac:spMkLst>
            <pc:docMk/>
            <pc:sldMk cId="1042164035" sldId="845"/>
            <ac:spMk id="2" creationId="{22322AD2-AEB1-B013-632C-78ED514CF37B}"/>
          </ac:spMkLst>
        </pc:spChg>
        <pc:spChg chg="mod">
          <ac:chgData name="Gabino Deogracia" userId="a9ffd09e-3298-4d3d-92f1-7d6aa84bc6de" providerId="ADAL" clId="{80EC7709-A892-4079-87EB-0B62E9E487D8}" dt="2023-04-05T15:26:19.383" v="144" actId="164"/>
          <ac:spMkLst>
            <pc:docMk/>
            <pc:sldMk cId="1042164035" sldId="845"/>
            <ac:spMk id="58" creationId="{71DBCBF5-5E24-A1E7-1C66-2379DE7F5780}"/>
          </ac:spMkLst>
        </pc:spChg>
        <pc:spChg chg="mod">
          <ac:chgData name="Gabino Deogracia" userId="a9ffd09e-3298-4d3d-92f1-7d6aa84bc6de" providerId="ADAL" clId="{80EC7709-A892-4079-87EB-0B62E9E487D8}" dt="2023-04-05T15:26:19.383" v="144" actId="164"/>
          <ac:spMkLst>
            <pc:docMk/>
            <pc:sldMk cId="1042164035" sldId="845"/>
            <ac:spMk id="60" creationId="{F0F5C73D-3F99-1C05-3EE2-6CFF3A5B2811}"/>
          </ac:spMkLst>
        </pc:spChg>
        <pc:spChg chg="mod">
          <ac:chgData name="Gabino Deogracia" userId="a9ffd09e-3298-4d3d-92f1-7d6aa84bc6de" providerId="ADAL" clId="{80EC7709-A892-4079-87EB-0B62E9E487D8}" dt="2023-04-05T15:26:19.383" v="144" actId="164"/>
          <ac:spMkLst>
            <pc:docMk/>
            <pc:sldMk cId="1042164035" sldId="845"/>
            <ac:spMk id="67" creationId="{DF456D78-8799-004D-EF79-BDD500820D7F}"/>
          </ac:spMkLst>
        </pc:spChg>
        <pc:spChg chg="mod">
          <ac:chgData name="Gabino Deogracia" userId="a9ffd09e-3298-4d3d-92f1-7d6aa84bc6de" providerId="ADAL" clId="{80EC7709-A892-4079-87EB-0B62E9E487D8}" dt="2023-04-05T15:26:19.383" v="144" actId="164"/>
          <ac:spMkLst>
            <pc:docMk/>
            <pc:sldMk cId="1042164035" sldId="845"/>
            <ac:spMk id="71" creationId="{1EF76514-004C-02AA-040F-D0F44C943109}"/>
          </ac:spMkLst>
        </pc:spChg>
        <pc:spChg chg="del mod">
          <ac:chgData name="Gabino Deogracia" userId="a9ffd09e-3298-4d3d-92f1-7d6aa84bc6de" providerId="ADAL" clId="{80EC7709-A892-4079-87EB-0B62E9E487D8}" dt="2023-04-05T15:26:10.205" v="143" actId="478"/>
          <ac:spMkLst>
            <pc:docMk/>
            <pc:sldMk cId="1042164035" sldId="845"/>
            <ac:spMk id="80" creationId="{5B3A2006-00E9-968E-9CAA-DF7A992F8D4A}"/>
          </ac:spMkLst>
        </pc:spChg>
        <pc:spChg chg="mod">
          <ac:chgData name="Gabino Deogracia" userId="a9ffd09e-3298-4d3d-92f1-7d6aa84bc6de" providerId="ADAL" clId="{80EC7709-A892-4079-87EB-0B62E9E487D8}" dt="2023-04-05T15:26:19.383" v="144" actId="164"/>
          <ac:spMkLst>
            <pc:docMk/>
            <pc:sldMk cId="1042164035" sldId="845"/>
            <ac:spMk id="179" creationId="{00000000-0000-0000-0000-000000000000}"/>
          </ac:spMkLst>
        </pc:spChg>
        <pc:grpChg chg="add mod">
          <ac:chgData name="Gabino Deogracia" userId="a9ffd09e-3298-4d3d-92f1-7d6aa84bc6de" providerId="ADAL" clId="{80EC7709-A892-4079-87EB-0B62E9E487D8}" dt="2023-04-05T15:26:24.868" v="145" actId="1076"/>
          <ac:grpSpMkLst>
            <pc:docMk/>
            <pc:sldMk cId="1042164035" sldId="845"/>
            <ac:grpSpMk id="3" creationId="{2DEC851A-5313-47C0-8D42-1D57491934D1}"/>
          </ac:grpSpMkLst>
        </pc:grpChg>
        <pc:grpChg chg="mod">
          <ac:chgData name="Gabino Deogracia" userId="a9ffd09e-3298-4d3d-92f1-7d6aa84bc6de" providerId="ADAL" clId="{80EC7709-A892-4079-87EB-0B62E9E487D8}" dt="2023-04-05T15:26:19.383" v="144" actId="164"/>
          <ac:grpSpMkLst>
            <pc:docMk/>
            <pc:sldMk cId="1042164035" sldId="845"/>
            <ac:grpSpMk id="5" creationId="{BF63F5AA-4CAD-7B5A-59C5-2092F57FAACA}"/>
          </ac:grpSpMkLst>
        </pc:grpChg>
        <pc:picChg chg="mod">
          <ac:chgData name="Gabino Deogracia" userId="a9ffd09e-3298-4d3d-92f1-7d6aa84bc6de" providerId="ADAL" clId="{80EC7709-A892-4079-87EB-0B62E9E487D8}" dt="2023-04-05T15:26:19.383" v="144" actId="164"/>
          <ac:picMkLst>
            <pc:docMk/>
            <pc:sldMk cId="1042164035" sldId="845"/>
            <ac:picMk id="57" creationId="{3A81034A-420E-9CD0-A959-B521568494EA}"/>
          </ac:picMkLst>
        </pc:picChg>
        <pc:picChg chg="mod">
          <ac:chgData name="Gabino Deogracia" userId="a9ffd09e-3298-4d3d-92f1-7d6aa84bc6de" providerId="ADAL" clId="{80EC7709-A892-4079-87EB-0B62E9E487D8}" dt="2023-04-05T15:26:19.383" v="144" actId="164"/>
          <ac:picMkLst>
            <pc:docMk/>
            <pc:sldMk cId="1042164035" sldId="845"/>
            <ac:picMk id="59" creationId="{1F205DA3-F415-2EA8-BEB5-52D22FE72FF7}"/>
          </ac:picMkLst>
        </pc:picChg>
        <pc:picChg chg="mod">
          <ac:chgData name="Gabino Deogracia" userId="a9ffd09e-3298-4d3d-92f1-7d6aa84bc6de" providerId="ADAL" clId="{80EC7709-A892-4079-87EB-0B62E9E487D8}" dt="2023-04-05T15:26:19.383" v="144" actId="164"/>
          <ac:picMkLst>
            <pc:docMk/>
            <pc:sldMk cId="1042164035" sldId="845"/>
            <ac:picMk id="65" creationId="{83687CC1-8BAF-204C-4F1D-CE3DF70DC637}"/>
          </ac:picMkLst>
        </pc:picChg>
        <pc:picChg chg="mod">
          <ac:chgData name="Gabino Deogracia" userId="a9ffd09e-3298-4d3d-92f1-7d6aa84bc6de" providerId="ADAL" clId="{80EC7709-A892-4079-87EB-0B62E9E487D8}" dt="2023-04-05T15:26:19.383" v="144" actId="164"/>
          <ac:picMkLst>
            <pc:docMk/>
            <pc:sldMk cId="1042164035" sldId="845"/>
            <ac:picMk id="66" creationId="{9C39E4ED-E8C2-D1B5-8E0B-1E174FAE8CFA}"/>
          </ac:picMkLst>
        </pc:picChg>
        <pc:picChg chg="mod">
          <ac:chgData name="Gabino Deogracia" userId="a9ffd09e-3298-4d3d-92f1-7d6aa84bc6de" providerId="ADAL" clId="{80EC7709-A892-4079-87EB-0B62E9E487D8}" dt="2023-04-05T15:26:19.383" v="144" actId="164"/>
          <ac:picMkLst>
            <pc:docMk/>
            <pc:sldMk cId="1042164035" sldId="845"/>
            <ac:picMk id="68" creationId="{A2479F0E-B587-8BEC-623A-10CA91990A9A}"/>
          </ac:picMkLst>
        </pc:picChg>
        <pc:picChg chg="mod">
          <ac:chgData name="Gabino Deogracia" userId="a9ffd09e-3298-4d3d-92f1-7d6aa84bc6de" providerId="ADAL" clId="{80EC7709-A892-4079-87EB-0B62E9E487D8}" dt="2023-04-05T15:26:19.383" v="144" actId="164"/>
          <ac:picMkLst>
            <pc:docMk/>
            <pc:sldMk cId="1042164035" sldId="845"/>
            <ac:picMk id="69" creationId="{6FE97AB4-CBCB-B3B8-1459-C405EF1212F3}"/>
          </ac:picMkLst>
        </pc:picChg>
        <pc:picChg chg="mod">
          <ac:chgData name="Gabino Deogracia" userId="a9ffd09e-3298-4d3d-92f1-7d6aa84bc6de" providerId="ADAL" clId="{80EC7709-A892-4079-87EB-0B62E9E487D8}" dt="2023-04-05T15:26:19.383" v="144" actId="164"/>
          <ac:picMkLst>
            <pc:docMk/>
            <pc:sldMk cId="1042164035" sldId="845"/>
            <ac:picMk id="70" creationId="{938D2601-39C2-E841-6BD6-1B9B3CEAF6A4}"/>
          </ac:picMkLst>
        </pc:picChg>
        <pc:picChg chg="mod">
          <ac:chgData name="Gabino Deogracia" userId="a9ffd09e-3298-4d3d-92f1-7d6aa84bc6de" providerId="ADAL" clId="{80EC7709-A892-4079-87EB-0B62E9E487D8}" dt="2023-04-05T15:26:19.383" v="144" actId="164"/>
          <ac:picMkLst>
            <pc:docMk/>
            <pc:sldMk cId="1042164035" sldId="845"/>
            <ac:picMk id="72" creationId="{9D63B1D6-7AC0-6EF6-D016-E0DB52AB18C5}"/>
          </ac:picMkLst>
        </pc:picChg>
        <pc:picChg chg="mod">
          <ac:chgData name="Gabino Deogracia" userId="a9ffd09e-3298-4d3d-92f1-7d6aa84bc6de" providerId="ADAL" clId="{80EC7709-A892-4079-87EB-0B62E9E487D8}" dt="2023-04-05T15:26:19.383" v="144" actId="164"/>
          <ac:picMkLst>
            <pc:docMk/>
            <pc:sldMk cId="1042164035" sldId="845"/>
            <ac:picMk id="73" creationId="{628359EE-B639-436F-7570-DBEDE3233EEF}"/>
          </ac:picMkLst>
        </pc:picChg>
        <pc:picChg chg="mod">
          <ac:chgData name="Gabino Deogracia" userId="a9ffd09e-3298-4d3d-92f1-7d6aa84bc6de" providerId="ADAL" clId="{80EC7709-A892-4079-87EB-0B62E9E487D8}" dt="2023-04-05T15:26:19.383" v="144" actId="164"/>
          <ac:picMkLst>
            <pc:docMk/>
            <pc:sldMk cId="1042164035" sldId="845"/>
            <ac:picMk id="74" creationId="{0A77E34E-341C-E755-AE00-718D2D6FF8AC}"/>
          </ac:picMkLst>
        </pc:picChg>
        <pc:picChg chg="mod">
          <ac:chgData name="Gabino Deogracia" userId="a9ffd09e-3298-4d3d-92f1-7d6aa84bc6de" providerId="ADAL" clId="{80EC7709-A892-4079-87EB-0B62E9E487D8}" dt="2023-04-05T15:26:19.383" v="144" actId="164"/>
          <ac:picMkLst>
            <pc:docMk/>
            <pc:sldMk cId="1042164035" sldId="845"/>
            <ac:picMk id="75" creationId="{E9E59DF7-E910-E249-60BB-5E55F17EE822}"/>
          </ac:picMkLst>
        </pc:picChg>
        <pc:picChg chg="mod">
          <ac:chgData name="Gabino Deogracia" userId="a9ffd09e-3298-4d3d-92f1-7d6aa84bc6de" providerId="ADAL" clId="{80EC7709-A892-4079-87EB-0B62E9E487D8}" dt="2023-04-05T15:26:19.383" v="144" actId="164"/>
          <ac:picMkLst>
            <pc:docMk/>
            <pc:sldMk cId="1042164035" sldId="845"/>
            <ac:picMk id="76" creationId="{6E5F2008-8235-2992-E8AE-F2E727BB17B2}"/>
          </ac:picMkLst>
        </pc:picChg>
      </pc:sldChg>
      <pc:sldChg chg="modSp modTransition">
        <pc:chgData name="Gabino Deogracia" userId="a9ffd09e-3298-4d3d-92f1-7d6aa84bc6de" providerId="ADAL" clId="{80EC7709-A892-4079-87EB-0B62E9E487D8}" dt="2023-04-05T15:25:25.838" v="141"/>
        <pc:sldMkLst>
          <pc:docMk/>
          <pc:sldMk cId="3889312819" sldId="854"/>
        </pc:sldMkLst>
        <pc:spChg chg="mod">
          <ac:chgData name="Gabino Deogracia" userId="a9ffd09e-3298-4d3d-92f1-7d6aa84bc6de" providerId="ADAL" clId="{80EC7709-A892-4079-87EB-0B62E9E487D8}" dt="2023-04-05T15:25:00.816" v="138" actId="6549"/>
          <ac:spMkLst>
            <pc:docMk/>
            <pc:sldMk cId="3889312819" sldId="854"/>
            <ac:spMk id="2" creationId="{B0DA5DAE-77CD-AE44-6A5A-E26942F88D0A}"/>
          </ac:spMkLst>
        </pc:spChg>
      </pc:sldChg>
      <pc:sldChg chg="modTransition">
        <pc:chgData name="Gabino Deogracia" userId="a9ffd09e-3298-4d3d-92f1-7d6aa84bc6de" providerId="ADAL" clId="{80EC7709-A892-4079-87EB-0B62E9E487D8}" dt="2023-04-05T15:35:56.789" v="217"/>
        <pc:sldMkLst>
          <pc:docMk/>
          <pc:sldMk cId="3135127237" sldId="907"/>
        </pc:sldMkLst>
      </pc:sldChg>
      <pc:sldChg chg="modSp">
        <pc:chgData name="Gabino Deogracia" userId="a9ffd09e-3298-4d3d-92f1-7d6aa84bc6de" providerId="ADAL" clId="{80EC7709-A892-4079-87EB-0B62E9E487D8}" dt="2023-04-05T15:56:25.109" v="333" actId="20577"/>
        <pc:sldMkLst>
          <pc:docMk/>
          <pc:sldMk cId="1479896179" sldId="918"/>
        </pc:sldMkLst>
        <pc:spChg chg="mod">
          <ac:chgData name="Gabino Deogracia" userId="a9ffd09e-3298-4d3d-92f1-7d6aa84bc6de" providerId="ADAL" clId="{80EC7709-A892-4079-87EB-0B62E9E487D8}" dt="2023-04-05T15:56:25.109" v="333" actId="20577"/>
          <ac:spMkLst>
            <pc:docMk/>
            <pc:sldMk cId="1479896179" sldId="918"/>
            <ac:spMk id="2" creationId="{99328158-94A5-3251-A5ED-EE8945AFD744}"/>
          </ac:spMkLst>
        </pc:spChg>
      </pc:sldChg>
      <pc:sldChg chg="modTransition">
        <pc:chgData name="Gabino Deogracia" userId="a9ffd09e-3298-4d3d-92f1-7d6aa84bc6de" providerId="ADAL" clId="{80EC7709-A892-4079-87EB-0B62E9E487D8}" dt="2023-04-05T15:42:00.085" v="236"/>
        <pc:sldMkLst>
          <pc:docMk/>
          <pc:sldMk cId="2930757332" sldId="927"/>
        </pc:sldMkLst>
      </pc:sldChg>
      <pc:sldChg chg="delSp modSp">
        <pc:chgData name="Gabino Deogracia" userId="a9ffd09e-3298-4d3d-92f1-7d6aa84bc6de" providerId="ADAL" clId="{80EC7709-A892-4079-87EB-0B62E9E487D8}" dt="2023-04-05T15:18:12.603" v="77" actId="1076"/>
        <pc:sldMkLst>
          <pc:docMk/>
          <pc:sldMk cId="4056612348" sldId="928"/>
        </pc:sldMkLst>
        <pc:spChg chg="del">
          <ac:chgData name="Gabino Deogracia" userId="a9ffd09e-3298-4d3d-92f1-7d6aa84bc6de" providerId="ADAL" clId="{80EC7709-A892-4079-87EB-0B62E9E487D8}" dt="2023-04-05T15:17:51.761" v="72" actId="478"/>
          <ac:spMkLst>
            <pc:docMk/>
            <pc:sldMk cId="4056612348" sldId="928"/>
            <ac:spMk id="7" creationId="{00000000-0000-0000-0000-000000000000}"/>
          </ac:spMkLst>
        </pc:spChg>
        <pc:spChg chg="del">
          <ac:chgData name="Gabino Deogracia" userId="a9ffd09e-3298-4d3d-92f1-7d6aa84bc6de" providerId="ADAL" clId="{80EC7709-A892-4079-87EB-0B62E9E487D8}" dt="2023-04-05T15:18:08.793" v="76" actId="478"/>
          <ac:spMkLst>
            <pc:docMk/>
            <pc:sldMk cId="4056612348" sldId="928"/>
            <ac:spMk id="8" creationId="{EA686271-40D3-5812-F844-043056F750BA}"/>
          </ac:spMkLst>
        </pc:spChg>
        <pc:spChg chg="mod">
          <ac:chgData name="Gabino Deogracia" userId="a9ffd09e-3298-4d3d-92f1-7d6aa84bc6de" providerId="ADAL" clId="{80EC7709-A892-4079-87EB-0B62E9E487D8}" dt="2023-04-05T15:17:56.420" v="73"/>
          <ac:spMkLst>
            <pc:docMk/>
            <pc:sldMk cId="4056612348" sldId="928"/>
            <ac:spMk id="9" creationId="{564494BF-B146-CC2D-D1E1-59D3D05C629D}"/>
          </ac:spMkLst>
        </pc:spChg>
        <pc:picChg chg="mod">
          <ac:chgData name="Gabino Deogracia" userId="a9ffd09e-3298-4d3d-92f1-7d6aa84bc6de" providerId="ADAL" clId="{80EC7709-A892-4079-87EB-0B62E9E487D8}" dt="2023-04-05T15:18:12.603" v="77" actId="1076"/>
          <ac:picMkLst>
            <pc:docMk/>
            <pc:sldMk cId="4056612348" sldId="928"/>
            <ac:picMk id="4" creationId="{29FEB2F3-6772-7537-EC0F-E3B0547BE0B0}"/>
          </ac:picMkLst>
        </pc:picChg>
      </pc:sldChg>
      <pc:sldChg chg="modNotesTx">
        <pc:chgData name="Gabino Deogracia" userId="a9ffd09e-3298-4d3d-92f1-7d6aa84bc6de" providerId="ADAL" clId="{80EC7709-A892-4079-87EB-0B62E9E487D8}" dt="2023-04-05T15:54:45.309" v="292" actId="6549"/>
        <pc:sldMkLst>
          <pc:docMk/>
          <pc:sldMk cId="3006895047" sldId="930"/>
        </pc:sldMkLst>
      </pc:sldChg>
      <pc:sldChg chg="addSp delSp modTransition modNotesTx">
        <pc:chgData name="Gabino Deogracia" userId="a9ffd09e-3298-4d3d-92f1-7d6aa84bc6de" providerId="ADAL" clId="{80EC7709-A892-4079-87EB-0B62E9E487D8}" dt="2023-04-05T15:30:00.162" v="161"/>
        <pc:sldMkLst>
          <pc:docMk/>
          <pc:sldMk cId="34197334" sldId="932"/>
        </pc:sldMkLst>
        <pc:spChg chg="add del">
          <ac:chgData name="Gabino Deogracia" userId="a9ffd09e-3298-4d3d-92f1-7d6aa84bc6de" providerId="ADAL" clId="{80EC7709-A892-4079-87EB-0B62E9E487D8}" dt="2023-04-05T15:29:21.731" v="156"/>
          <ac:spMkLst>
            <pc:docMk/>
            <pc:sldMk cId="34197334" sldId="932"/>
            <ac:spMk id="8" creationId="{7F8CA3BD-7E2C-4A3F-A19E-09A2D8CBE6C3}"/>
          </ac:spMkLst>
        </pc:spChg>
        <pc:spChg chg="add del">
          <ac:chgData name="Gabino Deogracia" userId="a9ffd09e-3298-4d3d-92f1-7d6aa84bc6de" providerId="ADAL" clId="{80EC7709-A892-4079-87EB-0B62E9E487D8}" dt="2023-04-05T15:29:21.731" v="156"/>
          <ac:spMkLst>
            <pc:docMk/>
            <pc:sldMk cId="34197334" sldId="932"/>
            <ac:spMk id="10" creationId="{A50CA558-8ED5-414A-8AA7-9833BF8E3987}"/>
          </ac:spMkLst>
        </pc:spChg>
        <pc:spChg chg="add del">
          <ac:chgData name="Gabino Deogracia" userId="a9ffd09e-3298-4d3d-92f1-7d6aa84bc6de" providerId="ADAL" clId="{80EC7709-A892-4079-87EB-0B62E9E487D8}" dt="2023-04-05T15:29:21.731" v="156"/>
          <ac:spMkLst>
            <pc:docMk/>
            <pc:sldMk cId="34197334" sldId="932"/>
            <ac:spMk id="11" creationId="{66A57FA6-6682-446A-9494-A886C342837A}"/>
          </ac:spMkLst>
        </pc:spChg>
        <pc:spChg chg="add del">
          <ac:chgData name="Gabino Deogracia" userId="a9ffd09e-3298-4d3d-92f1-7d6aa84bc6de" providerId="ADAL" clId="{80EC7709-A892-4079-87EB-0B62E9E487D8}" dt="2023-04-05T15:29:21.731" v="156"/>
          <ac:spMkLst>
            <pc:docMk/>
            <pc:sldMk cId="34197334" sldId="932"/>
            <ac:spMk id="12" creationId="{58BDA4F6-01F8-4031-8098-3C12BC7FDC32}"/>
          </ac:spMkLst>
        </pc:spChg>
      </pc:sldChg>
      <pc:sldChg chg="modTransition">
        <pc:chgData name="Gabino Deogracia" userId="a9ffd09e-3298-4d3d-92f1-7d6aa84bc6de" providerId="ADAL" clId="{80EC7709-A892-4079-87EB-0B62E9E487D8}" dt="2023-04-05T15:30:03.463" v="162"/>
        <pc:sldMkLst>
          <pc:docMk/>
          <pc:sldMk cId="761206911" sldId="934"/>
        </pc:sldMkLst>
      </pc:sldChg>
      <pc:sldChg chg="modSp">
        <pc:chgData name="Gabino Deogracia" userId="a9ffd09e-3298-4d3d-92f1-7d6aa84bc6de" providerId="ADAL" clId="{80EC7709-A892-4079-87EB-0B62E9E487D8}" dt="2023-04-05T15:55:47.352" v="299" actId="255"/>
        <pc:sldMkLst>
          <pc:docMk/>
          <pc:sldMk cId="2841817057" sldId="935"/>
        </pc:sldMkLst>
        <pc:spChg chg="mod">
          <ac:chgData name="Gabino Deogracia" userId="a9ffd09e-3298-4d3d-92f1-7d6aa84bc6de" providerId="ADAL" clId="{80EC7709-A892-4079-87EB-0B62E9E487D8}" dt="2023-04-05T15:55:47.352" v="299" actId="255"/>
          <ac:spMkLst>
            <pc:docMk/>
            <pc:sldMk cId="2841817057" sldId="935"/>
            <ac:spMk id="3" creationId="{B25EF8D1-632D-9F89-657E-6196056CBAA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99E00D-D404-4DD5-871F-E98A78FDBB63}" type="datetimeFigureOut">
              <a:rPr lang="es-ES" smtClean="0"/>
              <a:t>05/04/2023</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528003-A73F-49A9-BFE0-C3460523DF54}" type="slidenum">
              <a:rPr lang="es-ES" smtClean="0"/>
              <a:t>‹#›</a:t>
            </a:fld>
            <a:endParaRPr lang="es-ES"/>
          </a:p>
        </p:txBody>
      </p:sp>
    </p:spTree>
    <p:extLst>
      <p:ext uri="{BB962C8B-B14F-4D97-AF65-F5344CB8AC3E}">
        <p14:creationId xmlns:p14="http://schemas.microsoft.com/office/powerpoint/2010/main" val="913988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12E41-F26C-427D-98FF-15B84497A4B6}" type="datetimeFigureOut">
              <a:rPr lang="en-GB" smtClean="0"/>
              <a:t>05/04/2023</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EB1EF5-C4D0-4CED-B6DC-8B800E90A777}" type="slidenum">
              <a:rPr lang="en-GB" smtClean="0"/>
              <a:t>‹#›</a:t>
            </a:fld>
            <a:endParaRPr lang="en-GB"/>
          </a:p>
        </p:txBody>
      </p:sp>
    </p:spTree>
    <p:extLst>
      <p:ext uri="{BB962C8B-B14F-4D97-AF65-F5344CB8AC3E}">
        <p14:creationId xmlns:p14="http://schemas.microsoft.com/office/powerpoint/2010/main" val="118748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1" dirty="0">
                <a:latin typeface="+mn-lt"/>
                <a:ea typeface="Open Sans" panose="020B0606030504020204" pitchFamily="34" charset="0"/>
                <a:cs typeface="Open Sans" panose="020B0606030504020204" pitchFamily="34" charset="0"/>
              </a:rPr>
              <a:t>Mediterranean Action Plan (UNEP/MAP): </a:t>
            </a:r>
            <a:r>
              <a:rPr lang="en-US" sz="1200" dirty="0">
                <a:latin typeface="+mn-lt"/>
                <a:ea typeface="Open Sans" panose="020B0606030504020204" pitchFamily="34" charset="0"/>
                <a:cs typeface="Open Sans" panose="020B0606030504020204" pitchFamily="34" charset="0"/>
              </a:rPr>
              <a:t>established in 1975 as an institutional framework for cooperation to address the common challenges of the Mediterranean marine environment.</a:t>
            </a:r>
          </a:p>
          <a:p>
            <a:pPr marL="342900" indent="-342900">
              <a:buFont typeface="Arial" panose="020B0604020202020204" pitchFamily="34" charset="0"/>
              <a:buChar char="•"/>
            </a:pPr>
            <a:endParaRPr lang="fr-FR" sz="1200" b="1" dirty="0">
              <a:latin typeface="+mn-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1200" dirty="0">
                <a:latin typeface="+mn-lt"/>
                <a:ea typeface="Open Sans" panose="020B0606030504020204" pitchFamily="34" charset="0"/>
                <a:cs typeface="Open Sans" panose="020B0606030504020204" pitchFamily="34" charset="0"/>
              </a:rPr>
              <a:t>Convention for the </a:t>
            </a:r>
            <a:r>
              <a:rPr lang="en-US" sz="1200" b="1" dirty="0">
                <a:latin typeface="+mn-lt"/>
                <a:ea typeface="Open Sans" panose="020B0606030504020204" pitchFamily="34" charset="0"/>
                <a:cs typeface="Open Sans" panose="020B0606030504020204" pitchFamily="34" charset="0"/>
              </a:rPr>
              <a:t>Protection of the Marine Environment and the Coastal Region of the Mediterranean </a:t>
            </a:r>
            <a:r>
              <a:rPr lang="en-US" sz="1200" dirty="0">
                <a:latin typeface="+mn-lt"/>
                <a:ea typeface="Open Sans" panose="020B0606030504020204" pitchFamily="34" charset="0"/>
                <a:cs typeface="Open Sans" panose="020B0606030504020204" pitchFamily="34" charset="0"/>
              </a:rPr>
              <a:t>(BC): adopted in Barcelona, </a:t>
            </a:r>
            <a:r>
              <a:rPr lang="en-US" sz="1200" b="1" dirty="0">
                <a:latin typeface="+mn-lt"/>
                <a:ea typeface="Open Sans" panose="020B0606030504020204" pitchFamily="34" charset="0"/>
                <a:cs typeface="Open Sans" panose="020B0606030504020204" pitchFamily="34" charset="0"/>
              </a:rPr>
              <a:t>1976</a:t>
            </a:r>
            <a:r>
              <a:rPr lang="en-US" sz="1200" dirty="0">
                <a:latin typeface="+mn-lt"/>
                <a:ea typeface="Open Sans" panose="020B0606030504020204" pitchFamily="34" charset="0"/>
                <a:cs typeface="Open Sans" panose="020B0606030504020204" pitchFamily="34" charset="0"/>
              </a:rPr>
              <a:t>; amended in </a:t>
            </a:r>
            <a:r>
              <a:rPr lang="en-US" sz="1200" b="1" dirty="0">
                <a:latin typeface="+mn-lt"/>
                <a:ea typeface="Open Sans" panose="020B0606030504020204" pitchFamily="34" charset="0"/>
                <a:cs typeface="Open Sans" panose="020B0606030504020204" pitchFamily="34" charset="0"/>
              </a:rPr>
              <a:t>1995</a:t>
            </a:r>
            <a:r>
              <a:rPr lang="en-US" sz="1200" dirty="0">
                <a:latin typeface="+mn-lt"/>
                <a:ea typeface="Open Sans" panose="020B0606030504020204" pitchFamily="34" charset="0"/>
                <a:cs typeface="Open Sans" panose="020B0606030504020204" pitchFamily="34" charset="0"/>
              </a:rPr>
              <a:t>.</a:t>
            </a:r>
          </a:p>
          <a:p>
            <a:pPr marL="342900" indent="-342900">
              <a:buFont typeface="Arial" panose="020B0604020202020204" pitchFamily="34" charset="0"/>
              <a:buChar char="•"/>
            </a:pPr>
            <a:endParaRPr lang="fr-FR" sz="1200" b="1" dirty="0">
              <a:latin typeface="+mn-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1200" b="1" dirty="0">
                <a:latin typeface="+mn-lt"/>
                <a:ea typeface="Open Sans" panose="020B0606030504020204" pitchFamily="34" charset="0"/>
                <a:cs typeface="Open Sans" panose="020B0606030504020204" pitchFamily="34" charset="0"/>
              </a:rPr>
              <a:t>7 Protocols </a:t>
            </a:r>
            <a:r>
              <a:rPr lang="en-US" sz="1200" dirty="0">
                <a:latin typeface="+mn-lt"/>
                <a:ea typeface="Open Sans" panose="020B0606030504020204" pitchFamily="34" charset="0"/>
                <a:cs typeface="Open Sans" panose="020B0606030504020204" pitchFamily="34" charset="0"/>
              </a:rPr>
              <a:t>dealing with specific topics:</a:t>
            </a:r>
          </a:p>
          <a:p>
            <a:pPr marL="820738" indent="-285750">
              <a:buFont typeface="Arial" panose="020B0604020202020204" pitchFamily="34" charset="0"/>
              <a:buChar char="•"/>
            </a:pPr>
            <a:r>
              <a:rPr lang="fr-FR" sz="1200" dirty="0">
                <a:latin typeface="+mn-lt"/>
                <a:ea typeface="Open Sans" panose="020B0606030504020204" pitchFamily="34" charset="0"/>
                <a:cs typeface="Open Sans" panose="020B0606030504020204" pitchFamily="34" charset="0"/>
              </a:rPr>
              <a:t>« Dumping » Protocol - </a:t>
            </a:r>
            <a:r>
              <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Prevention of Pollution in the Mediterranean Sea by Dumping from Ships and Aircraft </a:t>
            </a:r>
            <a:endParaRPr lang="fr-FR" sz="1200" dirty="0">
              <a:latin typeface="+mn-lt"/>
              <a:ea typeface="Open Sans" panose="020B0606030504020204" pitchFamily="34" charset="0"/>
              <a:cs typeface="Open Sans" panose="020B0606030504020204" pitchFamily="34" charset="0"/>
            </a:endParaRPr>
          </a:p>
          <a:p>
            <a:pPr marL="820738"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latin typeface="+mn-lt"/>
                <a:ea typeface="Open Sans" panose="020B0606030504020204" pitchFamily="34" charset="0"/>
                <a:cs typeface="Open Sans" panose="020B0606030504020204" pitchFamily="34" charset="0"/>
              </a:rPr>
              <a:t>« Prevention and emergency » Protocol </a:t>
            </a:r>
            <a:r>
              <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Cooperation in Preventing Pollution from Ships and, in Cases of Emergency</a:t>
            </a:r>
            <a:endParaRPr lang="en-US" sz="12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820738" indent="-285750">
              <a:buFont typeface="Arial" panose="020B0604020202020204" pitchFamily="34" charset="0"/>
              <a:buChar char="•"/>
            </a:pPr>
            <a:r>
              <a:rPr lang="fr-FR" sz="1200" b="0" dirty="0">
                <a:latin typeface="+mn-lt"/>
                <a:ea typeface="Open Sans" panose="020B0606030504020204" pitchFamily="34" charset="0"/>
                <a:cs typeface="Open Sans" panose="020B0606030504020204" pitchFamily="34" charset="0"/>
              </a:rPr>
              <a:t>« Land-</a:t>
            </a:r>
            <a:r>
              <a:rPr lang="fr-FR" sz="1200" b="0" dirty="0" err="1">
                <a:latin typeface="+mn-lt"/>
                <a:ea typeface="Open Sans" panose="020B0606030504020204" pitchFamily="34" charset="0"/>
                <a:cs typeface="Open Sans" panose="020B0606030504020204" pitchFamily="34" charset="0"/>
              </a:rPr>
              <a:t>based</a:t>
            </a:r>
            <a:r>
              <a:rPr lang="fr-FR" sz="1200" b="0" dirty="0">
                <a:latin typeface="+mn-lt"/>
                <a:ea typeface="Open Sans" panose="020B0606030504020204" pitchFamily="34" charset="0"/>
                <a:cs typeface="Open Sans" panose="020B0606030504020204" pitchFamily="34" charset="0"/>
              </a:rPr>
              <a:t> sources » Protocol </a:t>
            </a:r>
            <a:r>
              <a:rPr lang="fr-FR" sz="1200" dirty="0">
                <a:latin typeface="+mn-lt"/>
                <a:ea typeface="Open Sans" panose="020B0606030504020204" pitchFamily="34" charset="0"/>
                <a:cs typeface="Open Sans" panose="020B0606030504020204" pitchFamily="34" charset="0"/>
              </a:rPr>
              <a:t>- </a:t>
            </a:r>
            <a:r>
              <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Protection of the Mediterranean Sea against Pollution from Land-Based Sources and Activities</a:t>
            </a:r>
            <a:endParaRPr lang="fr-FR" sz="1200" b="0" dirty="0">
              <a:latin typeface="+mn-lt"/>
              <a:ea typeface="Open Sans" panose="020B0606030504020204" pitchFamily="34" charset="0"/>
              <a:cs typeface="Open Sans" panose="020B0606030504020204" pitchFamily="34" charset="0"/>
            </a:endParaRPr>
          </a:p>
          <a:p>
            <a:pPr marL="820738" indent="-285750">
              <a:buFont typeface="Arial" panose="020B0604020202020204" pitchFamily="34" charset="0"/>
              <a:buChar char="•"/>
            </a:pPr>
            <a:r>
              <a:rPr lang="fr-FR" sz="1200" b="1" dirty="0">
                <a:latin typeface="+mn-lt"/>
                <a:ea typeface="Open Sans" panose="020B0606030504020204" pitchFamily="34" charset="0"/>
                <a:cs typeface="Open Sans" panose="020B0606030504020204" pitchFamily="34" charset="0"/>
              </a:rPr>
              <a:t>« </a:t>
            </a:r>
            <a:r>
              <a:rPr lang="fr-FR" sz="1200" b="1" dirty="0" err="1">
                <a:latin typeface="+mn-lt"/>
                <a:ea typeface="Open Sans" panose="020B0606030504020204" pitchFamily="34" charset="0"/>
                <a:cs typeface="Open Sans" panose="020B0606030504020204" pitchFamily="34" charset="0"/>
              </a:rPr>
              <a:t>SPAs</a:t>
            </a:r>
            <a:r>
              <a:rPr lang="fr-FR" sz="1200" b="1" dirty="0">
                <a:latin typeface="+mn-lt"/>
                <a:ea typeface="Open Sans" panose="020B0606030504020204" pitchFamily="34" charset="0"/>
                <a:cs typeface="Open Sans" panose="020B0606030504020204" pitchFamily="34" charset="0"/>
              </a:rPr>
              <a:t> &amp; </a:t>
            </a:r>
            <a:r>
              <a:rPr lang="fr-FR" sz="1200" b="1" dirty="0" err="1">
                <a:latin typeface="+mn-lt"/>
                <a:ea typeface="Open Sans" panose="020B0606030504020204" pitchFamily="34" charset="0"/>
                <a:cs typeface="Open Sans" panose="020B0606030504020204" pitchFamily="34" charset="0"/>
              </a:rPr>
              <a:t>Biodiversity</a:t>
            </a:r>
            <a:r>
              <a:rPr lang="fr-FR" sz="1200" b="1" dirty="0">
                <a:latin typeface="+mn-lt"/>
                <a:ea typeface="Open Sans" panose="020B0606030504020204" pitchFamily="34" charset="0"/>
                <a:cs typeface="Open Sans" panose="020B0606030504020204" pitchFamily="34" charset="0"/>
              </a:rPr>
              <a:t> » Protocol</a:t>
            </a:r>
            <a:r>
              <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Specially Protected Areas and Biological Diversity in the Mediterranean</a:t>
            </a:r>
            <a:endParaRPr lang="fr-FR" sz="1200" b="1" dirty="0">
              <a:latin typeface="+mn-lt"/>
              <a:ea typeface="Open Sans" panose="020B0606030504020204" pitchFamily="34" charset="0"/>
              <a:cs typeface="Open Sans" panose="020B0606030504020204" pitchFamily="34" charset="0"/>
            </a:endParaRPr>
          </a:p>
          <a:p>
            <a:pPr marL="820738" indent="-285750">
              <a:buFont typeface="Arial" panose="020B0604020202020204" pitchFamily="34" charset="0"/>
              <a:buChar char="•"/>
            </a:pPr>
            <a:r>
              <a:rPr lang="fr-FR" sz="1200" dirty="0">
                <a:latin typeface="+mn-lt"/>
                <a:ea typeface="Open Sans" panose="020B0606030504020204" pitchFamily="34" charset="0"/>
                <a:cs typeface="Open Sans" panose="020B0606030504020204" pitchFamily="34" charset="0"/>
              </a:rPr>
              <a:t>« Offshore » Protocol -</a:t>
            </a:r>
            <a:r>
              <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Protection against Pollution Resulting from Exploration and Exploitation of the Continental Shelf and the Seabed and its Subsoil</a:t>
            </a:r>
            <a:endParaRPr lang="fr-FR" sz="1200" dirty="0">
              <a:latin typeface="+mn-lt"/>
              <a:ea typeface="Open Sans" panose="020B0606030504020204" pitchFamily="34" charset="0"/>
              <a:cs typeface="Open Sans" panose="020B0606030504020204" pitchFamily="34" charset="0"/>
            </a:endParaRPr>
          </a:p>
          <a:p>
            <a:pPr marL="820738" indent="-285750">
              <a:buFont typeface="Arial" panose="020B0604020202020204" pitchFamily="34" charset="0"/>
              <a:buChar char="•"/>
            </a:pPr>
            <a:r>
              <a:rPr lang="fr-FR" sz="1200" dirty="0">
                <a:latin typeface="+mn-lt"/>
                <a:ea typeface="Open Sans" panose="020B0606030504020204" pitchFamily="34" charset="0"/>
                <a:cs typeface="Open Sans" panose="020B0606030504020204" pitchFamily="34" charset="0"/>
              </a:rPr>
              <a:t>« </a:t>
            </a:r>
            <a:r>
              <a:rPr lang="fr-FR" sz="1200" dirty="0" err="1">
                <a:latin typeface="+mn-lt"/>
                <a:ea typeface="Open Sans" panose="020B0606030504020204" pitchFamily="34" charset="0"/>
                <a:cs typeface="Open Sans" panose="020B0606030504020204" pitchFamily="34" charset="0"/>
              </a:rPr>
              <a:t>Hazardous</a:t>
            </a:r>
            <a:r>
              <a:rPr lang="fr-FR" sz="1200" dirty="0">
                <a:latin typeface="+mn-lt"/>
                <a:ea typeface="Open Sans" panose="020B0606030504020204" pitchFamily="34" charset="0"/>
                <a:cs typeface="Open Sans" panose="020B0606030504020204" pitchFamily="34" charset="0"/>
              </a:rPr>
              <a:t> </a:t>
            </a:r>
            <a:r>
              <a:rPr lang="fr-FR" sz="1200" dirty="0" err="1">
                <a:latin typeface="+mn-lt"/>
                <a:ea typeface="Open Sans" panose="020B0606030504020204" pitchFamily="34" charset="0"/>
                <a:cs typeface="Open Sans" panose="020B0606030504020204" pitchFamily="34" charset="0"/>
              </a:rPr>
              <a:t>waste</a:t>
            </a:r>
            <a:r>
              <a:rPr lang="fr-FR" sz="1200" dirty="0">
                <a:latin typeface="+mn-lt"/>
                <a:ea typeface="Open Sans" panose="020B0606030504020204" pitchFamily="34" charset="0"/>
                <a:cs typeface="Open Sans" panose="020B0606030504020204" pitchFamily="34" charset="0"/>
              </a:rPr>
              <a:t> » Protocol </a:t>
            </a:r>
            <a:r>
              <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Prevention of Pollution by Transboundary Movements of Hazardous Wastes and their Disposal</a:t>
            </a:r>
            <a:endParaRPr lang="fr-FR" sz="1200" dirty="0">
              <a:latin typeface="+mn-lt"/>
              <a:ea typeface="Open Sans" panose="020B0606030504020204" pitchFamily="34" charset="0"/>
              <a:cs typeface="Open Sans" panose="020B0606030504020204" pitchFamily="34" charset="0"/>
            </a:endParaRPr>
          </a:p>
          <a:p>
            <a:pPr marL="820738" indent="-285750">
              <a:buFont typeface="Arial" panose="020B0604020202020204" pitchFamily="34" charset="0"/>
              <a:buChar char="•"/>
            </a:pPr>
            <a:r>
              <a:rPr lang="fr-FR" sz="1200" dirty="0">
                <a:latin typeface="+mn-lt"/>
                <a:ea typeface="Open Sans" panose="020B0606030504020204" pitchFamily="34" charset="0"/>
                <a:cs typeface="Open Sans" panose="020B0606030504020204" pitchFamily="34" charset="0"/>
              </a:rPr>
              <a:t>« ICZM » Protocol </a:t>
            </a:r>
            <a:r>
              <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Integrated Coastal Zone Management in the Mediterranean </a:t>
            </a:r>
            <a:endParaRPr lang="fr-FR" sz="1200" dirty="0">
              <a:latin typeface="+mn-lt"/>
              <a:ea typeface="Open Sans" panose="020B0606030504020204" pitchFamily="34" charset="0"/>
              <a:cs typeface="Open Sans" panose="020B0606030504020204" pitchFamily="34" charset="0"/>
            </a:endParaRPr>
          </a:p>
          <a:p>
            <a:pPr marL="820738"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83311DB-C32A-CC46-90F4-CE205A9DE94D}" type="slidenum">
              <a:rPr lang="en-US" smtClean="0"/>
              <a:t>2</a:t>
            </a:fld>
            <a:endParaRPr lang="en-US"/>
          </a:p>
        </p:txBody>
      </p:sp>
    </p:spTree>
    <p:extLst>
      <p:ext uri="{BB962C8B-B14F-4D97-AF65-F5344CB8AC3E}">
        <p14:creationId xmlns:p14="http://schemas.microsoft.com/office/powerpoint/2010/main" val="1228279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 each of the 5 strategic pillar a clear strategic outcome, </a:t>
            </a:r>
            <a:r>
              <a:rPr lang="en-US" dirty="0"/>
              <a:t>with 20 Outputs supported by 126 Proposed Actions </a:t>
            </a:r>
            <a:r>
              <a:rPr lang="en-GB" dirty="0"/>
              <a:t>at both Contracting Party, and Regional and International Organization levels, has been identified. Recognizing that countries are at different stages with regard to the establishment and management of their MCPAs, the proposed actions under each output therefore are meant to be indicative and not prescriptive. </a:t>
            </a:r>
          </a:p>
          <a:p>
            <a:endParaRPr lang="en-GB" dirty="0"/>
          </a:p>
          <a:p>
            <a:r>
              <a:rPr lang="en-GB" sz="1200" dirty="0">
                <a:latin typeface="+mn-lt"/>
                <a:ea typeface="Roboto" panose="02000000000000000000" pitchFamily="2" charset="0"/>
                <a:cs typeface="Roboto" panose="02000000000000000000" pitchFamily="2" charset="0"/>
              </a:rPr>
              <a:t>An </a:t>
            </a:r>
            <a:r>
              <a:rPr lang="en-GB" sz="1200" b="1" dirty="0">
                <a:latin typeface="+mn-lt"/>
                <a:ea typeface="Roboto" panose="02000000000000000000" pitchFamily="2" charset="0"/>
                <a:cs typeface="Roboto" panose="02000000000000000000" pitchFamily="2" charset="0"/>
              </a:rPr>
              <a:t>Evaluation and monitoring framework</a:t>
            </a:r>
            <a:r>
              <a:rPr lang="en-GB" sz="1200" dirty="0">
                <a:latin typeface="+mn-lt"/>
                <a:ea typeface="Roboto" panose="02000000000000000000" pitchFamily="2" charset="0"/>
                <a:cs typeface="Roboto" panose="02000000000000000000" pitchFamily="2" charset="0"/>
              </a:rPr>
              <a:t> is being prepared for the Post-2020 Regional Strategy (2022-2023), with the technical support of the Ad hoc Group of Experts for Marine Protected Areas in the Mediterranean (</a:t>
            </a:r>
            <a:r>
              <a:rPr lang="en-GB" sz="1200" b="1" dirty="0">
                <a:latin typeface="+mn-lt"/>
                <a:ea typeface="Roboto" panose="02000000000000000000" pitchFamily="2" charset="0"/>
                <a:cs typeface="Roboto" panose="02000000000000000000" pitchFamily="2" charset="0"/>
              </a:rPr>
              <a:t>AGEM</a:t>
            </a:r>
            <a:r>
              <a:rPr lang="en-GB" sz="1200" dirty="0">
                <a:latin typeface="+mn-lt"/>
                <a:ea typeface="Roboto" panose="02000000000000000000" pitchFamily="2" charset="0"/>
                <a:cs typeface="Roboto" panose="02000000000000000000" pitchFamily="2" charset="0"/>
              </a:rPr>
              <a:t>).</a:t>
            </a:r>
            <a:r>
              <a:rPr lang="en-US" sz="1200" dirty="0">
                <a:latin typeface="+mn-lt"/>
                <a:ea typeface="Roboto" panose="02000000000000000000" pitchFamily="2" charset="0"/>
                <a:cs typeface="Roboto" panose="02000000000000000000" pitchFamily="2" charset="0"/>
              </a:rPr>
              <a:t>​</a:t>
            </a:r>
          </a:p>
          <a:p>
            <a:endParaRPr lang="en-US" sz="1100" dirty="0">
              <a:latin typeface="+mn-lt"/>
              <a:cs typeface="Arial"/>
            </a:endParaRPr>
          </a:p>
          <a:p>
            <a:endParaRPr lang="en-GB" dirty="0"/>
          </a:p>
        </p:txBody>
      </p:sp>
      <p:sp>
        <p:nvSpPr>
          <p:cNvPr id="4" name="Slide Number Placeholder 3"/>
          <p:cNvSpPr>
            <a:spLocks noGrp="1"/>
          </p:cNvSpPr>
          <p:nvPr>
            <p:ph type="sldNum" sz="quarter" idx="5"/>
          </p:nvPr>
        </p:nvSpPr>
        <p:spPr/>
        <p:txBody>
          <a:bodyPr/>
          <a:lstStyle/>
          <a:p>
            <a:fld id="{B1F861BC-73C3-3242-9D0D-D7BDA40AF919}" type="slidenum">
              <a:rPr lang="fr-FR" smtClean="0"/>
              <a:t>11</a:t>
            </a:fld>
            <a:endParaRPr lang="fr-FR"/>
          </a:p>
        </p:txBody>
      </p:sp>
    </p:spTree>
    <p:extLst>
      <p:ext uri="{BB962C8B-B14F-4D97-AF65-F5344CB8AC3E}">
        <p14:creationId xmlns:p14="http://schemas.microsoft.com/office/powerpoint/2010/main" val="214184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Framework of the Resource </a:t>
            </a:r>
            <a:r>
              <a:rPr lang="en-US" b="1" u="sng" dirty="0" err="1"/>
              <a:t>Mobilisation</a:t>
            </a:r>
            <a:r>
              <a:rPr lang="en-US" b="1" u="sng" dirty="0"/>
              <a:t> Strategy:</a:t>
            </a:r>
          </a:p>
          <a:p>
            <a:pPr marL="342900" indent="-342900" algn="just">
              <a:buFont typeface="Wingdings" panose="05000000000000000000" pitchFamily="2" charset="2"/>
              <a:buChar char="§"/>
            </a:pPr>
            <a:r>
              <a:rPr lang="en-GB" sz="1200" dirty="0"/>
              <a:t>The RMS is </a:t>
            </a:r>
            <a:r>
              <a:rPr lang="en-GB" sz="1200" b="1" dirty="0"/>
              <a:t>the first step in the implementation of the Post 2020 SAPBIO </a:t>
            </a:r>
            <a:r>
              <a:rPr lang="en-GB" sz="1200" dirty="0"/>
              <a:t>including the Post2020 regional Strategy for the MCPAs and OECMs</a:t>
            </a:r>
          </a:p>
          <a:p>
            <a:pPr marL="342900" indent="-342900" algn="just">
              <a:buFont typeface="Wingdings" panose="05000000000000000000" pitchFamily="2" charset="2"/>
              <a:buChar char="§"/>
            </a:pPr>
            <a:r>
              <a:rPr lang="en-GB" sz="1200" dirty="0"/>
              <a:t>In the same way, like the Post-2020 SAPBIO,</a:t>
            </a:r>
            <a:r>
              <a:rPr lang="en-GB" sz="1200" b="1" dirty="0"/>
              <a:t> it is aimed to be considered as a frame for coherence among regional and national actions </a:t>
            </a:r>
            <a:r>
              <a:rPr lang="en-GB" sz="1200" dirty="0"/>
              <a:t>seeking, to the extent possible, complementarity and avoiding overlapping of biodiversity conservation programmes and marine resource sustainable management. </a:t>
            </a:r>
          </a:p>
          <a:p>
            <a:pPr marL="342900" indent="-342900" algn="just">
              <a:buFont typeface="Wingdings" panose="05000000000000000000" pitchFamily="2" charset="2"/>
              <a:buChar char="§"/>
            </a:pPr>
            <a:r>
              <a:rPr lang="en-GB" sz="1200" dirty="0"/>
              <a:t>It is built as a space of </a:t>
            </a:r>
            <a:r>
              <a:rPr lang="en-GB" sz="1200" b="1" dirty="0"/>
              <a:t>collective and synergic action </a:t>
            </a:r>
            <a:r>
              <a:rPr lang="en-GB" sz="1200" dirty="0"/>
              <a:t>of all the relevant (regional and national) marine conservation actors in the Mediterranean.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Objective of the Resource </a:t>
            </a:r>
            <a:r>
              <a:rPr lang="en-US" b="1" u="sng" dirty="0" err="1"/>
              <a:t>Mobilisation</a:t>
            </a:r>
            <a:r>
              <a:rPr lang="en-US" b="1" u="sng" dirty="0"/>
              <a:t> Strategy:</a:t>
            </a:r>
          </a:p>
          <a:p>
            <a:pPr marL="342900" indent="-342900" algn="just">
              <a:buFont typeface="Wingdings" panose="05000000000000000000" pitchFamily="2" charset="2"/>
              <a:buChar char="§"/>
            </a:pPr>
            <a:r>
              <a:rPr lang="en-US" sz="1200" b="1" dirty="0">
                <a:solidFill>
                  <a:srgbClr val="000000"/>
                </a:solidFill>
                <a:effectLst/>
                <a:latin typeface="Roboto" panose="02000000000000000000" pitchFamily="2" charset="0"/>
                <a:ea typeface="Roboto" panose="02000000000000000000" pitchFamily="2" charset="0"/>
                <a:cs typeface="Calibri" panose="020F0502020204030204" pitchFamily="34" charset="0"/>
              </a:rPr>
              <a:t>Ensure financial support </a:t>
            </a:r>
            <a:r>
              <a:rPr lang="en-US" sz="1200" dirty="0">
                <a:solidFill>
                  <a:srgbClr val="000000"/>
                </a:solidFill>
                <a:effectLst/>
                <a:latin typeface="Roboto" panose="02000000000000000000" pitchFamily="2" charset="0"/>
                <a:ea typeface="Roboto" panose="02000000000000000000" pitchFamily="2" charset="0"/>
                <a:cs typeface="Calibri" panose="020F0502020204030204" pitchFamily="34" charset="0"/>
              </a:rPr>
              <a:t>that has a switch value to allow a sequence of actions for a realistic operational implementation of the Post-2020 SAPBIO.</a:t>
            </a:r>
            <a:endParaRPr lang="en-US" sz="1200" dirty="0">
              <a:solidFill>
                <a:srgbClr val="000000"/>
              </a:solidFill>
              <a:latin typeface="Roboto" panose="02000000000000000000" pitchFamily="2" charset="0"/>
              <a:ea typeface="Roboto" panose="02000000000000000000" pitchFamily="2" charset="0"/>
              <a:cs typeface="Calibri" panose="020F0502020204030204" pitchFamily="34" charset="0"/>
            </a:endParaRPr>
          </a:p>
          <a:p>
            <a:pPr marL="342900" indent="-342900" algn="just">
              <a:buFont typeface="Wingdings" panose="05000000000000000000" pitchFamily="2" charset="2"/>
              <a:buChar char="§"/>
            </a:pPr>
            <a:r>
              <a:rPr lang="en-US" sz="1200" b="1" dirty="0">
                <a:solidFill>
                  <a:srgbClr val="000000"/>
                </a:solidFill>
                <a:latin typeface="Roboto" panose="02000000000000000000" pitchFamily="2" charset="0"/>
                <a:ea typeface="Roboto" panose="02000000000000000000" pitchFamily="2" charset="0"/>
                <a:cs typeface="Calibri" panose="020F0502020204030204" pitchFamily="34" charset="0"/>
              </a:rPr>
              <a:t>Provide a description of the kind of support</a:t>
            </a:r>
            <a:r>
              <a:rPr lang="en-US" sz="1200" dirty="0">
                <a:solidFill>
                  <a:srgbClr val="000000"/>
                </a:solidFill>
                <a:latin typeface="Roboto" panose="02000000000000000000" pitchFamily="2" charset="0"/>
                <a:ea typeface="Roboto" panose="02000000000000000000" pitchFamily="2" charset="0"/>
                <a:cs typeface="Calibri" panose="020F0502020204030204" pitchFamily="34" charset="0"/>
              </a:rPr>
              <a:t>, such as capacity building, technical, scientific, legal or institutional assistance, needed by the contracting parties for their efforts in implementing the Post-2020 SAPBIO.</a:t>
            </a:r>
            <a:endParaRPr lang="en-US" sz="1100" b="1" dirty="0">
              <a:solidFill>
                <a:srgbClr val="0D4E8F"/>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3EB1EF5-C4D0-4CED-B6DC-8B800E90A777}" type="slidenum">
              <a:rPr lang="en-GB" smtClean="0"/>
              <a:t>12</a:t>
            </a:fld>
            <a:endParaRPr lang="en-GB"/>
          </a:p>
        </p:txBody>
      </p:sp>
    </p:spTree>
    <p:extLst>
      <p:ext uri="{BB962C8B-B14F-4D97-AF65-F5344CB8AC3E}">
        <p14:creationId xmlns:p14="http://schemas.microsoft.com/office/powerpoint/2010/main" val="2490327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03EB1EF5-C4D0-4CED-B6DC-8B800E90A777}" type="slidenum">
              <a:rPr lang="en-GB" smtClean="0"/>
              <a:t>13</a:t>
            </a:fld>
            <a:endParaRPr lang="en-GB"/>
          </a:p>
        </p:txBody>
      </p:sp>
    </p:spTree>
    <p:extLst>
      <p:ext uri="{BB962C8B-B14F-4D97-AF65-F5344CB8AC3E}">
        <p14:creationId xmlns:p14="http://schemas.microsoft.com/office/powerpoint/2010/main" val="152299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3311DB-C32A-CC46-90F4-CE205A9DE94D}" type="slidenum">
              <a:rPr lang="en-US" smtClean="0"/>
              <a:t>3</a:t>
            </a:fld>
            <a:endParaRPr lang="en-US"/>
          </a:p>
        </p:txBody>
      </p:sp>
    </p:spTree>
    <p:extLst>
      <p:ext uri="{BB962C8B-B14F-4D97-AF65-F5344CB8AC3E}">
        <p14:creationId xmlns:p14="http://schemas.microsoft.com/office/powerpoint/2010/main" val="233449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lnSpc>
                <a:spcPct val="115000"/>
              </a:lnSpc>
            </a:pPr>
            <a:r>
              <a:rPr lang="es-ES" sz="1200" dirty="0">
                <a:solidFill>
                  <a:schemeClr val="tx1"/>
                </a:solidFill>
                <a:latin typeface="Roboto"/>
                <a:ea typeface="Calibri" panose="020F0502020204030204" pitchFamily="34" charset="0"/>
                <a:cs typeface="Arial" panose="020B0604020202020204" pitchFamily="34" charset="0"/>
              </a:rPr>
              <a:t>5 </a:t>
            </a:r>
            <a:r>
              <a:rPr lang="es-ES" sz="1200" dirty="0" err="1">
                <a:solidFill>
                  <a:schemeClr val="tx1"/>
                </a:solidFill>
                <a:latin typeface="Roboto"/>
                <a:ea typeface="Calibri" panose="020F0502020204030204" pitchFamily="34" charset="0"/>
                <a:cs typeface="Arial" panose="020B0604020202020204" pitchFamily="34" charset="0"/>
              </a:rPr>
              <a:t>Action</a:t>
            </a:r>
            <a:r>
              <a:rPr lang="es-ES" sz="1200" dirty="0">
                <a:solidFill>
                  <a:schemeClr val="tx1"/>
                </a:solidFill>
                <a:latin typeface="Roboto"/>
                <a:ea typeface="Calibri" panose="020F0502020204030204" pitchFamily="34" charset="0"/>
                <a:cs typeface="Arial" panose="020B0604020202020204" pitchFamily="34" charset="0"/>
              </a:rPr>
              <a:t> </a:t>
            </a:r>
            <a:r>
              <a:rPr lang="es-ES" sz="1200" dirty="0" err="1">
                <a:solidFill>
                  <a:schemeClr val="tx1"/>
                </a:solidFill>
                <a:latin typeface="Roboto"/>
                <a:ea typeface="Calibri" panose="020F0502020204030204" pitchFamily="34" charset="0"/>
                <a:cs typeface="Arial" panose="020B0604020202020204" pitchFamily="34" charset="0"/>
              </a:rPr>
              <a:t>Plans</a:t>
            </a:r>
            <a:r>
              <a:rPr lang="es-ES" sz="1200" dirty="0">
                <a:solidFill>
                  <a:schemeClr val="tx1"/>
                </a:solidFill>
                <a:latin typeface="Roboto"/>
                <a:ea typeface="Calibri" panose="020F0502020204030204" pitchFamily="34" charset="0"/>
                <a:cs typeface="Arial" panose="020B0604020202020204" pitchFamily="34" charset="0"/>
              </a:rPr>
              <a:t> &amp; 1 </a:t>
            </a:r>
            <a:r>
              <a:rPr lang="es-ES" sz="1200" dirty="0" err="1">
                <a:solidFill>
                  <a:schemeClr val="tx1"/>
                </a:solidFill>
                <a:latin typeface="Roboto"/>
                <a:ea typeface="Calibri" panose="020F0502020204030204" pitchFamily="34" charset="0"/>
                <a:cs typeface="Arial" panose="020B0604020202020204" pitchFamily="34" charset="0"/>
              </a:rPr>
              <a:t>Strategy</a:t>
            </a:r>
            <a:r>
              <a:rPr lang="es-ES" sz="1200" dirty="0">
                <a:solidFill>
                  <a:schemeClr val="tx1"/>
                </a:solidFill>
                <a:latin typeface="Roboto"/>
                <a:ea typeface="Calibri" panose="020F0502020204030204" pitchFamily="34" charset="0"/>
                <a:cs typeface="Arial" panose="020B0604020202020204" pitchFamily="34" charset="0"/>
              </a:rPr>
              <a:t> </a:t>
            </a:r>
            <a:r>
              <a:rPr lang="es-ES" sz="1200" dirty="0" err="1">
                <a:solidFill>
                  <a:schemeClr val="tx1"/>
                </a:solidFill>
                <a:latin typeface="Roboto"/>
                <a:ea typeface="Calibri" panose="020F0502020204030204" pitchFamily="34" charset="0"/>
                <a:cs typeface="Arial" panose="020B0604020202020204" pitchFamily="34" charset="0"/>
              </a:rPr>
              <a:t>for</a:t>
            </a:r>
            <a:r>
              <a:rPr lang="es-ES" sz="1200" dirty="0">
                <a:solidFill>
                  <a:schemeClr val="tx1"/>
                </a:solidFill>
                <a:latin typeface="Roboto"/>
                <a:ea typeface="Calibri" panose="020F0502020204030204" pitchFamily="34" charset="0"/>
                <a:cs typeface="Arial" panose="020B0604020202020204" pitchFamily="34" charset="0"/>
              </a:rPr>
              <a:t> </a:t>
            </a:r>
            <a:r>
              <a:rPr lang="es-ES" sz="1200" dirty="0" err="1">
                <a:solidFill>
                  <a:schemeClr val="tx1"/>
                </a:solidFill>
                <a:latin typeface="Roboto"/>
                <a:ea typeface="Calibri" panose="020F0502020204030204" pitchFamily="34" charset="0"/>
                <a:cs typeface="Arial" panose="020B0604020202020204" pitchFamily="34" charset="0"/>
              </a:rPr>
              <a:t>the</a:t>
            </a:r>
            <a:r>
              <a:rPr lang="es-ES" sz="1200" dirty="0">
                <a:solidFill>
                  <a:schemeClr val="tx1"/>
                </a:solidFill>
                <a:latin typeface="Roboto"/>
                <a:ea typeface="Calibri" panose="020F0502020204030204" pitchFamily="34" charset="0"/>
                <a:cs typeface="Arial" panose="020B0604020202020204" pitchFamily="34" charset="0"/>
              </a:rPr>
              <a:t> </a:t>
            </a:r>
            <a:r>
              <a:rPr lang="es-ES" sz="1200" dirty="0" err="1">
                <a:solidFill>
                  <a:schemeClr val="tx1"/>
                </a:solidFill>
                <a:latin typeface="Roboto"/>
                <a:ea typeface="Calibri" panose="020F0502020204030204" pitchFamily="34" charset="0"/>
                <a:cs typeface="Arial" panose="020B0604020202020204" pitchFamily="34" charset="0"/>
              </a:rPr>
              <a:t>conservation</a:t>
            </a:r>
            <a:r>
              <a:rPr lang="es-ES" sz="1200" dirty="0">
                <a:solidFill>
                  <a:schemeClr val="tx1"/>
                </a:solidFill>
                <a:latin typeface="Roboto"/>
                <a:ea typeface="Calibri" panose="020F0502020204030204" pitchFamily="34" charset="0"/>
                <a:cs typeface="Arial" panose="020B0604020202020204" pitchFamily="34" charset="0"/>
              </a:rPr>
              <a:t> </a:t>
            </a:r>
            <a:r>
              <a:rPr lang="es-ES" sz="1200" dirty="0" err="1">
                <a:solidFill>
                  <a:schemeClr val="tx1"/>
                </a:solidFill>
                <a:latin typeface="Roboto"/>
                <a:ea typeface="Calibri" panose="020F0502020204030204" pitchFamily="34" charset="0"/>
                <a:cs typeface="Arial" panose="020B0604020202020204" pitchFamily="34" charset="0"/>
              </a:rPr>
              <a:t>of</a:t>
            </a:r>
            <a:r>
              <a:rPr lang="es-ES" sz="1200" dirty="0">
                <a:solidFill>
                  <a:schemeClr val="tx1"/>
                </a:solidFill>
                <a:latin typeface="Roboto"/>
                <a:ea typeface="Calibri" panose="020F0502020204030204" pitchFamily="34" charset="0"/>
                <a:cs typeface="Arial" panose="020B0604020202020204" pitchFamily="34" charset="0"/>
              </a:rPr>
              <a:t> </a:t>
            </a:r>
            <a:r>
              <a:rPr lang="es-ES" sz="1200" dirty="0" err="1">
                <a:solidFill>
                  <a:schemeClr val="tx1"/>
                </a:solidFill>
                <a:latin typeface="Roboto"/>
                <a:ea typeface="Calibri" panose="020F0502020204030204" pitchFamily="34" charset="0"/>
                <a:cs typeface="Arial" panose="020B0604020202020204" pitchFamily="34" charset="0"/>
              </a:rPr>
              <a:t>species</a:t>
            </a:r>
            <a:r>
              <a:rPr lang="es-ES" sz="1200" dirty="0">
                <a:solidFill>
                  <a:schemeClr val="tx1"/>
                </a:solidFill>
                <a:latin typeface="Roboto"/>
                <a:ea typeface="Calibri" panose="020F0502020204030204" pitchFamily="34" charset="0"/>
                <a:cs typeface="Arial" panose="020B0604020202020204" pitchFamily="34" charset="0"/>
              </a:rPr>
              <a:t> (</a:t>
            </a:r>
            <a:r>
              <a:rPr lang="es-ES" sz="1200" b="1" dirty="0" err="1">
                <a:solidFill>
                  <a:schemeClr val="tx1"/>
                </a:solidFill>
                <a:latin typeface="Roboto"/>
                <a:ea typeface="Calibri" panose="020F0502020204030204" pitchFamily="34" charset="0"/>
                <a:cs typeface="Arial" panose="020B0604020202020204" pitchFamily="34" charset="0"/>
              </a:rPr>
              <a:t>Mediterranean</a:t>
            </a:r>
            <a:r>
              <a:rPr lang="es-ES" sz="1200" dirty="0">
                <a:solidFill>
                  <a:schemeClr val="tx1"/>
                </a:solidFill>
                <a:latin typeface="Roboto"/>
                <a:ea typeface="Calibri" panose="020F0502020204030204" pitchFamily="34" charset="0"/>
                <a:cs typeface="Arial" panose="020B0604020202020204" pitchFamily="34" charset="0"/>
              </a:rPr>
              <a:t> </a:t>
            </a:r>
            <a:r>
              <a:rPr lang="es-ES" sz="1200" b="1" dirty="0" err="1">
                <a:solidFill>
                  <a:schemeClr val="tx1"/>
                </a:solidFill>
                <a:latin typeface="Roboto"/>
                <a:ea typeface="Calibri" panose="020F0502020204030204" pitchFamily="34" charset="0"/>
                <a:cs typeface="Arial" panose="020B0604020202020204" pitchFamily="34" charset="0"/>
              </a:rPr>
              <a:t>Monk</a:t>
            </a:r>
            <a:r>
              <a:rPr lang="es-ES" sz="1200" b="1" dirty="0">
                <a:solidFill>
                  <a:schemeClr val="tx1"/>
                </a:solidFill>
                <a:latin typeface="Roboto"/>
                <a:ea typeface="Calibri" panose="020F0502020204030204" pitchFamily="34" charset="0"/>
                <a:cs typeface="Arial" panose="020B0604020202020204" pitchFamily="34" charset="0"/>
              </a:rPr>
              <a:t> </a:t>
            </a:r>
            <a:r>
              <a:rPr lang="es-ES" sz="1200" b="1" dirty="0" err="1">
                <a:solidFill>
                  <a:schemeClr val="tx1"/>
                </a:solidFill>
                <a:latin typeface="Roboto"/>
                <a:ea typeface="Calibri" panose="020F0502020204030204" pitchFamily="34" charset="0"/>
                <a:cs typeface="Arial" panose="020B0604020202020204" pitchFamily="34" charset="0"/>
              </a:rPr>
              <a:t>Seal</a:t>
            </a:r>
            <a:r>
              <a:rPr lang="es-ES" sz="1200" dirty="0">
                <a:solidFill>
                  <a:schemeClr val="tx1"/>
                </a:solidFill>
                <a:latin typeface="Roboto"/>
                <a:ea typeface="Calibri" panose="020F0502020204030204" pitchFamily="34" charset="0"/>
                <a:cs typeface="Arial" panose="020B0604020202020204" pitchFamily="34" charset="0"/>
              </a:rPr>
              <a:t>, </a:t>
            </a:r>
            <a:r>
              <a:rPr lang="es-ES" sz="1200" b="1" dirty="0">
                <a:solidFill>
                  <a:schemeClr val="tx1"/>
                </a:solidFill>
                <a:latin typeface="Roboto"/>
                <a:ea typeface="Calibri" panose="020F0502020204030204" pitchFamily="34" charset="0"/>
                <a:cs typeface="Arial" panose="020B0604020202020204" pitchFamily="34" charset="0"/>
              </a:rPr>
              <a:t>Marine </a:t>
            </a:r>
            <a:r>
              <a:rPr lang="es-ES" sz="1200" b="1" dirty="0" err="1">
                <a:solidFill>
                  <a:schemeClr val="tx1"/>
                </a:solidFill>
                <a:latin typeface="Roboto"/>
                <a:ea typeface="Calibri" panose="020F0502020204030204" pitchFamily="34" charset="0"/>
                <a:cs typeface="Arial" panose="020B0604020202020204" pitchFamily="34" charset="0"/>
              </a:rPr>
              <a:t>Turtles</a:t>
            </a:r>
            <a:r>
              <a:rPr lang="es-ES" sz="1200" dirty="0">
                <a:solidFill>
                  <a:schemeClr val="tx1"/>
                </a:solidFill>
                <a:latin typeface="Roboto"/>
                <a:ea typeface="Calibri" panose="020F0502020204030204" pitchFamily="34" charset="0"/>
                <a:cs typeface="Arial" panose="020B0604020202020204" pitchFamily="34" charset="0"/>
              </a:rPr>
              <a:t>, </a:t>
            </a:r>
            <a:r>
              <a:rPr lang="es-ES" sz="1200" b="1" dirty="0" err="1">
                <a:solidFill>
                  <a:schemeClr val="tx1"/>
                </a:solidFill>
                <a:latin typeface="Roboto"/>
                <a:ea typeface="Calibri" panose="020F0502020204030204" pitchFamily="34" charset="0"/>
                <a:cs typeface="Arial" panose="020B0604020202020204" pitchFamily="34" charset="0"/>
              </a:rPr>
              <a:t>Cetaceans</a:t>
            </a:r>
            <a:r>
              <a:rPr lang="es-ES" sz="1200" dirty="0">
                <a:solidFill>
                  <a:schemeClr val="tx1"/>
                </a:solidFill>
                <a:latin typeface="Roboto"/>
                <a:ea typeface="Calibri" panose="020F0502020204030204" pitchFamily="34" charset="0"/>
                <a:cs typeface="Arial" panose="020B0604020202020204" pitchFamily="34" charset="0"/>
              </a:rPr>
              <a:t>, </a:t>
            </a:r>
            <a:r>
              <a:rPr lang="es-ES" sz="1200" b="1" dirty="0" err="1">
                <a:solidFill>
                  <a:schemeClr val="tx1"/>
                </a:solidFill>
                <a:latin typeface="Roboto"/>
                <a:ea typeface="Calibri" panose="020F0502020204030204" pitchFamily="34" charset="0"/>
                <a:cs typeface="Arial" panose="020B0604020202020204" pitchFamily="34" charset="0"/>
              </a:rPr>
              <a:t>Cartilaginous</a:t>
            </a:r>
            <a:r>
              <a:rPr lang="es-ES" sz="1200" b="1" dirty="0">
                <a:solidFill>
                  <a:schemeClr val="tx1"/>
                </a:solidFill>
                <a:latin typeface="Roboto"/>
                <a:ea typeface="Calibri" panose="020F0502020204030204" pitchFamily="34" charset="0"/>
                <a:cs typeface="Arial" panose="020B0604020202020204" pitchFamily="34" charset="0"/>
              </a:rPr>
              <a:t> </a:t>
            </a:r>
            <a:r>
              <a:rPr lang="es-ES" sz="1200" b="1" dirty="0" err="1">
                <a:solidFill>
                  <a:schemeClr val="tx1"/>
                </a:solidFill>
                <a:latin typeface="Roboto"/>
                <a:ea typeface="Calibri" panose="020F0502020204030204" pitchFamily="34" charset="0"/>
                <a:cs typeface="Arial" panose="020B0604020202020204" pitchFamily="34" charset="0"/>
              </a:rPr>
              <a:t>Fishes</a:t>
            </a:r>
            <a:r>
              <a:rPr lang="es-ES" sz="1200" dirty="0">
                <a:solidFill>
                  <a:schemeClr val="tx1"/>
                </a:solidFill>
                <a:latin typeface="Roboto"/>
                <a:ea typeface="Calibri" panose="020F0502020204030204" pitchFamily="34" charset="0"/>
                <a:cs typeface="Arial" panose="020B0604020202020204" pitchFamily="34" charset="0"/>
              </a:rPr>
              <a:t>, and </a:t>
            </a:r>
            <a:r>
              <a:rPr lang="es-ES" sz="1200" b="1" dirty="0">
                <a:solidFill>
                  <a:schemeClr val="tx1"/>
                </a:solidFill>
                <a:latin typeface="Roboto"/>
                <a:ea typeface="Calibri" panose="020F0502020204030204" pitchFamily="34" charset="0"/>
                <a:cs typeface="Arial" panose="020B0604020202020204" pitchFamily="34" charset="0"/>
              </a:rPr>
              <a:t>Marine &amp; </a:t>
            </a:r>
            <a:r>
              <a:rPr lang="es-ES" sz="1200" b="1" dirty="0" err="1">
                <a:solidFill>
                  <a:schemeClr val="tx1"/>
                </a:solidFill>
                <a:latin typeface="Roboto"/>
                <a:ea typeface="Calibri" panose="020F0502020204030204" pitchFamily="34" charset="0"/>
                <a:cs typeface="Arial" panose="020B0604020202020204" pitchFamily="34" charset="0"/>
              </a:rPr>
              <a:t>Coastal</a:t>
            </a:r>
            <a:r>
              <a:rPr lang="es-ES" sz="1200" b="1" dirty="0">
                <a:solidFill>
                  <a:schemeClr val="tx1"/>
                </a:solidFill>
                <a:latin typeface="Roboto"/>
                <a:ea typeface="Calibri" panose="020F0502020204030204" pitchFamily="34" charset="0"/>
                <a:cs typeface="Arial" panose="020B0604020202020204" pitchFamily="34" charset="0"/>
              </a:rPr>
              <a:t> </a:t>
            </a:r>
            <a:r>
              <a:rPr lang="es-ES" sz="1200" b="1" dirty="0" err="1">
                <a:solidFill>
                  <a:schemeClr val="tx1"/>
                </a:solidFill>
                <a:latin typeface="Roboto"/>
                <a:ea typeface="Calibri" panose="020F0502020204030204" pitchFamily="34" charset="0"/>
                <a:cs typeface="Arial" panose="020B0604020202020204" pitchFamily="34" charset="0"/>
              </a:rPr>
              <a:t>Birds</a:t>
            </a:r>
            <a:r>
              <a:rPr lang="es-ES" sz="1200" dirty="0">
                <a:solidFill>
                  <a:schemeClr val="tx1"/>
                </a:solidFill>
                <a:latin typeface="Roboto"/>
                <a:ea typeface="Calibri" panose="020F0502020204030204" pitchFamily="34" charset="0"/>
                <a:cs typeface="Arial" panose="020B0604020202020204" pitchFamily="34" charset="0"/>
              </a:rPr>
              <a:t>)</a:t>
            </a:r>
          </a:p>
          <a:p>
            <a:pPr>
              <a:lnSpc>
                <a:spcPct val="115000"/>
              </a:lnSpc>
            </a:pPr>
            <a:endParaRPr lang="es-ES" sz="800" dirty="0">
              <a:solidFill>
                <a:schemeClr val="tx1"/>
              </a:solidFill>
              <a:latin typeface="Roboto"/>
              <a:ea typeface="Calibri" panose="020F0502020204030204" pitchFamily="34" charset="0"/>
              <a:cs typeface="Arial" panose="020B0604020202020204" pitchFamily="34" charset="0"/>
            </a:endParaRPr>
          </a:p>
          <a:p>
            <a:pPr>
              <a:lnSpc>
                <a:spcPct val="115000"/>
              </a:lnSpc>
            </a:pPr>
            <a:r>
              <a:rPr lang="es-ES" sz="1200" dirty="0">
                <a:solidFill>
                  <a:schemeClr val="tx1"/>
                </a:solidFill>
                <a:latin typeface="Roboto"/>
                <a:ea typeface="Calibri" panose="020F0502020204030204" pitchFamily="34" charset="0"/>
                <a:cs typeface="Arial" panose="020B0604020202020204" pitchFamily="34" charset="0"/>
              </a:rPr>
              <a:t>3 </a:t>
            </a:r>
            <a:r>
              <a:rPr lang="es-ES" sz="1200" dirty="0" err="1">
                <a:solidFill>
                  <a:schemeClr val="tx1"/>
                </a:solidFill>
                <a:latin typeface="Roboto"/>
                <a:ea typeface="Calibri" panose="020F0502020204030204" pitchFamily="34" charset="0"/>
                <a:cs typeface="Arial" panose="020B0604020202020204" pitchFamily="34" charset="0"/>
              </a:rPr>
              <a:t>Action</a:t>
            </a:r>
            <a:r>
              <a:rPr lang="es-ES" sz="1200" dirty="0">
                <a:solidFill>
                  <a:schemeClr val="tx1"/>
                </a:solidFill>
                <a:latin typeface="Roboto"/>
                <a:ea typeface="Calibri" panose="020F0502020204030204" pitchFamily="34" charset="0"/>
                <a:cs typeface="Arial" panose="020B0604020202020204" pitchFamily="34" charset="0"/>
              </a:rPr>
              <a:t> </a:t>
            </a:r>
            <a:r>
              <a:rPr lang="es-ES" sz="1200" dirty="0" err="1">
                <a:solidFill>
                  <a:schemeClr val="tx1"/>
                </a:solidFill>
                <a:latin typeface="Roboto"/>
                <a:ea typeface="Calibri" panose="020F0502020204030204" pitchFamily="34" charset="0"/>
                <a:cs typeface="Arial" panose="020B0604020202020204" pitchFamily="34" charset="0"/>
              </a:rPr>
              <a:t>Plans</a:t>
            </a:r>
            <a:r>
              <a:rPr lang="es-ES" sz="1200" dirty="0">
                <a:solidFill>
                  <a:schemeClr val="tx1"/>
                </a:solidFill>
                <a:latin typeface="Roboto"/>
                <a:ea typeface="Calibri" panose="020F0502020204030204" pitchFamily="34" charset="0"/>
                <a:cs typeface="Arial" panose="020B0604020202020204" pitchFamily="34" charset="0"/>
              </a:rPr>
              <a:t> </a:t>
            </a:r>
            <a:r>
              <a:rPr lang="es-ES" sz="1200" dirty="0" err="1">
                <a:solidFill>
                  <a:schemeClr val="tx1"/>
                </a:solidFill>
                <a:latin typeface="Roboto"/>
                <a:ea typeface="Calibri" panose="020F0502020204030204" pitchFamily="34" charset="0"/>
                <a:cs typeface="Arial" panose="020B0604020202020204" pitchFamily="34" charset="0"/>
              </a:rPr>
              <a:t>for</a:t>
            </a:r>
            <a:r>
              <a:rPr lang="es-ES" sz="1200" dirty="0">
                <a:solidFill>
                  <a:schemeClr val="tx1"/>
                </a:solidFill>
                <a:latin typeface="Roboto"/>
                <a:ea typeface="Calibri" panose="020F0502020204030204" pitchFamily="34" charset="0"/>
                <a:cs typeface="Arial" panose="020B0604020202020204" pitchFamily="34" charset="0"/>
              </a:rPr>
              <a:t> </a:t>
            </a:r>
            <a:r>
              <a:rPr lang="es-ES" sz="1200" dirty="0" err="1">
                <a:solidFill>
                  <a:schemeClr val="tx1"/>
                </a:solidFill>
                <a:latin typeface="Roboto"/>
                <a:ea typeface="Calibri" panose="020F0502020204030204" pitchFamily="34" charset="0"/>
                <a:cs typeface="Arial" panose="020B0604020202020204" pitchFamily="34" charset="0"/>
              </a:rPr>
              <a:t>the</a:t>
            </a:r>
            <a:r>
              <a:rPr lang="es-ES" sz="1200" dirty="0">
                <a:solidFill>
                  <a:schemeClr val="tx1"/>
                </a:solidFill>
                <a:latin typeface="Roboto"/>
                <a:ea typeface="Calibri" panose="020F0502020204030204" pitchFamily="34" charset="0"/>
                <a:cs typeface="Arial" panose="020B0604020202020204" pitchFamily="34" charset="0"/>
              </a:rPr>
              <a:t> </a:t>
            </a:r>
            <a:r>
              <a:rPr lang="es-ES" sz="1200" dirty="0" err="1">
                <a:solidFill>
                  <a:schemeClr val="tx1"/>
                </a:solidFill>
                <a:latin typeface="Roboto"/>
                <a:ea typeface="Calibri" panose="020F0502020204030204" pitchFamily="34" charset="0"/>
                <a:cs typeface="Arial" panose="020B0604020202020204" pitchFamily="34" charset="0"/>
              </a:rPr>
              <a:t>conservation</a:t>
            </a:r>
            <a:r>
              <a:rPr lang="es-ES" sz="1200" dirty="0">
                <a:solidFill>
                  <a:schemeClr val="tx1"/>
                </a:solidFill>
                <a:latin typeface="Roboto"/>
                <a:ea typeface="Calibri" panose="020F0502020204030204" pitchFamily="34" charset="0"/>
                <a:cs typeface="Arial" panose="020B0604020202020204" pitchFamily="34" charset="0"/>
              </a:rPr>
              <a:t> </a:t>
            </a:r>
            <a:r>
              <a:rPr lang="es-ES" sz="1200" dirty="0" err="1">
                <a:solidFill>
                  <a:schemeClr val="tx1"/>
                </a:solidFill>
                <a:latin typeface="Roboto"/>
                <a:ea typeface="Calibri" panose="020F0502020204030204" pitchFamily="34" charset="0"/>
                <a:cs typeface="Arial" panose="020B0604020202020204" pitchFamily="34" charset="0"/>
              </a:rPr>
              <a:t>of</a:t>
            </a:r>
            <a:r>
              <a:rPr lang="es-ES" sz="1200" dirty="0">
                <a:solidFill>
                  <a:schemeClr val="tx1"/>
                </a:solidFill>
                <a:latin typeface="Roboto"/>
                <a:ea typeface="Calibri" panose="020F0502020204030204" pitchFamily="34" charset="0"/>
                <a:cs typeface="Arial" panose="020B0604020202020204" pitchFamily="34" charset="0"/>
              </a:rPr>
              <a:t> </a:t>
            </a:r>
            <a:r>
              <a:rPr lang="es-ES" sz="1200" dirty="0" err="1">
                <a:solidFill>
                  <a:schemeClr val="tx1"/>
                </a:solidFill>
                <a:latin typeface="Roboto"/>
                <a:ea typeface="Calibri" panose="020F0502020204030204" pitchFamily="34" charset="0"/>
                <a:cs typeface="Arial" panose="020B0604020202020204" pitchFamily="34" charset="0"/>
              </a:rPr>
              <a:t>habitats</a:t>
            </a:r>
            <a:r>
              <a:rPr lang="es-ES" sz="1200" dirty="0">
                <a:solidFill>
                  <a:schemeClr val="tx1"/>
                </a:solidFill>
                <a:latin typeface="Roboto"/>
                <a:ea typeface="Calibri" panose="020F0502020204030204" pitchFamily="34" charset="0"/>
                <a:cs typeface="Arial" panose="020B0604020202020204" pitchFamily="34" charset="0"/>
              </a:rPr>
              <a:t> (</a:t>
            </a:r>
            <a:r>
              <a:rPr lang="es-ES" sz="1200" b="1" dirty="0">
                <a:solidFill>
                  <a:schemeClr val="tx1"/>
                </a:solidFill>
                <a:latin typeface="Roboto"/>
                <a:ea typeface="Calibri" panose="020F0502020204030204" pitchFamily="34" charset="0"/>
                <a:cs typeface="Arial" panose="020B0604020202020204" pitchFamily="34" charset="0"/>
              </a:rPr>
              <a:t>Marine </a:t>
            </a:r>
            <a:r>
              <a:rPr lang="es-ES" sz="1200" b="1" dirty="0" err="1">
                <a:solidFill>
                  <a:schemeClr val="tx1"/>
                </a:solidFill>
                <a:latin typeface="Roboto"/>
                <a:ea typeface="Calibri" panose="020F0502020204030204" pitchFamily="34" charset="0"/>
                <a:cs typeface="Arial" panose="020B0604020202020204" pitchFamily="34" charset="0"/>
              </a:rPr>
              <a:t>Vegetation</a:t>
            </a:r>
            <a:r>
              <a:rPr lang="es-ES" sz="1200" dirty="0">
                <a:solidFill>
                  <a:schemeClr val="tx1"/>
                </a:solidFill>
                <a:latin typeface="Roboto"/>
                <a:ea typeface="Calibri" panose="020F0502020204030204" pitchFamily="34" charset="0"/>
                <a:cs typeface="Arial" panose="020B0604020202020204" pitchFamily="34" charset="0"/>
              </a:rPr>
              <a:t>, </a:t>
            </a:r>
            <a:r>
              <a:rPr lang="es-ES" sz="1200" b="1" dirty="0" err="1">
                <a:solidFill>
                  <a:schemeClr val="tx1"/>
                </a:solidFill>
                <a:latin typeface="Roboto"/>
                <a:ea typeface="Calibri" panose="020F0502020204030204" pitchFamily="34" charset="0"/>
                <a:cs typeface="Arial" panose="020B0604020202020204" pitchFamily="34" charset="0"/>
              </a:rPr>
              <a:t>Coralligenous</a:t>
            </a:r>
            <a:r>
              <a:rPr lang="es-ES" sz="1200" dirty="0">
                <a:solidFill>
                  <a:schemeClr val="tx1"/>
                </a:solidFill>
                <a:latin typeface="Roboto"/>
                <a:ea typeface="Calibri" panose="020F0502020204030204" pitchFamily="34" charset="0"/>
                <a:cs typeface="Arial" panose="020B0604020202020204" pitchFamily="34" charset="0"/>
              </a:rPr>
              <a:t>, and </a:t>
            </a:r>
            <a:r>
              <a:rPr lang="es-ES" sz="1200" b="1" dirty="0" err="1">
                <a:solidFill>
                  <a:schemeClr val="tx1"/>
                </a:solidFill>
                <a:latin typeface="Roboto"/>
                <a:ea typeface="Calibri" panose="020F0502020204030204" pitchFamily="34" charset="0"/>
                <a:cs typeface="Arial" panose="020B0604020202020204" pitchFamily="34" charset="0"/>
              </a:rPr>
              <a:t>Dark</a:t>
            </a:r>
            <a:r>
              <a:rPr lang="es-ES" sz="1200" b="1" dirty="0">
                <a:solidFill>
                  <a:schemeClr val="tx1"/>
                </a:solidFill>
                <a:latin typeface="Roboto"/>
                <a:ea typeface="Calibri" panose="020F0502020204030204" pitchFamily="34" charset="0"/>
                <a:cs typeface="Arial" panose="020B0604020202020204" pitchFamily="34" charset="0"/>
              </a:rPr>
              <a:t> </a:t>
            </a:r>
            <a:r>
              <a:rPr lang="es-ES" sz="1200" b="1" dirty="0" err="1">
                <a:solidFill>
                  <a:schemeClr val="tx1"/>
                </a:solidFill>
                <a:latin typeface="Roboto"/>
                <a:ea typeface="Calibri" panose="020F0502020204030204" pitchFamily="34" charset="0"/>
                <a:cs typeface="Arial" panose="020B0604020202020204" pitchFamily="34" charset="0"/>
              </a:rPr>
              <a:t>Habitats</a:t>
            </a:r>
            <a:r>
              <a:rPr lang="es-ES" sz="1200" dirty="0">
                <a:solidFill>
                  <a:schemeClr val="tx1"/>
                </a:solidFill>
                <a:latin typeface="Roboto"/>
                <a:ea typeface="Calibri" panose="020F0502020204030204" pitchFamily="34" charset="0"/>
                <a:cs typeface="Arial" panose="020B0604020202020204" pitchFamily="34" charset="0"/>
              </a:rPr>
              <a:t>) </a:t>
            </a:r>
          </a:p>
          <a:p>
            <a:pPr>
              <a:lnSpc>
                <a:spcPct val="115000"/>
              </a:lnSpc>
            </a:pPr>
            <a:endParaRPr lang="es-ES" sz="800" dirty="0">
              <a:solidFill>
                <a:schemeClr val="tx1"/>
              </a:solidFill>
              <a:latin typeface="Roboto"/>
              <a:ea typeface="Calibri" panose="020F0502020204030204" pitchFamily="34" charset="0"/>
              <a:cs typeface="Arial" panose="020B0604020202020204" pitchFamily="34" charset="0"/>
            </a:endParaRPr>
          </a:p>
          <a:p>
            <a:pPr>
              <a:lnSpc>
                <a:spcPct val="115000"/>
              </a:lnSpc>
            </a:pPr>
            <a:r>
              <a:rPr lang="es-ES" sz="1200" dirty="0">
                <a:solidFill>
                  <a:schemeClr val="tx1"/>
                </a:solidFill>
                <a:latin typeface="Roboto"/>
                <a:ea typeface="Calibri" panose="020F0502020204030204" pitchFamily="34" charset="0"/>
                <a:cs typeface="Arial" panose="020B0604020202020204" pitchFamily="34" charset="0"/>
              </a:rPr>
              <a:t>1 </a:t>
            </a:r>
            <a:r>
              <a:rPr lang="es-ES" sz="1200" dirty="0" err="1">
                <a:solidFill>
                  <a:schemeClr val="tx1"/>
                </a:solidFill>
                <a:latin typeface="Roboto"/>
                <a:ea typeface="Calibri" panose="020F0502020204030204" pitchFamily="34" charset="0"/>
                <a:cs typeface="Arial" panose="020B0604020202020204" pitchFamily="34" charset="0"/>
              </a:rPr>
              <a:t>Action</a:t>
            </a:r>
            <a:r>
              <a:rPr lang="es-ES" sz="1200" dirty="0">
                <a:solidFill>
                  <a:schemeClr val="tx1"/>
                </a:solidFill>
                <a:latin typeface="Roboto"/>
                <a:ea typeface="Calibri" panose="020F0502020204030204" pitchFamily="34" charset="0"/>
                <a:cs typeface="Arial" panose="020B0604020202020204" pitchFamily="34" charset="0"/>
              </a:rPr>
              <a:t> Plan </a:t>
            </a:r>
            <a:r>
              <a:rPr lang="es-ES" sz="1200" dirty="0" err="1">
                <a:solidFill>
                  <a:schemeClr val="tx1"/>
                </a:solidFill>
                <a:latin typeface="Roboto"/>
                <a:ea typeface="Calibri" panose="020F0502020204030204" pitchFamily="34" charset="0"/>
                <a:cs typeface="Arial" panose="020B0604020202020204" pitchFamily="34" charset="0"/>
              </a:rPr>
              <a:t>on</a:t>
            </a:r>
            <a:r>
              <a:rPr lang="es-ES" sz="1200" dirty="0">
                <a:solidFill>
                  <a:schemeClr val="tx1"/>
                </a:solidFill>
                <a:latin typeface="Roboto"/>
                <a:ea typeface="Calibri" panose="020F0502020204030204" pitchFamily="34" charset="0"/>
                <a:cs typeface="Arial" panose="020B0604020202020204" pitchFamily="34" charset="0"/>
              </a:rPr>
              <a:t> </a:t>
            </a:r>
            <a:r>
              <a:rPr lang="es-ES" sz="1200" b="1" dirty="0" err="1">
                <a:solidFill>
                  <a:schemeClr val="tx1"/>
                </a:solidFill>
                <a:latin typeface="Roboto"/>
                <a:ea typeface="Calibri" panose="020F0502020204030204" pitchFamily="34" charset="0"/>
                <a:cs typeface="Arial" panose="020B0604020202020204" pitchFamily="34" charset="0"/>
              </a:rPr>
              <a:t>Species</a:t>
            </a:r>
            <a:r>
              <a:rPr lang="es-ES" sz="1200" b="1" dirty="0">
                <a:solidFill>
                  <a:schemeClr val="tx1"/>
                </a:solidFill>
                <a:latin typeface="Roboto"/>
                <a:ea typeface="Calibri" panose="020F0502020204030204" pitchFamily="34" charset="0"/>
                <a:cs typeface="Arial" panose="020B0604020202020204" pitchFamily="34" charset="0"/>
              </a:rPr>
              <a:t> </a:t>
            </a:r>
            <a:r>
              <a:rPr lang="es-ES" sz="1200" b="1" dirty="0" err="1">
                <a:solidFill>
                  <a:schemeClr val="tx1"/>
                </a:solidFill>
                <a:latin typeface="Roboto"/>
                <a:ea typeface="Calibri" panose="020F0502020204030204" pitchFamily="34" charset="0"/>
                <a:cs typeface="Arial" panose="020B0604020202020204" pitchFamily="34" charset="0"/>
              </a:rPr>
              <a:t>Introductions</a:t>
            </a:r>
            <a:r>
              <a:rPr lang="es-ES" sz="1200" b="1" dirty="0">
                <a:solidFill>
                  <a:schemeClr val="tx1"/>
                </a:solidFill>
                <a:latin typeface="Roboto"/>
                <a:ea typeface="Calibri" panose="020F0502020204030204" pitchFamily="34" charset="0"/>
                <a:cs typeface="Arial" panose="020B0604020202020204" pitchFamily="34" charset="0"/>
              </a:rPr>
              <a:t> and </a:t>
            </a:r>
            <a:r>
              <a:rPr lang="es-ES" sz="1200" b="1" dirty="0" err="1">
                <a:solidFill>
                  <a:schemeClr val="tx1"/>
                </a:solidFill>
                <a:latin typeface="Roboto"/>
                <a:ea typeface="Calibri" panose="020F0502020204030204" pitchFamily="34" charset="0"/>
                <a:cs typeface="Arial" panose="020B0604020202020204" pitchFamily="34" charset="0"/>
              </a:rPr>
              <a:t>Invasive</a:t>
            </a:r>
            <a:r>
              <a:rPr lang="es-ES" sz="1200" b="1" dirty="0">
                <a:solidFill>
                  <a:schemeClr val="tx1"/>
                </a:solidFill>
                <a:latin typeface="Roboto"/>
                <a:ea typeface="Calibri" panose="020F0502020204030204" pitchFamily="34" charset="0"/>
                <a:cs typeface="Arial" panose="020B0604020202020204" pitchFamily="34" charset="0"/>
              </a:rPr>
              <a:t> </a:t>
            </a:r>
            <a:r>
              <a:rPr lang="es-ES" sz="1200" b="1" dirty="0" err="1">
                <a:solidFill>
                  <a:schemeClr val="tx1"/>
                </a:solidFill>
                <a:latin typeface="Roboto"/>
                <a:ea typeface="Calibri" panose="020F0502020204030204" pitchFamily="34" charset="0"/>
                <a:cs typeface="Arial" panose="020B0604020202020204" pitchFamily="34" charset="0"/>
              </a:rPr>
              <a:t>Species</a:t>
            </a:r>
            <a:r>
              <a:rPr lang="es-ES" sz="1200" b="1" dirty="0">
                <a:solidFill>
                  <a:schemeClr val="tx1"/>
                </a:solidFill>
                <a:latin typeface="Roboto"/>
                <a:ea typeface="Calibri" panose="020F050202020403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A83311DB-C32A-CC46-90F4-CE205A9DE94D}" type="slidenum">
              <a:rPr lang="en-US" smtClean="0"/>
              <a:t>4</a:t>
            </a:fld>
            <a:endParaRPr lang="en-US"/>
          </a:p>
        </p:txBody>
      </p:sp>
    </p:spTree>
    <p:extLst>
      <p:ext uri="{BB962C8B-B14F-4D97-AF65-F5344CB8AC3E}">
        <p14:creationId xmlns:p14="http://schemas.microsoft.com/office/powerpoint/2010/main" val="67038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As a semi-enclosed sea, the Mediterranean is more susceptible to human impacts than more open waters.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A recent study has shown that the Mediterranean is among the world biomes that show the strongest negative responses to land use and climate change pressures.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The marine environment and MPAs are particularly sensitive to external threats (Pollution</a:t>
            </a:r>
            <a:r>
              <a:rPr lang="fr-FR" sz="1200" kern="1200" dirty="0">
                <a:solidFill>
                  <a:schemeClr val="tx1"/>
                </a:solidFill>
                <a:effectLst/>
                <a:latin typeface="+mn-lt"/>
                <a:ea typeface="+mn-ea"/>
                <a:cs typeface="+mn-cs"/>
              </a:rPr>
              <a:t>, </a:t>
            </a:r>
            <a:r>
              <a:rPr lang="en-IE" sz="1200" kern="1200" dirty="0">
                <a:solidFill>
                  <a:schemeClr val="tx1"/>
                </a:solidFill>
                <a:effectLst/>
                <a:latin typeface="+mn-lt"/>
                <a:ea typeface="+mn-ea"/>
                <a:cs typeface="+mn-cs"/>
              </a:rPr>
              <a:t>Unsustainable fishing, Invasive Alien Species, Coastal and marine habitat degradation</a:t>
            </a:r>
            <a:r>
              <a:rPr lang="fr-FR" sz="1200" kern="1200" dirty="0">
                <a:solidFill>
                  <a:schemeClr val="tx1"/>
                </a:solidFill>
                <a:effectLst/>
                <a:latin typeface="+mn-lt"/>
                <a:ea typeface="+mn-ea"/>
                <a:cs typeface="+mn-cs"/>
              </a:rPr>
              <a:t>, </a:t>
            </a:r>
            <a:r>
              <a:rPr lang="en-IE" sz="1200" kern="1200" dirty="0">
                <a:solidFill>
                  <a:schemeClr val="tx1"/>
                </a:solidFill>
                <a:effectLst/>
                <a:latin typeface="+mn-lt"/>
                <a:ea typeface="+mn-ea"/>
                <a:cs typeface="+mn-cs"/>
              </a:rPr>
              <a:t>Collision with ships</a:t>
            </a:r>
            <a:r>
              <a:rPr lang="fr-FR" sz="1200" kern="1200" dirty="0">
                <a:solidFill>
                  <a:schemeClr val="tx1"/>
                </a:solidFill>
                <a:effectLst/>
                <a:latin typeface="+mn-lt"/>
                <a:ea typeface="+mn-ea"/>
                <a:cs typeface="+mn-cs"/>
              </a:rPr>
              <a:t>, </a:t>
            </a:r>
            <a:r>
              <a:rPr lang="en-IE" sz="1200" kern="1200" dirty="0">
                <a:solidFill>
                  <a:schemeClr val="tx1"/>
                </a:solidFill>
                <a:effectLst/>
                <a:latin typeface="+mn-lt"/>
                <a:ea typeface="+mn-ea"/>
                <a:cs typeface="+mn-cs"/>
              </a:rPr>
              <a:t>Climate Change). The biggest drivers of anthropomorphic threats to the region stem from the tourism, shipping and fishing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effectLst/>
              <a:latin typeface="+mn-lt"/>
              <a:ea typeface="+mn-ea"/>
              <a:cs typeface="+mn-cs"/>
            </a:endParaRPr>
          </a:p>
          <a:p>
            <a:r>
              <a:rPr lang="fr-FR" sz="2000" b="1" dirty="0">
                <a:ea typeface="Open Sans" panose="020B0606030504020204" pitchFamily="34" charset="0"/>
                <a:cs typeface="Open Sans" panose="020B0606030504020204" pitchFamily="34" charset="0"/>
              </a:rPr>
              <a:t>The </a:t>
            </a:r>
            <a:r>
              <a:rPr lang="fr-FR" sz="2000" b="1" dirty="0" err="1">
                <a:ea typeface="Open Sans" panose="020B0606030504020204" pitchFamily="34" charset="0"/>
                <a:cs typeface="Open Sans" panose="020B0606030504020204" pitchFamily="34" charset="0"/>
              </a:rPr>
              <a:t>Mediterranean</a:t>
            </a:r>
            <a:r>
              <a:rPr lang="fr-FR" sz="2000" b="1" dirty="0">
                <a:ea typeface="Open Sans" panose="020B0606030504020204" pitchFamily="34" charset="0"/>
                <a:cs typeface="Open Sans" panose="020B0606030504020204" pitchFamily="34" charset="0"/>
              </a:rPr>
              <a:t>:</a:t>
            </a:r>
          </a:p>
          <a:p>
            <a:pPr lvl="1"/>
            <a:r>
              <a:rPr lang="en-US" sz="2000" dirty="0">
                <a:solidFill>
                  <a:schemeClr val="accent6">
                    <a:lumMod val="75000"/>
                  </a:schemeClr>
                </a:solidFill>
                <a:ea typeface="Open Sans" panose="020B0606030504020204" pitchFamily="34" charset="0"/>
                <a:cs typeface="Open Sans" panose="020B0606030504020204" pitchFamily="34" charset="0"/>
              </a:rPr>
              <a:t>0.3% of the Ocean Volume → 18% of the world's known species</a:t>
            </a:r>
          </a:p>
          <a:p>
            <a:pPr lvl="1"/>
            <a:r>
              <a:rPr lang="en-US" sz="2000" dirty="0">
                <a:solidFill>
                  <a:schemeClr val="accent6">
                    <a:lumMod val="75000"/>
                  </a:schemeClr>
                </a:solidFill>
                <a:ea typeface="Open Sans" panose="020B0606030504020204" pitchFamily="34" charset="0"/>
                <a:cs typeface="Open Sans" panose="020B0606030504020204" pitchFamily="34" charset="0"/>
              </a:rPr>
              <a:t>246 threatened marine species live there</a:t>
            </a:r>
            <a:endParaRPr lang="fr-FR" sz="2000" dirty="0">
              <a:solidFill>
                <a:schemeClr val="accent6">
                  <a:lumMod val="75000"/>
                </a:schemeClr>
              </a:solidFill>
              <a:ea typeface="Open Sans" panose="020B0606030504020204" pitchFamily="34" charset="0"/>
              <a:cs typeface="Open Sans" panose="020B0606030504020204" pitchFamily="34" charset="0"/>
            </a:endParaRPr>
          </a:p>
          <a:p>
            <a:pPr marL="457200" lvl="1" indent="0">
              <a:buNone/>
            </a:pPr>
            <a:endParaRPr lang="fr-FR" sz="2000" dirty="0"/>
          </a:p>
          <a:p>
            <a:pPr marL="228600" lvl="1">
              <a:spcBef>
                <a:spcPts val="1000"/>
              </a:spcBef>
            </a:pPr>
            <a:r>
              <a:rPr lang="en-US" sz="2000" b="1" dirty="0">
                <a:ea typeface="Open Sans" panose="020B0606030504020204" pitchFamily="34" charset="0"/>
                <a:cs typeface="Open Sans" panose="020B0606030504020204" pitchFamily="34" charset="0"/>
              </a:rPr>
              <a:t>A significant regression of biodiversity is already observed with the following impacts</a:t>
            </a:r>
          </a:p>
          <a:p>
            <a:pPr lvl="1">
              <a:buFont typeface="Zapf Dingbats"/>
              <a:buChar char="➜"/>
            </a:pPr>
            <a:r>
              <a:rPr lang="en-US" sz="2000" dirty="0">
                <a:ea typeface="Open Sans" panose="020B0606030504020204" pitchFamily="34" charset="0"/>
                <a:cs typeface="Open Sans" panose="020B0606030504020204" pitchFamily="34" charset="0"/>
              </a:rPr>
              <a:t>loss of ecosystem services, including socio-economic services</a:t>
            </a:r>
          </a:p>
          <a:p>
            <a:pPr lvl="1">
              <a:buFont typeface="Zapf Dingbats"/>
              <a:buChar char="➜"/>
            </a:pPr>
            <a:r>
              <a:rPr lang="en-US" sz="2000" dirty="0">
                <a:ea typeface="Open Sans" panose="020B0606030504020204" pitchFamily="34" charset="0"/>
                <a:cs typeface="Open Sans" panose="020B0606030504020204" pitchFamily="34" charset="0"/>
              </a:rPr>
              <a:t>loss of natural protection against erosion, drought and flooding and of the purifying power of water</a:t>
            </a:r>
          </a:p>
          <a:p>
            <a:pPr lvl="1">
              <a:buFont typeface="Zapf Dingbats"/>
              <a:buChar char="➜"/>
            </a:pPr>
            <a:r>
              <a:rPr lang="en-US" sz="2000" dirty="0">
                <a:ea typeface="Open Sans" panose="020B0606030504020204" pitchFamily="34" charset="0"/>
                <a:cs typeface="Open Sans" panose="020B0606030504020204" pitchFamily="34" charset="0"/>
              </a:rPr>
              <a:t>loss of exploitable resources, especially for food</a:t>
            </a:r>
          </a:p>
          <a:p>
            <a:pPr lvl="1">
              <a:buFont typeface="Zapf Dingbats"/>
              <a:buChar char="➜"/>
            </a:pPr>
            <a:r>
              <a:rPr lang="en-US" sz="2000" dirty="0">
                <a:ea typeface="Open Sans" panose="020B0606030504020204" pitchFamily="34" charset="0"/>
                <a:cs typeface="Open Sans" panose="020B0606030504020204" pitchFamily="34" charset="0"/>
              </a:rPr>
              <a:t>loss of carbon sequestration potential</a:t>
            </a:r>
            <a:endParaRPr lang="fr-FR" sz="2000" dirty="0">
              <a:ea typeface="Open Sans" panose="020B0606030504020204" pitchFamily="34" charset="0"/>
              <a:cs typeface="Open Sans" panose="020B0606030504020204" pitchFamily="34" charset="0"/>
            </a:endParaRPr>
          </a:p>
          <a:p>
            <a:pPr marL="457200" lvl="1" indent="0">
              <a:buNone/>
            </a:pPr>
            <a:endParaRPr lang="fr-FR" sz="1200" b="1" dirty="0">
              <a:ea typeface="Open Sans" panose="020B0606030504020204" pitchFamily="34" charset="0"/>
              <a:cs typeface="Open Sans" panose="020B0606030504020204" pitchFamily="34" charset="0"/>
            </a:endParaRPr>
          </a:p>
          <a:p>
            <a:pPr marL="342900" lvl="1" indent="-342900">
              <a:spcBef>
                <a:spcPts val="1000"/>
              </a:spcBef>
            </a:pPr>
            <a:r>
              <a:rPr lang="en-US" sz="2000" b="1" dirty="0">
                <a:ea typeface="Open Sans" panose="020B0606030504020204" pitchFamily="34" charset="0"/>
                <a:cs typeface="Open Sans" panose="020B0606030504020204" pitchFamily="34" charset="0"/>
              </a:rPr>
              <a:t>This is caused in particular by </a:t>
            </a:r>
            <a:r>
              <a:rPr lang="fr-FR" sz="2000" b="1" dirty="0">
                <a:ea typeface="Open Sans" panose="020B0606030504020204" pitchFamily="34" charset="0"/>
                <a:cs typeface="Open Sans" panose="020B0606030504020204" pitchFamily="34" charset="0"/>
              </a:rPr>
              <a:t>:</a:t>
            </a:r>
          </a:p>
          <a:p>
            <a:pPr lvl="1"/>
            <a:r>
              <a:rPr lang="en-US" sz="2000" dirty="0">
                <a:solidFill>
                  <a:srgbClr val="FF0000"/>
                </a:solidFill>
                <a:ea typeface="Open Sans" panose="020B0606030504020204" pitchFamily="34" charset="0"/>
                <a:cs typeface="Open Sans" panose="020B0606030504020204" pitchFamily="34" charset="0"/>
              </a:rPr>
              <a:t>The regression of the emblematic </a:t>
            </a:r>
            <a:r>
              <a:rPr lang="en-US" sz="2000" i="1" dirty="0">
                <a:solidFill>
                  <a:srgbClr val="FF0000"/>
                </a:solidFill>
                <a:ea typeface="Open Sans" panose="020B0606030504020204" pitchFamily="34" charset="0"/>
                <a:cs typeface="Open Sans" panose="020B0606030504020204" pitchFamily="34" charset="0"/>
              </a:rPr>
              <a:t>Posidonia </a:t>
            </a:r>
            <a:r>
              <a:rPr lang="en-US" sz="2000" i="1" dirty="0" err="1">
                <a:solidFill>
                  <a:srgbClr val="FF0000"/>
                </a:solidFill>
                <a:ea typeface="Open Sans" panose="020B0606030504020204" pitchFamily="34" charset="0"/>
                <a:cs typeface="Open Sans" panose="020B0606030504020204" pitchFamily="34" charset="0"/>
              </a:rPr>
              <a:t>oceanica</a:t>
            </a:r>
            <a:r>
              <a:rPr lang="en-US" sz="2000" i="1" dirty="0">
                <a:solidFill>
                  <a:srgbClr val="FF0000"/>
                </a:solidFill>
                <a:ea typeface="Open Sans" panose="020B0606030504020204" pitchFamily="34" charset="0"/>
                <a:cs typeface="Open Sans" panose="020B0606030504020204" pitchFamily="34" charset="0"/>
              </a:rPr>
              <a:t> </a:t>
            </a:r>
            <a:r>
              <a:rPr lang="en-US" sz="2000" dirty="0">
                <a:solidFill>
                  <a:srgbClr val="FF0000"/>
                </a:solidFill>
                <a:ea typeface="Open Sans" panose="020B0606030504020204" pitchFamily="34" charset="0"/>
                <a:cs typeface="Open Sans" panose="020B0606030504020204" pitchFamily="34" charset="0"/>
              </a:rPr>
              <a:t>seagrass beds by 30% over the last 50 years </a:t>
            </a:r>
          </a:p>
          <a:p>
            <a:pPr lvl="1"/>
            <a:r>
              <a:rPr lang="en-US" sz="2000" dirty="0">
                <a:solidFill>
                  <a:srgbClr val="FF0000"/>
                </a:solidFill>
                <a:ea typeface="Open Sans" panose="020B0606030504020204" pitchFamily="34" charset="0"/>
                <a:cs typeface="Open Sans" panose="020B0606030504020204" pitchFamily="34" charset="0"/>
              </a:rPr>
              <a:t>The disappearance of 78% of wetland habitats since 1970</a:t>
            </a:r>
            <a:endParaRPr lang="fr-FR" sz="2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7ACD2E13-C804-41D4-88F8-6827465D6847}" type="slidenum">
              <a:rPr lang="en-US" smtClean="0"/>
              <a:t>5</a:t>
            </a:fld>
            <a:endParaRPr lang="en-US"/>
          </a:p>
        </p:txBody>
      </p:sp>
    </p:spTree>
    <p:extLst>
      <p:ext uri="{BB962C8B-B14F-4D97-AF65-F5344CB8AC3E}">
        <p14:creationId xmlns:p14="http://schemas.microsoft.com/office/powerpoint/2010/main" val="1634445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2c8daf959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gn="l" defTabSz="914400" rtl="0" eaLnBrk="1" fontAlgn="auto" latinLnBrk="0" hangingPunct="1">
              <a:lnSpc>
                <a:spcPct val="90000"/>
              </a:lnSpc>
              <a:spcBef>
                <a:spcPts val="0"/>
              </a:spcBef>
              <a:spcAft>
                <a:spcPts val="0"/>
              </a:spcAft>
              <a:buClr>
                <a:srgbClr val="062F6D"/>
              </a:buClr>
              <a:buSzPts val="1400"/>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mn-lt"/>
                <a:ea typeface="Open Sans"/>
                <a:cs typeface="Open Sans"/>
                <a:sym typeface="Open Sans"/>
              </a:rPr>
              <a:t>SPA/RAC is supporting the Mediterranean countries in:</a:t>
            </a:r>
            <a:endParaRPr lang="en-US" sz="1200" b="1" i="0" u="none" strike="noStrike" kern="1200" cap="none" spc="0" normalizeH="0" baseline="0" noProof="0" dirty="0">
              <a:ln>
                <a:noFill/>
              </a:ln>
              <a:solidFill>
                <a:schemeClr val="tx1"/>
              </a:solidFill>
              <a:effectLst/>
              <a:uLnTx/>
              <a:uFillTx/>
              <a:latin typeface="+mn-lt"/>
              <a:ea typeface="Open Sans"/>
              <a:cs typeface="Open Sans"/>
            </a:endParaRPr>
          </a:p>
          <a:p>
            <a:pPr marL="0" marR="0" lvl="0" indent="0" algn="l" defTabSz="914400" rtl="0" eaLnBrk="1" fontAlgn="auto" latinLnBrk="0" hangingPunct="1">
              <a:lnSpc>
                <a:spcPct val="90000"/>
              </a:lnSpc>
              <a:spcBef>
                <a:spcPts val="0"/>
              </a:spcBef>
              <a:spcAft>
                <a:spcPts val="0"/>
              </a:spcAft>
              <a:buClr>
                <a:srgbClr val="062F6D"/>
              </a:buClr>
              <a:buSzPts val="1400"/>
              <a:buFont typeface="Arial"/>
              <a:buNone/>
              <a:tabLst/>
              <a:defRPr/>
            </a:pPr>
            <a:endParaRPr lang="en-US" sz="1200" b="0" i="0" u="none" strike="noStrike" kern="120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endParaRPr>
          </a:p>
          <a:p>
            <a:pPr marL="533400" indent="-258445">
              <a:lnSpc>
                <a:spcPct val="90000"/>
              </a:lnSpc>
              <a:buClr>
                <a:srgbClr val="062F6D"/>
              </a:buClr>
              <a:buSzPts val="1400"/>
              <a:buFont typeface="Courier New" panose="02070309020205020404" pitchFamily="49" charset="0"/>
              <a:buChar char="o"/>
              <a:defRPr/>
            </a:pPr>
            <a:r>
              <a:rPr kumimoji="0" lang="en-US" sz="1200" b="1" i="0" u="none" strike="noStrike" kern="1200" cap="none" spc="0" normalizeH="0" baseline="0" noProof="0" dirty="0">
                <a:ln>
                  <a:noFill/>
                </a:ln>
                <a:solidFill>
                  <a:schemeClr val="tx1"/>
                </a:solidFill>
                <a:effectLst/>
                <a:uLnTx/>
                <a:uFillTx/>
                <a:latin typeface="+mn-lt"/>
                <a:ea typeface="Open Sans"/>
                <a:cs typeface="Open Sans"/>
                <a:sym typeface="Open Sans"/>
              </a:rPr>
              <a:t>Undertaking baseline studies </a:t>
            </a:r>
            <a:r>
              <a:rPr kumimoji="0" lang="en-US" sz="1200" b="0" i="0" u="none" strike="noStrike" kern="1200" cap="none" spc="0" normalizeH="0" baseline="0" noProof="0" dirty="0">
                <a:ln>
                  <a:noFill/>
                </a:ln>
                <a:solidFill>
                  <a:schemeClr val="tx1"/>
                </a:solidFill>
                <a:effectLst/>
                <a:uLnTx/>
                <a:uFillTx/>
                <a:latin typeface="+mn-lt"/>
                <a:ea typeface="Open Sans"/>
                <a:cs typeface="Open Sans"/>
                <a:sym typeface="Open Sans"/>
              </a:rPr>
              <a:t>(socio-economic, ecological, stakeholders) </a:t>
            </a:r>
            <a:r>
              <a:rPr kumimoji="0" lang="en-US" sz="1200" b="1" i="0" u="none" strike="noStrike" kern="1200" cap="none" spc="0" normalizeH="0" baseline="0" noProof="0" dirty="0">
                <a:ln>
                  <a:noFill/>
                </a:ln>
                <a:solidFill>
                  <a:schemeClr val="tx1"/>
                </a:solidFill>
                <a:effectLst/>
                <a:uLnTx/>
                <a:uFillTx/>
                <a:latin typeface="+mn-lt"/>
                <a:ea typeface="Open Sans"/>
                <a:cs typeface="Open Sans"/>
                <a:sym typeface="Open Sans"/>
              </a:rPr>
              <a:t>for future MPA establishment</a:t>
            </a:r>
            <a:r>
              <a:rPr kumimoji="0" lang="en-US" sz="1200" b="0" i="0" u="none" strike="noStrike" kern="1200" cap="none" spc="0" normalizeH="0" baseline="0" noProof="0" dirty="0">
                <a:ln>
                  <a:noFill/>
                </a:ln>
                <a:solidFill>
                  <a:schemeClr val="tx1"/>
                </a:solidFill>
                <a:effectLst/>
                <a:uLnTx/>
                <a:uFillTx/>
                <a:latin typeface="+mn-lt"/>
                <a:ea typeface="Open Sans"/>
                <a:cs typeface="Open Sans"/>
                <a:sym typeface="Open Sans"/>
              </a:rPr>
              <a:t>;</a:t>
            </a:r>
            <a:r>
              <a:rPr lang="en-US" sz="1200" dirty="0">
                <a:solidFill>
                  <a:schemeClr val="tx1"/>
                </a:solidFill>
                <a:latin typeface="+mn-lt"/>
                <a:ea typeface="Open Sans"/>
                <a:cs typeface="Open Sans"/>
                <a:sym typeface="Open Sans"/>
              </a:rPr>
              <a:t> </a:t>
            </a:r>
            <a:endParaRPr lang="en-US" sz="1200" dirty="0">
              <a:solidFill>
                <a:schemeClr val="tx1"/>
              </a:solidFill>
              <a:latin typeface="+mn-lt"/>
              <a:ea typeface="Open Sans"/>
              <a:cs typeface="Open Sans"/>
            </a:endParaRPr>
          </a:p>
          <a:p>
            <a:pPr marL="533400" marR="0" lvl="0" indent="-258445" algn="l" defTabSz="914400" rtl="0" eaLnBrk="1" fontAlgn="auto" latinLnBrk="0" hangingPunct="1">
              <a:lnSpc>
                <a:spcPct val="90000"/>
              </a:lnSpc>
              <a:spcBef>
                <a:spcPts val="0"/>
              </a:spcBef>
              <a:spcAft>
                <a:spcPts val="0"/>
              </a:spcAft>
              <a:buClr>
                <a:srgbClr val="062F6D"/>
              </a:buClr>
              <a:buSzPts val="1400"/>
              <a:buFont typeface="Courier New" panose="02070309020205020404" pitchFamily="49" charset="0"/>
              <a:buChar char="o"/>
              <a:tabLst/>
              <a:defRPr/>
            </a:pPr>
            <a:r>
              <a:rPr kumimoji="0" lang="en-US" sz="1200" b="1" i="0" u="none" strike="noStrike" kern="1200" cap="none" spc="0" normalizeH="0" baseline="0" noProof="0" dirty="0">
                <a:ln>
                  <a:noFill/>
                </a:ln>
                <a:solidFill>
                  <a:schemeClr val="tx1"/>
                </a:solidFill>
                <a:effectLst/>
                <a:uLnTx/>
                <a:uFillTx/>
                <a:latin typeface="+mn-lt"/>
                <a:ea typeface="Open Sans"/>
                <a:cs typeface="Open Sans"/>
                <a:sym typeface="Open Sans"/>
              </a:rPr>
              <a:t>Establishing and managing MPAs </a:t>
            </a:r>
            <a:r>
              <a:rPr kumimoji="0" lang="en-US" sz="1200" b="0" i="0" u="none" strike="noStrike" kern="1200" cap="none" spc="0" normalizeH="0" baseline="0" noProof="0" dirty="0">
                <a:ln>
                  <a:noFill/>
                </a:ln>
                <a:solidFill>
                  <a:schemeClr val="tx1"/>
                </a:solidFill>
                <a:effectLst/>
                <a:uLnTx/>
                <a:uFillTx/>
                <a:latin typeface="+mn-lt"/>
                <a:ea typeface="Open Sans"/>
                <a:cs typeface="Open Sans"/>
                <a:sym typeface="Open Sans"/>
              </a:rPr>
              <a:t>(elaborating management plans, business plans, communication strategies; undertaking pilot management/monitoring actions, capacity-building </a:t>
            </a:r>
            <a:r>
              <a:rPr kumimoji="0" lang="en-US" sz="1200" b="0" i="0" u="none" strike="noStrike" kern="1200" cap="none" spc="0" normalizeH="0" baseline="0" noProof="0" dirty="0" err="1">
                <a:ln>
                  <a:noFill/>
                </a:ln>
                <a:solidFill>
                  <a:schemeClr val="tx1"/>
                </a:solidFill>
                <a:effectLst/>
                <a:uLnTx/>
                <a:uFillTx/>
                <a:latin typeface="+mn-lt"/>
                <a:ea typeface="Open Sans"/>
                <a:cs typeface="Open Sans"/>
                <a:sym typeface="Open Sans"/>
              </a:rPr>
              <a:t>programmes</a:t>
            </a:r>
            <a:r>
              <a:rPr kumimoji="0" lang="en-US" sz="1200" b="0" i="0" u="none" strike="noStrike" kern="1200" cap="none" spc="0" normalizeH="0" baseline="0" noProof="0" dirty="0">
                <a:ln>
                  <a:noFill/>
                </a:ln>
                <a:solidFill>
                  <a:schemeClr val="tx1"/>
                </a:solidFill>
                <a:effectLst/>
                <a:uLnTx/>
                <a:uFillTx/>
                <a:latin typeface="+mn-lt"/>
                <a:ea typeface="Open Sans"/>
                <a:cs typeface="Open Sans"/>
                <a:sym typeface="Open Sans"/>
              </a:rPr>
              <a:t>, exchanges, SPAMI/MPA Twinning </a:t>
            </a:r>
            <a:r>
              <a:rPr kumimoji="0" lang="en-US" sz="1200" b="0" i="0" u="none" strike="noStrike" kern="1200" cap="none" spc="0" normalizeH="0" baseline="0" noProof="0" dirty="0" err="1">
                <a:ln>
                  <a:noFill/>
                </a:ln>
                <a:solidFill>
                  <a:schemeClr val="tx1"/>
                </a:solidFill>
                <a:effectLst/>
                <a:uLnTx/>
                <a:uFillTx/>
                <a:latin typeface="+mn-lt"/>
                <a:ea typeface="Open Sans"/>
                <a:cs typeface="Open Sans"/>
                <a:sym typeface="Open Sans"/>
              </a:rPr>
              <a:t>Programmes</a:t>
            </a:r>
            <a:r>
              <a:rPr kumimoji="0" lang="en-US" sz="1200" b="0" i="0" u="none" strike="noStrike" kern="1200" cap="none" spc="0" normalizeH="0" baseline="0" noProof="0" dirty="0">
                <a:ln>
                  <a:noFill/>
                </a:ln>
                <a:solidFill>
                  <a:schemeClr val="tx1"/>
                </a:solidFill>
                <a:effectLst/>
                <a:uLnTx/>
                <a:uFillTx/>
                <a:latin typeface="+mn-lt"/>
                <a:ea typeface="Open Sans"/>
                <a:cs typeface="Open Sans"/>
                <a:sym typeface="Open Sans"/>
              </a:rPr>
              <a:t>, etc.)</a:t>
            </a:r>
            <a:endParaRPr lang="en-US" sz="1200" b="0" i="0" u="none" strike="noStrike" kern="1200" cap="none" spc="0" normalizeH="0" baseline="0" noProof="0" dirty="0">
              <a:ln>
                <a:noFill/>
              </a:ln>
              <a:solidFill>
                <a:schemeClr val="tx1"/>
              </a:solidFill>
              <a:effectLst/>
              <a:uLnTx/>
              <a:uFillTx/>
              <a:latin typeface="+mn-lt"/>
              <a:ea typeface="Open Sans"/>
              <a:cs typeface="Open Sans"/>
            </a:endParaRPr>
          </a:p>
          <a:p>
            <a:pPr marL="342900" marR="0" lvl="0" indent="-342900" algn="l" defTabSz="914400" rtl="0" eaLnBrk="1" fontAlgn="auto" latinLnBrk="0" hangingPunct="1">
              <a:lnSpc>
                <a:spcPct val="90000"/>
              </a:lnSpc>
              <a:spcBef>
                <a:spcPts val="0"/>
              </a:spcBef>
              <a:spcAft>
                <a:spcPts val="0"/>
              </a:spcAft>
              <a:buClr>
                <a:srgbClr val="062F6D"/>
              </a:buClr>
              <a:buSzPts val="1400"/>
              <a:buFont typeface="Arial" panose="020B0604020202020204" pitchFamily="34" charset="0"/>
              <a:buChar char="•"/>
              <a:tabLst/>
              <a:defRPr/>
            </a:pPr>
            <a:endParaRPr lang="en-US" sz="1200" b="0" i="0" u="none" strike="noStrike" kern="120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90000"/>
              </a:lnSpc>
              <a:spcBef>
                <a:spcPts val="0"/>
              </a:spcBef>
              <a:spcAft>
                <a:spcPts val="0"/>
              </a:spcAft>
              <a:buClr>
                <a:srgbClr val="062F6D"/>
              </a:buClr>
              <a:buSzPts val="1400"/>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mn-lt"/>
                <a:ea typeface="Open Sans"/>
                <a:cs typeface="Open Sans"/>
                <a:sym typeface="Open Sans"/>
              </a:rPr>
              <a:t>These efforts have been intensified during the last 20 years, with the entry into force of the SPA/BD Protocol </a:t>
            </a:r>
            <a:r>
              <a:rPr kumimoji="0" lang="en-US" sz="1200" b="0" i="0" u="none" strike="noStrike" kern="1200" cap="none" spc="0" normalizeH="0" baseline="0" noProof="0" dirty="0">
                <a:ln>
                  <a:noFill/>
                </a:ln>
                <a:solidFill>
                  <a:schemeClr val="tx1"/>
                </a:solidFill>
                <a:effectLst/>
                <a:uLnTx/>
                <a:uFillTx/>
                <a:latin typeface="+mn-lt"/>
                <a:ea typeface="Open Sans"/>
                <a:cs typeface="Open Sans"/>
                <a:sym typeface="Open Sans"/>
              </a:rPr>
              <a:t>(Dec. 1999):</a:t>
            </a:r>
            <a:endParaRPr lang="en-US" sz="1200" b="0" i="0" u="none" strike="noStrike" kern="1200" cap="none" spc="0" normalizeH="0" baseline="0" noProof="0" dirty="0">
              <a:ln>
                <a:noFill/>
              </a:ln>
              <a:solidFill>
                <a:schemeClr val="tx1"/>
              </a:solidFill>
              <a:effectLst/>
              <a:uLnTx/>
              <a:uFillTx/>
              <a:latin typeface="+mn-lt"/>
              <a:ea typeface="Open Sans"/>
              <a:cs typeface="Open Sans"/>
            </a:endParaRPr>
          </a:p>
          <a:p>
            <a:pPr marL="533400" indent="-258445">
              <a:lnSpc>
                <a:spcPct val="90000"/>
              </a:lnSpc>
              <a:buClr>
                <a:srgbClr val="062F6D"/>
              </a:buClr>
              <a:buSzPts val="1400"/>
              <a:buFont typeface="Courier New" panose="02070309020205020404" pitchFamily="49" charset="0"/>
              <a:buChar char="o"/>
              <a:defRPr/>
            </a:pPr>
            <a:r>
              <a:rPr kumimoji="0" lang="en-US" sz="1200" b="0" i="0" u="none" strike="noStrike" kern="1200" cap="none" spc="0" normalizeH="0" baseline="0" noProof="0" dirty="0">
                <a:ln>
                  <a:noFill/>
                </a:ln>
                <a:solidFill>
                  <a:schemeClr val="tx1"/>
                </a:solidFill>
                <a:effectLst/>
                <a:uLnTx/>
                <a:uFillTx/>
                <a:latin typeface="+mn-lt"/>
                <a:ea typeface="Open Sans"/>
                <a:cs typeface="Open Sans"/>
                <a:sym typeface="Open Sans"/>
              </a:rPr>
              <a:t>56 sites (MPAs/SPAMIs and future MPAs)</a:t>
            </a:r>
            <a:r>
              <a:rPr lang="en-US" sz="1200" dirty="0">
                <a:solidFill>
                  <a:schemeClr val="tx1"/>
                </a:solidFill>
                <a:latin typeface="+mn-lt"/>
                <a:ea typeface="Open Sans"/>
                <a:cs typeface="Open Sans"/>
                <a:sym typeface="Open Sans"/>
              </a:rPr>
              <a:t> </a:t>
            </a:r>
            <a:r>
              <a:rPr kumimoji="0" lang="en-US" sz="1200" b="0" i="0" u="none" strike="noStrike" kern="1200" cap="none" spc="0" normalizeH="0" baseline="0" noProof="0" dirty="0">
                <a:ln>
                  <a:noFill/>
                </a:ln>
                <a:solidFill>
                  <a:schemeClr val="tx1"/>
                </a:solidFill>
                <a:effectLst/>
                <a:uLnTx/>
                <a:uFillTx/>
                <a:latin typeface="+mn-lt"/>
                <a:ea typeface="Open Sans"/>
                <a:cs typeface="Open Sans"/>
                <a:sym typeface="Open Sans"/>
              </a:rPr>
              <a:t>in 18 Mediterranean countries</a:t>
            </a:r>
            <a:endParaRPr lang="en-US" sz="1200" b="0" i="0" u="none" strike="noStrike" kern="1200" cap="none" spc="0" normalizeH="0" baseline="0" noProof="0" dirty="0">
              <a:ln>
                <a:noFill/>
              </a:ln>
              <a:solidFill>
                <a:schemeClr val="tx1"/>
              </a:solidFill>
              <a:effectLst/>
              <a:uLnTx/>
              <a:uFillTx/>
              <a:latin typeface="+mn-lt"/>
              <a:ea typeface="Open Sans"/>
              <a:cs typeface="Open Sans"/>
            </a:endParaRPr>
          </a:p>
          <a:p>
            <a:pPr marL="342900" marR="0" lvl="0" indent="-342900" algn="l" defTabSz="914400" rtl="0" eaLnBrk="1" fontAlgn="auto" latinLnBrk="0" hangingPunct="1">
              <a:lnSpc>
                <a:spcPct val="90000"/>
              </a:lnSpc>
              <a:spcBef>
                <a:spcPts val="0"/>
              </a:spcBef>
              <a:spcAft>
                <a:spcPts val="0"/>
              </a:spcAft>
              <a:buClr>
                <a:srgbClr val="062F6D"/>
              </a:buClr>
              <a:buSzPts val="1400"/>
              <a:buFont typeface="Arial" panose="020B0604020202020204" pitchFamily="34" charset="0"/>
              <a:buChar char="•"/>
              <a:tabLst/>
              <a:defRPr/>
            </a:pPr>
            <a:endParaRPr lang="en-US" sz="1200" b="0" i="0" u="none" strike="noStrike" kern="120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endParaRPr>
          </a:p>
          <a:p>
            <a:pPr>
              <a:lnSpc>
                <a:spcPct val="90000"/>
              </a:lnSpc>
              <a:buClr>
                <a:srgbClr val="062F6D"/>
              </a:buClr>
              <a:buSzPts val="1400"/>
              <a:defRPr/>
            </a:pPr>
            <a:r>
              <a:rPr kumimoji="0" lang="en-US" sz="1200" b="0" i="0" u="none" strike="noStrike" kern="1200" cap="none" spc="0" normalizeH="0" baseline="0" noProof="0" dirty="0">
                <a:ln>
                  <a:noFill/>
                </a:ln>
                <a:solidFill>
                  <a:schemeClr val="tx1"/>
                </a:solidFill>
                <a:effectLst/>
                <a:uLnTx/>
                <a:uFillTx/>
                <a:latin typeface="+mn-lt"/>
                <a:ea typeface="Open Sans"/>
                <a:cs typeface="Open Sans"/>
                <a:sym typeface="Open Sans"/>
              </a:rPr>
              <a:t>This was possible thanks to the generous support of external donors: EU, MAVA, FFEM, GEF, Italy, AECID, …</a:t>
            </a:r>
            <a:r>
              <a:rPr lang="en-US" sz="1200" dirty="0">
                <a:solidFill>
                  <a:schemeClr val="tx1"/>
                </a:solidFill>
                <a:latin typeface="+mn-lt"/>
                <a:ea typeface="Open Sans"/>
                <a:cs typeface="Open Sans"/>
                <a:sym typeface="Open Sans"/>
              </a:rPr>
              <a:t> </a:t>
            </a:r>
            <a:endParaRPr lang="en-US" sz="1200" b="0" i="0" u="none" strike="noStrike" kern="120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dirty="0"/>
          </a:p>
        </p:txBody>
      </p:sp>
      <p:sp>
        <p:nvSpPr>
          <p:cNvPr id="128" name="Google Shape;128;g102c8daf959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de22fd67d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de22fd67d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ea typeface="Roboto"/>
                <a:cs typeface="Roboto"/>
              </a:rPr>
              <a:t>1,087 </a:t>
            </a:r>
            <a:r>
              <a:rPr lang="fr-FR" sz="1200" b="1" dirty="0" err="1">
                <a:latin typeface="+mn-lt"/>
                <a:ea typeface="Roboto"/>
                <a:cs typeface="Roboto"/>
              </a:rPr>
              <a:t>officially</a:t>
            </a:r>
            <a:r>
              <a:rPr lang="fr-FR" sz="1200" b="1" dirty="0">
                <a:latin typeface="+mn-lt"/>
                <a:ea typeface="Roboto"/>
                <a:cs typeface="Roboto"/>
              </a:rPr>
              <a:t> </a:t>
            </a:r>
            <a:r>
              <a:rPr lang="fr-FR" sz="1200" b="1" dirty="0" err="1">
                <a:latin typeface="+mn-lt"/>
                <a:ea typeface="Roboto"/>
                <a:cs typeface="Roboto"/>
              </a:rPr>
              <a:t>MPAs</a:t>
            </a:r>
            <a:r>
              <a:rPr lang="fr-FR" sz="1200" b="1" dirty="0">
                <a:latin typeface="+mn-lt"/>
                <a:ea typeface="Roboto"/>
                <a:cs typeface="Roboto"/>
              </a:rPr>
              <a:t> </a:t>
            </a:r>
            <a:r>
              <a:rPr lang="fr-FR" sz="1200" dirty="0" err="1">
                <a:latin typeface="+mn-lt"/>
                <a:ea typeface="Roboto"/>
                <a:cs typeface="Roboto"/>
              </a:rPr>
              <a:t>covering</a:t>
            </a:r>
            <a:r>
              <a:rPr lang="fr-FR" sz="1200" dirty="0">
                <a:latin typeface="+mn-lt"/>
                <a:ea typeface="Roboto"/>
                <a:cs typeface="Roboto"/>
              </a:rPr>
              <a:t> 209,303 km</a:t>
            </a:r>
            <a:r>
              <a:rPr lang="fr-FR" sz="1200" baseline="30000" dirty="0">
                <a:latin typeface="+mn-lt"/>
                <a:ea typeface="Roboto"/>
                <a:cs typeface="Roboto"/>
              </a:rPr>
              <a:t>2 </a:t>
            </a:r>
            <a:r>
              <a:rPr lang="fr-FR" sz="1200" dirty="0">
                <a:latin typeface="+mn-lt"/>
                <a:ea typeface="Roboto"/>
                <a:cs typeface="Roboto"/>
              </a:rPr>
              <a:t>// </a:t>
            </a:r>
            <a:r>
              <a:rPr lang="fr-FR" sz="1200" b="1" dirty="0">
                <a:latin typeface="+mn-lt"/>
                <a:ea typeface="Roboto"/>
                <a:cs typeface="Roboto"/>
              </a:rPr>
              <a:t>8.3 % </a:t>
            </a:r>
            <a:r>
              <a:rPr lang="fr-FR" sz="1200" dirty="0">
                <a:latin typeface="+mn-lt"/>
                <a:ea typeface="Roboto"/>
                <a:cs typeface="Roboto"/>
              </a:rPr>
              <a:t>of the Med</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050" b="1" i="1" dirty="0">
                <a:latin typeface="+mn-lt"/>
                <a:ea typeface="Roboto"/>
                <a:cs typeface="Roboto"/>
              </a:rPr>
              <a:t>Considerations for the implementation of the GBF:</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050" b="1" dirty="0">
                <a:latin typeface="+mn-lt"/>
                <a:ea typeface="Roboto"/>
                <a:cs typeface="Roboto"/>
              </a:rPr>
              <a:t>Cooperation and synergies: </a:t>
            </a:r>
            <a:r>
              <a:rPr lang="en-GB" sz="1000" b="1" dirty="0">
                <a:latin typeface="+mn-lt"/>
                <a:ea typeface="Roboto"/>
                <a:cs typeface="Roboto"/>
              </a:rPr>
              <a:t>Enhanced collaboration, cooperation and synergies between the </a:t>
            </a:r>
            <a:r>
              <a:rPr lang="en-GB" sz="1050" b="1" dirty="0">
                <a:latin typeface="+mn-lt"/>
                <a:ea typeface="Roboto"/>
                <a:cs typeface="Roboto"/>
              </a:rPr>
              <a:t>CBD</a:t>
            </a:r>
            <a:r>
              <a:rPr lang="en-GB" sz="1000" b="1" dirty="0">
                <a:latin typeface="+mn-lt"/>
                <a:ea typeface="Roboto"/>
                <a:cs typeface="Roboto"/>
              </a:rPr>
              <a:t> </a:t>
            </a:r>
            <a:r>
              <a:rPr lang="en-GB" sz="1050" b="1" dirty="0">
                <a:latin typeface="+mn-lt"/>
                <a:ea typeface="Roboto"/>
                <a:cs typeface="Roboto"/>
              </a:rPr>
              <a:t>and</a:t>
            </a:r>
            <a:r>
              <a:rPr lang="en-GB" sz="1000" b="1" dirty="0">
                <a:latin typeface="+mn-lt"/>
                <a:ea typeface="Roboto"/>
                <a:cs typeface="Roboto"/>
              </a:rPr>
              <a:t> its Protocols, </a:t>
            </a:r>
            <a:r>
              <a:rPr lang="en-GB" sz="1050" b="1" dirty="0">
                <a:latin typeface="+mn-lt"/>
                <a:ea typeface="Roboto"/>
                <a:cs typeface="Roboto"/>
              </a:rPr>
              <a:t>other biodiversity-related conventions, other relevant multilateral agreements and international organizations and processes</a:t>
            </a:r>
            <a:r>
              <a:rPr lang="en-GB" sz="1000" dirty="0">
                <a:latin typeface="+mn-lt"/>
                <a:ea typeface="Roboto"/>
                <a:cs typeface="Roboto"/>
              </a:rPr>
              <a:t>, in line with their respective mandates, including at the global, regional, </a:t>
            </a:r>
            <a:r>
              <a:rPr lang="en-GB" sz="1000" dirty="0" err="1">
                <a:latin typeface="+mn-lt"/>
                <a:ea typeface="Roboto"/>
                <a:cs typeface="Roboto"/>
              </a:rPr>
              <a:t>subregional</a:t>
            </a:r>
            <a:r>
              <a:rPr lang="en-GB" sz="1000" dirty="0">
                <a:latin typeface="+mn-lt"/>
                <a:ea typeface="Roboto"/>
                <a:cs typeface="Roboto"/>
              </a:rPr>
              <a:t> and national levels, would contribute to and promote the implementation of the Framework in a more efficient and effective manner;</a:t>
            </a:r>
          </a:p>
          <a:p>
            <a:pPr algn="l" rtl="0" fontAlgn="base">
              <a:buFont typeface="Arial" panose="020B0604020202020204" pitchFamily="34" charset="0"/>
              <a:buNone/>
            </a:pPr>
            <a:endParaRPr lang="en-US" sz="10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A83311DB-C32A-CC46-90F4-CE205A9DE94D}" type="slidenum">
              <a:rPr lang="en-US" smtClean="0"/>
              <a:t>8</a:t>
            </a:fld>
            <a:endParaRPr lang="en-US"/>
          </a:p>
        </p:txBody>
      </p:sp>
    </p:spTree>
    <p:extLst>
      <p:ext uri="{BB962C8B-B14F-4D97-AF65-F5344CB8AC3E}">
        <p14:creationId xmlns:p14="http://schemas.microsoft.com/office/powerpoint/2010/main" val="425325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solidFill>
                  <a:srgbClr val="000000"/>
                </a:solidFill>
                <a:latin typeface="Roboto"/>
                <a:ea typeface="Roboto"/>
                <a:cs typeface="Roboto" panose="02000000000000000000" pitchFamily="2" charset="0"/>
              </a:rPr>
              <a:t>The Post-2020 Strategic Action Programme for the Conservation of Biological Diversity and Sustainable Management of Natural Resources in the Mediterranean Region (Post-2020 SAPBIO) is a 15 years life cycle strategic action </a:t>
            </a:r>
            <a:r>
              <a:rPr lang="en-US" dirty="0" err="1">
                <a:solidFill>
                  <a:srgbClr val="000000"/>
                </a:solidFill>
                <a:latin typeface="Roboto"/>
                <a:ea typeface="Roboto"/>
                <a:cs typeface="Roboto" panose="02000000000000000000" pitchFamily="2" charset="0"/>
              </a:rPr>
              <a:t>programme</a:t>
            </a:r>
            <a:r>
              <a:rPr lang="en-US" dirty="0">
                <a:solidFill>
                  <a:srgbClr val="000000"/>
                </a:solidFill>
                <a:latin typeface="Roboto"/>
                <a:ea typeface="Roboto"/>
                <a:cs typeface="Roboto" panose="02000000000000000000" pitchFamily="2" charset="0"/>
              </a:rPr>
              <a:t> that enables a </a:t>
            </a:r>
            <a:r>
              <a:rPr lang="en-US" b="1" dirty="0">
                <a:solidFill>
                  <a:srgbClr val="000000"/>
                </a:solidFill>
                <a:latin typeface="Roboto"/>
                <a:ea typeface="Roboto"/>
                <a:cs typeface="Roboto" panose="02000000000000000000" pitchFamily="2" charset="0"/>
              </a:rPr>
              <a:t>collective regional </a:t>
            </a:r>
            <a:r>
              <a:rPr lang="en-US" dirty="0">
                <a:solidFill>
                  <a:srgbClr val="000000"/>
                </a:solidFill>
                <a:latin typeface="Roboto"/>
                <a:ea typeface="Roboto"/>
                <a:cs typeface="Roboto" panose="02000000000000000000" pitchFamily="2" charset="0"/>
              </a:rPr>
              <a:t>implementation of the Barcelona Convention’s SPA/BD Protocol. It identifies needs, priorities, synergies for the </a:t>
            </a:r>
            <a:r>
              <a:rPr lang="en-US" b="1" dirty="0">
                <a:solidFill>
                  <a:srgbClr val="000000"/>
                </a:solidFill>
                <a:latin typeface="Roboto"/>
                <a:ea typeface="Roboto"/>
                <a:cs typeface="Roboto" panose="02000000000000000000" pitchFamily="2" charset="0"/>
              </a:rPr>
              <a:t>conservation and sustainable use </a:t>
            </a:r>
            <a:r>
              <a:rPr lang="en-US" dirty="0">
                <a:solidFill>
                  <a:srgbClr val="000000"/>
                </a:solidFill>
                <a:latin typeface="Roboto"/>
                <a:ea typeface="Roboto"/>
                <a:cs typeface="Roboto" panose="02000000000000000000" pitchFamily="2" charset="0"/>
              </a:rPr>
              <a:t>of marine and coastal </a:t>
            </a:r>
            <a:r>
              <a:rPr lang="en-US" b="1" dirty="0">
                <a:solidFill>
                  <a:srgbClr val="000000"/>
                </a:solidFill>
                <a:latin typeface="Roboto"/>
                <a:ea typeface="Roboto"/>
                <a:cs typeface="Roboto" panose="02000000000000000000" pitchFamily="2" charset="0"/>
              </a:rPr>
              <a:t>biodiversity</a:t>
            </a:r>
            <a:r>
              <a:rPr lang="en-US" dirty="0">
                <a:solidFill>
                  <a:srgbClr val="000000"/>
                </a:solidFill>
                <a:latin typeface="Roboto"/>
                <a:ea typeface="Roboto"/>
                <a:cs typeface="Roboto" panose="02000000000000000000" pitchFamily="2" charset="0"/>
              </a:rPr>
              <a:t> in the Mediterranean. The action proposals build on a participative bottom-up process and are harmonized with the main biodiversity frameworks (at regional and global levels, mainly GBF). </a:t>
            </a:r>
            <a:endParaRPr lang="en-US"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A83311DB-C32A-CC46-90F4-CE205A9DE94D}" type="slidenum">
              <a:rPr lang="en-US" smtClean="0"/>
              <a:t>9</a:t>
            </a:fld>
            <a:endParaRPr lang="en-US"/>
          </a:p>
        </p:txBody>
      </p:sp>
    </p:spTree>
    <p:extLst>
      <p:ext uri="{BB962C8B-B14F-4D97-AF65-F5344CB8AC3E}">
        <p14:creationId xmlns:p14="http://schemas.microsoft.com/office/powerpoint/2010/main" val="4156565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3311DB-C32A-CC46-90F4-CE205A9DE94D}" type="slidenum">
              <a:rPr lang="en-US" smtClean="0"/>
              <a:t>10</a:t>
            </a:fld>
            <a:endParaRPr lang="en-US"/>
          </a:p>
        </p:txBody>
      </p:sp>
    </p:spTree>
    <p:extLst>
      <p:ext uri="{BB962C8B-B14F-4D97-AF65-F5344CB8AC3E}">
        <p14:creationId xmlns:p14="http://schemas.microsoft.com/office/powerpoint/2010/main" val="1354080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lvl1pPr>
              <a:defRPr/>
            </a:lvl1pPr>
          </a:lstStyle>
          <a:p>
            <a:pPr>
              <a:defRPr/>
            </a:pPr>
            <a:fld id="{DC2156FE-3970-4964-801A-F384CA0FF06B}" type="datetimeFigureOut">
              <a:rPr lang="es-ES"/>
              <a:pPr>
                <a:defRPr/>
              </a:pPr>
              <a:t>05/04/2023</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B3BCB4DF-CF84-431F-A764-DA83D60CFCFD}" type="slidenum">
              <a:rPr lang="es-ES"/>
              <a:pPr>
                <a:defRPr/>
              </a:pPr>
              <a:t>‹#›</a:t>
            </a:fld>
            <a:endParaRPr lang="es-ES"/>
          </a:p>
        </p:txBody>
      </p:sp>
    </p:spTree>
    <p:extLst>
      <p:ext uri="{BB962C8B-B14F-4D97-AF65-F5344CB8AC3E}">
        <p14:creationId xmlns:p14="http://schemas.microsoft.com/office/powerpoint/2010/main" val="73155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B2DE93C8-6292-4F97-B213-1908C0CACFC1}" type="datetimeFigureOut">
              <a:rPr lang="es-ES"/>
              <a:pPr>
                <a:defRPr/>
              </a:pPr>
              <a:t>05/04/2023</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650DB6F8-60A5-496D-9D47-EA1E2CCEF88C}" type="slidenum">
              <a:rPr lang="es-ES"/>
              <a:pPr>
                <a:defRPr/>
              </a:pPr>
              <a:t>‹#›</a:t>
            </a:fld>
            <a:endParaRPr lang="es-ES"/>
          </a:p>
        </p:txBody>
      </p:sp>
    </p:spTree>
    <p:extLst>
      <p:ext uri="{BB962C8B-B14F-4D97-AF65-F5344CB8AC3E}">
        <p14:creationId xmlns:p14="http://schemas.microsoft.com/office/powerpoint/2010/main" val="3650987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2BB81900-C428-4F00-A592-9A934B660CA3}" type="datetimeFigureOut">
              <a:rPr lang="es-ES"/>
              <a:pPr>
                <a:defRPr/>
              </a:pPr>
              <a:t>05/04/2023</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792D5B4D-D8EE-4170-9051-E23D809877CC}" type="slidenum">
              <a:rPr lang="es-ES"/>
              <a:pPr>
                <a:defRPr/>
              </a:pPr>
              <a:t>‹#›</a:t>
            </a:fld>
            <a:endParaRPr lang="es-ES"/>
          </a:p>
        </p:txBody>
      </p:sp>
    </p:spTree>
    <p:extLst>
      <p:ext uri="{BB962C8B-B14F-4D97-AF65-F5344CB8AC3E}">
        <p14:creationId xmlns:p14="http://schemas.microsoft.com/office/powerpoint/2010/main" val="1743021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15600" y="259000"/>
            <a:ext cx="11612400" cy="1098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415600" y="1455733"/>
            <a:ext cx="11360800" cy="4680800"/>
          </a:xfrm>
          <a:prstGeom prst="rect">
            <a:avLst/>
          </a:prstGeom>
        </p:spPr>
        <p:txBody>
          <a:bodyPr spcFirstLastPara="1" wrap="square" lIns="91425" tIns="91425" rIns="91425" bIns="91425" anchor="t" anchorCtr="0">
            <a:normAutofit/>
          </a:bodyPr>
          <a:lstStyle>
            <a:lvl1pPr marL="609585" lvl="0" indent="-440256">
              <a:lnSpc>
                <a:spcPct val="100000"/>
              </a:lnSpc>
              <a:spcBef>
                <a:spcPts val="933"/>
              </a:spcBef>
              <a:spcAft>
                <a:spcPts val="0"/>
              </a:spcAft>
              <a:buSzPts val="1600"/>
              <a:buChar char="●"/>
              <a:defRPr/>
            </a:lvl1pPr>
            <a:lvl2pPr marL="1219170" lvl="1" indent="-414856">
              <a:lnSpc>
                <a:spcPct val="100000"/>
              </a:lnSpc>
              <a:spcBef>
                <a:spcPts val="400"/>
              </a:spcBef>
              <a:spcAft>
                <a:spcPts val="0"/>
              </a:spcAft>
              <a:buSzPts val="1300"/>
              <a:buChar char="○"/>
              <a:defRPr sz="2133"/>
            </a:lvl2pPr>
            <a:lvl3pPr marL="1828754" lvl="2" indent="-397923">
              <a:spcBef>
                <a:spcPts val="40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pic>
        <p:nvPicPr>
          <p:cNvPr id="25" name="Google Shape;25;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3400"/>
            <a:ext cx="12192004" cy="342400"/>
          </a:xfrm>
          <a:prstGeom prst="rect">
            <a:avLst/>
          </a:prstGeom>
          <a:noFill/>
          <a:ln>
            <a:noFill/>
          </a:ln>
        </p:spPr>
      </p:pic>
      <p:pic>
        <p:nvPicPr>
          <p:cNvPr id="26" name="Google Shape;26;p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485025" y="6512215"/>
            <a:ext cx="3618075" cy="232900"/>
          </a:xfrm>
          <a:prstGeom prst="rect">
            <a:avLst/>
          </a:prstGeom>
          <a:noFill/>
          <a:ln>
            <a:noFill/>
          </a:ln>
        </p:spPr>
      </p:pic>
      <p:pic>
        <p:nvPicPr>
          <p:cNvPr id="27" name="Google Shape;27;p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2234" y="6248400"/>
            <a:ext cx="1106265" cy="575333"/>
          </a:xfrm>
          <a:prstGeom prst="rect">
            <a:avLst/>
          </a:prstGeom>
          <a:noFill/>
          <a:ln>
            <a:noFill/>
          </a:ln>
        </p:spPr>
      </p:pic>
      <p:sp>
        <p:nvSpPr>
          <p:cNvPr id="28" name="Google Shape;28;p4"/>
          <p:cNvSpPr/>
          <p:nvPr/>
        </p:nvSpPr>
        <p:spPr>
          <a:xfrm>
            <a:off x="1247033" y="6384100"/>
            <a:ext cx="10944800" cy="28800"/>
          </a:xfrm>
          <a:prstGeom prst="rect">
            <a:avLst/>
          </a:prstGeom>
          <a:solidFill>
            <a:srgbClr val="167E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 name="Google Shape;29;p4"/>
          <p:cNvSpPr txBox="1"/>
          <p:nvPr/>
        </p:nvSpPr>
        <p:spPr>
          <a:xfrm>
            <a:off x="3315764" y="6424567"/>
            <a:ext cx="4215200" cy="389746"/>
          </a:xfrm>
          <a:prstGeom prst="rect">
            <a:avLst/>
          </a:prstGeom>
          <a:noFill/>
          <a:ln>
            <a:noFill/>
          </a:ln>
        </p:spPr>
        <p:txBody>
          <a:bodyPr spcFirstLastPara="1" wrap="square" lIns="121900" tIns="121900" rIns="121900" bIns="121900" anchor="t" anchorCtr="0">
            <a:spAutoFit/>
          </a:bodyPr>
          <a:lstStyle/>
          <a:p>
            <a:pPr marL="0" lvl="0" indent="0" algn="r" rtl="0">
              <a:spcBef>
                <a:spcPts val="0"/>
              </a:spcBef>
              <a:spcAft>
                <a:spcPts val="0"/>
              </a:spcAft>
              <a:buNone/>
            </a:pPr>
            <a:r>
              <a:rPr lang="fr" sz="933">
                <a:solidFill>
                  <a:srgbClr val="167EB6"/>
                </a:solidFill>
                <a:latin typeface="Open Sans"/>
                <a:ea typeface="Open Sans"/>
                <a:cs typeface="Open Sans"/>
                <a:sym typeface="Open Sans"/>
              </a:rPr>
              <a:t>Monaco and online - 28 November / 1st December 2021  - Slide</a:t>
            </a:r>
            <a:endParaRPr sz="933">
              <a:solidFill>
                <a:srgbClr val="167EB6"/>
              </a:solidFill>
              <a:latin typeface="Open Sans"/>
              <a:ea typeface="Open Sans"/>
              <a:cs typeface="Open Sans"/>
              <a:sym typeface="Open Sans"/>
            </a:endParaRPr>
          </a:p>
        </p:txBody>
      </p:sp>
      <p:sp>
        <p:nvSpPr>
          <p:cNvPr id="30" name="Google Shape;30;p4"/>
          <p:cNvSpPr txBox="1"/>
          <p:nvPr/>
        </p:nvSpPr>
        <p:spPr>
          <a:xfrm>
            <a:off x="7323057" y="6419215"/>
            <a:ext cx="554800" cy="524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fld id="{00000000-1234-1234-1234-123412341234}" type="slidenum">
              <a:rPr lang="fr" sz="933">
                <a:solidFill>
                  <a:srgbClr val="167EB6"/>
                </a:solidFill>
                <a:latin typeface="Open Sans"/>
                <a:ea typeface="Open Sans"/>
                <a:cs typeface="Open Sans"/>
                <a:sym typeface="Open Sans"/>
              </a:rPr>
              <a:pPr marL="0" lvl="0" indent="0" algn="l" rtl="0">
                <a:spcBef>
                  <a:spcPts val="0"/>
                </a:spcBef>
                <a:spcAft>
                  <a:spcPts val="0"/>
                </a:spcAft>
                <a:buNone/>
              </a:pPr>
              <a:t>‹#›</a:t>
            </a:fld>
            <a:endParaRPr sz="933">
              <a:solidFill>
                <a:srgbClr val="167EB6"/>
              </a:solidFill>
              <a:latin typeface="Open Sans"/>
              <a:ea typeface="Open Sans"/>
              <a:cs typeface="Open Sans"/>
              <a:sym typeface="Open Sans"/>
            </a:endParaRPr>
          </a:p>
        </p:txBody>
      </p:sp>
    </p:spTree>
    <p:extLst>
      <p:ext uri="{BB962C8B-B14F-4D97-AF65-F5344CB8AC3E}">
        <p14:creationId xmlns:p14="http://schemas.microsoft.com/office/powerpoint/2010/main" val="186539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9A42D254-DFC9-488B-AE5A-79E18D58113A}" type="datetimeFigureOut">
              <a:rPr lang="es-ES"/>
              <a:pPr>
                <a:defRPr/>
              </a:pPr>
              <a:t>05/04/2023</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61E5365A-8704-4590-86F0-3264F8B3F627}" type="slidenum">
              <a:rPr lang="es-ES"/>
              <a:pPr>
                <a:defRPr/>
              </a:pPr>
              <a:t>‹#›</a:t>
            </a:fld>
            <a:endParaRPr lang="es-ES"/>
          </a:p>
        </p:txBody>
      </p:sp>
    </p:spTree>
    <p:extLst>
      <p:ext uri="{BB962C8B-B14F-4D97-AF65-F5344CB8AC3E}">
        <p14:creationId xmlns:p14="http://schemas.microsoft.com/office/powerpoint/2010/main" val="259235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12C57C15-79DC-4576-8D4C-BFAABD4F1CD7}" type="datetimeFigureOut">
              <a:rPr lang="es-ES"/>
              <a:pPr>
                <a:defRPr/>
              </a:pPr>
              <a:t>05/04/2023</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0632F9BD-8D17-4B5E-89F0-0BDC5E51273F}" type="slidenum">
              <a:rPr lang="es-ES"/>
              <a:pPr>
                <a:defRPr/>
              </a:pPr>
              <a:t>‹#›</a:t>
            </a:fld>
            <a:endParaRPr lang="es-ES"/>
          </a:p>
        </p:txBody>
      </p:sp>
    </p:spTree>
    <p:extLst>
      <p:ext uri="{BB962C8B-B14F-4D97-AF65-F5344CB8AC3E}">
        <p14:creationId xmlns:p14="http://schemas.microsoft.com/office/powerpoint/2010/main" val="41390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p:cNvSpPr>
            <a:spLocks noGrp="1"/>
          </p:cNvSpPr>
          <p:nvPr>
            <p:ph type="dt" sz="half" idx="10"/>
          </p:nvPr>
        </p:nvSpPr>
        <p:spPr/>
        <p:txBody>
          <a:bodyPr/>
          <a:lstStyle>
            <a:lvl1pPr>
              <a:defRPr/>
            </a:lvl1pPr>
          </a:lstStyle>
          <a:p>
            <a:pPr>
              <a:defRPr/>
            </a:pPr>
            <a:fld id="{CA1811A4-326E-4EFB-9A33-A45AF9E8928F}" type="datetimeFigureOut">
              <a:rPr lang="es-ES"/>
              <a:pPr>
                <a:defRPr/>
              </a:pPr>
              <a:t>05/04/2023</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3891E074-A7A0-4C41-9134-4E8730B1CD7A}" type="slidenum">
              <a:rPr lang="es-ES"/>
              <a:pPr>
                <a:defRPr/>
              </a:pPr>
              <a:t>‹#›</a:t>
            </a:fld>
            <a:endParaRPr lang="es-ES"/>
          </a:p>
        </p:txBody>
      </p:sp>
    </p:spTree>
    <p:extLst>
      <p:ext uri="{BB962C8B-B14F-4D97-AF65-F5344CB8AC3E}">
        <p14:creationId xmlns:p14="http://schemas.microsoft.com/office/powerpoint/2010/main" val="1217228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10"/>
          </p:nvPr>
        </p:nvSpPr>
        <p:spPr/>
        <p:txBody>
          <a:bodyPr/>
          <a:lstStyle>
            <a:lvl1pPr>
              <a:defRPr/>
            </a:lvl1pPr>
          </a:lstStyle>
          <a:p>
            <a:pPr>
              <a:defRPr/>
            </a:pPr>
            <a:fld id="{B685E7F0-E966-488D-994E-CAC78BD0A8BC}" type="datetimeFigureOut">
              <a:rPr lang="es-ES"/>
              <a:pPr>
                <a:defRPr/>
              </a:pPr>
              <a:t>05/04/2023</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EFD76688-24EF-419C-8AD8-E11E92E626F8}" type="slidenum">
              <a:rPr lang="es-ES"/>
              <a:pPr>
                <a:defRPr/>
              </a:pPr>
              <a:t>‹#›</a:t>
            </a:fld>
            <a:endParaRPr lang="es-ES"/>
          </a:p>
        </p:txBody>
      </p:sp>
    </p:spTree>
    <p:extLst>
      <p:ext uri="{BB962C8B-B14F-4D97-AF65-F5344CB8AC3E}">
        <p14:creationId xmlns:p14="http://schemas.microsoft.com/office/powerpoint/2010/main" val="192302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p:cNvSpPr>
            <a:spLocks noGrp="1"/>
          </p:cNvSpPr>
          <p:nvPr>
            <p:ph type="dt" sz="half" idx="10"/>
          </p:nvPr>
        </p:nvSpPr>
        <p:spPr/>
        <p:txBody>
          <a:bodyPr/>
          <a:lstStyle>
            <a:lvl1pPr>
              <a:defRPr/>
            </a:lvl1pPr>
          </a:lstStyle>
          <a:p>
            <a:pPr>
              <a:defRPr/>
            </a:pPr>
            <a:fld id="{9ED2135B-27E5-43C9-A6A8-E480B96AA9BC}" type="datetimeFigureOut">
              <a:rPr lang="es-ES"/>
              <a:pPr>
                <a:defRPr/>
              </a:pPr>
              <a:t>05/04/2023</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917701CB-62A0-4F99-A5BA-24CC2E7511A6}" type="slidenum">
              <a:rPr lang="es-ES"/>
              <a:pPr>
                <a:defRPr/>
              </a:pPr>
              <a:t>‹#›</a:t>
            </a:fld>
            <a:endParaRPr lang="es-ES"/>
          </a:p>
        </p:txBody>
      </p:sp>
    </p:spTree>
    <p:extLst>
      <p:ext uri="{BB962C8B-B14F-4D97-AF65-F5344CB8AC3E}">
        <p14:creationId xmlns:p14="http://schemas.microsoft.com/office/powerpoint/2010/main" val="362715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2F36E68E-4987-41B1-90D0-AC7945249BC0}" type="datetimeFigureOut">
              <a:rPr lang="es-ES"/>
              <a:pPr>
                <a:defRPr/>
              </a:pPr>
              <a:t>05/04/2023</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A37A26EB-C8F4-4777-8958-00A02BB3EC93}" type="slidenum">
              <a:rPr lang="es-ES"/>
              <a:pPr>
                <a:defRPr/>
              </a:pPr>
              <a:t>‹#›</a:t>
            </a:fld>
            <a:endParaRPr lang="es-ES"/>
          </a:p>
        </p:txBody>
      </p:sp>
    </p:spTree>
    <p:extLst>
      <p:ext uri="{BB962C8B-B14F-4D97-AF65-F5344CB8AC3E}">
        <p14:creationId xmlns:p14="http://schemas.microsoft.com/office/powerpoint/2010/main" val="305268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951F7BF2-9C67-471A-B25C-23F0521C18A4}" type="datetimeFigureOut">
              <a:rPr lang="es-ES"/>
              <a:pPr>
                <a:defRPr/>
              </a:pPr>
              <a:t>05/04/2023</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E5018FC6-72E4-4BC1-B5D7-A1D074987EB7}" type="slidenum">
              <a:rPr lang="es-ES"/>
              <a:pPr>
                <a:defRPr/>
              </a:pPr>
              <a:t>‹#›</a:t>
            </a:fld>
            <a:endParaRPr lang="es-ES"/>
          </a:p>
        </p:txBody>
      </p:sp>
    </p:spTree>
    <p:extLst>
      <p:ext uri="{BB962C8B-B14F-4D97-AF65-F5344CB8AC3E}">
        <p14:creationId xmlns:p14="http://schemas.microsoft.com/office/powerpoint/2010/main" val="237360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B3334DB0-B07F-4F39-813C-BCF7757A163A}" type="datetimeFigureOut">
              <a:rPr lang="es-ES"/>
              <a:pPr>
                <a:defRPr/>
              </a:pPr>
              <a:t>05/04/2023</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E3587EEF-48DA-4967-9139-D566B41BB2BA}" type="slidenum">
              <a:rPr lang="es-ES"/>
              <a:pPr>
                <a:defRPr/>
              </a:pPr>
              <a:t>‹#›</a:t>
            </a:fld>
            <a:endParaRPr lang="es-ES"/>
          </a:p>
        </p:txBody>
      </p:sp>
    </p:spTree>
    <p:extLst>
      <p:ext uri="{BB962C8B-B14F-4D97-AF65-F5344CB8AC3E}">
        <p14:creationId xmlns:p14="http://schemas.microsoft.com/office/powerpoint/2010/main" val="200561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64A4F4D-912A-4813-8350-170F0481925E}" type="datetimeFigureOut">
              <a:rPr lang="es-ES"/>
              <a:pPr>
                <a:defRPr/>
              </a:pPr>
              <a:t>05/04/2023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A3845FC-5CFA-4404-B594-ABB0DBB2C5C7}"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gabino.gonzalezdeogracia@un.or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hyperlink" Target="mailto:gabino.gonzalezdeogracia@un.org"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ubtitle 2"/>
          <p:cNvSpPr txBox="1">
            <a:spLocks/>
          </p:cNvSpPr>
          <p:nvPr/>
        </p:nvSpPr>
        <p:spPr bwMode="auto">
          <a:xfrm>
            <a:off x="511175" y="4297363"/>
            <a:ext cx="9618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55613"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12813"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370013"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827213"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2844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7416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1988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6560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s-ES" sz="2400" b="1" i="1">
              <a:solidFill>
                <a:srgbClr val="00589A"/>
              </a:solidFill>
              <a:latin typeface="Open Sans"/>
            </a:endParaRPr>
          </a:p>
        </p:txBody>
      </p:sp>
      <p:sp>
        <p:nvSpPr>
          <p:cNvPr id="3078" name="Subtitle 2"/>
          <p:cNvSpPr txBox="1">
            <a:spLocks/>
          </p:cNvSpPr>
          <p:nvPr/>
        </p:nvSpPr>
        <p:spPr bwMode="auto">
          <a:xfrm>
            <a:off x="496427" y="5539145"/>
            <a:ext cx="9618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55613"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12813"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370013"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827213"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2844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7416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1988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6560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fr-FR" sz="1600" b="1">
                <a:solidFill>
                  <a:srgbClr val="00589A"/>
                </a:solidFill>
                <a:latin typeface="Montserrat" panose="00000500000000000000" pitchFamily="2" charset="0"/>
              </a:rPr>
              <a:t>Gabino Gonzalez Deogracia, </a:t>
            </a:r>
            <a:r>
              <a:rPr lang="en-GB" sz="1600" b="1" i="1">
                <a:solidFill>
                  <a:srgbClr val="00589A"/>
                </a:solidFill>
                <a:latin typeface="Montserrat" panose="00000500000000000000" pitchFamily="2" charset="0"/>
              </a:rPr>
              <a:t>Deputy Coordinator</a:t>
            </a:r>
            <a:r>
              <a:rPr lang="en-GB" sz="1600" b="1">
                <a:solidFill>
                  <a:srgbClr val="00589A"/>
                </a:solidFill>
                <a:latin typeface="Montserrat" panose="00000500000000000000" pitchFamily="2" charset="0"/>
              </a:rPr>
              <a:t> </a:t>
            </a:r>
          </a:p>
          <a:p>
            <a:pPr eaLnBrk="1" hangingPunct="1">
              <a:buFont typeface="Arial" panose="020B0604020202020204" pitchFamily="34" charset="0"/>
              <a:buNone/>
            </a:pPr>
            <a:r>
              <a:rPr lang="fr-FR" sz="1600" b="1">
                <a:solidFill>
                  <a:srgbClr val="00589A"/>
                </a:solidFill>
                <a:latin typeface="Montserrat" panose="00000500000000000000" pitchFamily="2" charset="0"/>
              </a:rPr>
              <a:t>UNEP/MAP - Barcelona Convention </a:t>
            </a:r>
            <a:r>
              <a:rPr lang="en-GB" sz="1600" b="1">
                <a:solidFill>
                  <a:srgbClr val="00589A"/>
                </a:solidFill>
                <a:latin typeface="Montserrat" panose="00000500000000000000" pitchFamily="2" charset="0"/>
              </a:rPr>
              <a:t>Secretariat</a:t>
            </a:r>
          </a:p>
          <a:p>
            <a:pPr eaLnBrk="1" hangingPunct="1">
              <a:buFont typeface="Arial" panose="020B0604020202020204" pitchFamily="34" charset="0"/>
              <a:buNone/>
            </a:pPr>
            <a:r>
              <a:rPr lang="en-GB" sz="1800" u="sng">
                <a:solidFill>
                  <a:srgbClr val="0563C1"/>
                </a:solidFill>
                <a:effectLst/>
                <a:latin typeface="Calibri" panose="020F0502020204030204" pitchFamily="34" charset="0"/>
                <a:ea typeface="Calibri" panose="020F0502020204030204" pitchFamily="34" charset="0"/>
                <a:hlinkClick r:id="rId2"/>
              </a:rPr>
              <a:t>gabino.gonzalezdeogracia@un.org</a:t>
            </a:r>
            <a:r>
              <a:rPr lang="fr-FR" sz="1600" b="1">
                <a:solidFill>
                  <a:srgbClr val="00589A"/>
                </a:solidFill>
                <a:latin typeface="Montserrat" panose="00000500000000000000" pitchFamily="2" charset="0"/>
              </a:rPr>
              <a:t> </a:t>
            </a:r>
          </a:p>
        </p:txBody>
      </p:sp>
      <p:pic>
        <p:nvPicPr>
          <p:cNvPr id="4" name="Image 3" descr="Une image contenant texte&#10;&#10;Description générée automatiquement">
            <a:extLst>
              <a:ext uri="{FF2B5EF4-FFF2-40B4-BE49-F238E27FC236}">
                <a16:creationId xmlns:a16="http://schemas.microsoft.com/office/drawing/2014/main" id="{53350820-22DB-3F5C-3349-16D25FDDDD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919"/>
          <a:stretch/>
        </p:blipFill>
        <p:spPr>
          <a:xfrm>
            <a:off x="496426" y="534630"/>
            <a:ext cx="2893980" cy="607284"/>
          </a:xfrm>
          <a:prstGeom prst="rect">
            <a:avLst/>
          </a:prstGeom>
        </p:spPr>
      </p:pic>
      <p:sp>
        <p:nvSpPr>
          <p:cNvPr id="3074" name="Title 1"/>
          <p:cNvSpPr txBox="1">
            <a:spLocks/>
          </p:cNvSpPr>
          <p:nvPr/>
        </p:nvSpPr>
        <p:spPr bwMode="auto">
          <a:xfrm>
            <a:off x="496426" y="1630246"/>
            <a:ext cx="10523270" cy="306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200" b="1">
                <a:solidFill>
                  <a:srgbClr val="0D4E8F"/>
                </a:solidFill>
                <a:latin typeface="Montserrat" panose="00000500000000000000" pitchFamily="2" charset="0"/>
              </a:rPr>
              <a:t>Post-2020 Global Biodiversity Framework: what’s next for the Ocean?</a:t>
            </a:r>
            <a:endParaRPr lang="fr-FR" sz="3200" b="1">
              <a:solidFill>
                <a:srgbClr val="0D4E8F"/>
              </a:solidFill>
              <a:latin typeface="Montserrat" panose="00000500000000000000" pitchFamily="2" charset="0"/>
            </a:endParaRPr>
          </a:p>
          <a:p>
            <a:pPr algn="l"/>
            <a:endParaRPr lang="fr-FR" sz="2400" b="0" i="0" u="none" strike="noStrike" baseline="0">
              <a:solidFill>
                <a:srgbClr val="026095"/>
              </a:solidFill>
              <a:latin typeface="Montserrat" panose="00000500000000000000" pitchFamily="2" charset="0"/>
            </a:endParaRPr>
          </a:p>
          <a:p>
            <a:pPr algn="ctr"/>
            <a:r>
              <a:rPr lang="en-US" sz="1800" b="1">
                <a:solidFill>
                  <a:srgbClr val="000000"/>
                </a:solidFill>
                <a:effectLst/>
                <a:latin typeface="Calibri" panose="020F0502020204030204" pitchFamily="34" charset="0"/>
                <a:ea typeface="MS Mincho" panose="02020609040205080304" pitchFamily="49" charset="-128"/>
              </a:rPr>
              <a:t>	</a:t>
            </a:r>
            <a:r>
              <a:rPr lang="en-US" sz="2400">
                <a:solidFill>
                  <a:srgbClr val="026095"/>
                </a:solidFill>
                <a:latin typeface="Montserrat" panose="00000500000000000000" pitchFamily="2" charset="0"/>
              </a:rPr>
              <a:t>Integrating the GBF into </a:t>
            </a:r>
            <a:r>
              <a:rPr lang="fr-FR" sz="2400">
                <a:solidFill>
                  <a:srgbClr val="026095"/>
                </a:solidFill>
                <a:latin typeface="Montserrat" panose="00000500000000000000" pitchFamily="2" charset="0"/>
              </a:rPr>
              <a:t>the Barcelona Convention</a:t>
            </a:r>
          </a:p>
          <a:p>
            <a:pPr algn="l"/>
            <a:endParaRPr lang="fr-FR" sz="2400" b="1">
              <a:solidFill>
                <a:srgbClr val="0D4E8F"/>
              </a:solidFill>
              <a:latin typeface="Montserrat" panose="00000500000000000000" pitchFamily="2" charset="0"/>
            </a:endParaRPr>
          </a:p>
          <a:p>
            <a:pPr algn="ctr"/>
            <a:r>
              <a:rPr lang="en-US" sz="1400" b="1">
                <a:solidFill>
                  <a:srgbClr val="0D4E8F"/>
                </a:solidFill>
                <a:latin typeface="Montserrat" panose="00000500000000000000" pitchFamily="2" charset="0"/>
              </a:rPr>
              <a:t>Online workshop, Thursday 6 April 2023</a:t>
            </a:r>
            <a:endParaRPr lang="fr-FR" sz="1400" b="1">
              <a:solidFill>
                <a:srgbClr val="0D4E8F"/>
              </a:solidFill>
              <a:latin typeface="Montserrat" panose="000005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F7944A-DF64-B1B0-F1EA-A080BFABEFE8}"/>
              </a:ext>
            </a:extLst>
          </p:cNvPr>
          <p:cNvSpPr txBox="1">
            <a:spLocks/>
          </p:cNvSpPr>
          <p:nvPr/>
        </p:nvSpPr>
        <p:spPr>
          <a:xfrm>
            <a:off x="571849" y="42742"/>
            <a:ext cx="10963013" cy="671940"/>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ctr">
              <a:lnSpc>
                <a:spcPct val="130000"/>
              </a:lnSpc>
            </a:pPr>
            <a:r>
              <a:rPr lang="en-US" sz="3200" dirty="0">
                <a:solidFill>
                  <a:srgbClr val="00AEEF"/>
                </a:solidFill>
                <a:latin typeface="Calibri"/>
              </a:rPr>
              <a:t>The Post-2020 Regional Strategy for MCPAs and OECMs</a:t>
            </a:r>
          </a:p>
          <a:p>
            <a:pPr algn="ctr">
              <a:lnSpc>
                <a:spcPct val="130000"/>
              </a:lnSpc>
            </a:pPr>
            <a:endParaRPr lang="en-US" sz="3200" dirty="0">
              <a:solidFill>
                <a:srgbClr val="00AEEF"/>
              </a:solidFill>
              <a:latin typeface="Calibri"/>
            </a:endParaRPr>
          </a:p>
        </p:txBody>
      </p:sp>
      <p:cxnSp>
        <p:nvCxnSpPr>
          <p:cNvPr id="5" name="Straight Connector 16">
            <a:extLst>
              <a:ext uri="{FF2B5EF4-FFF2-40B4-BE49-F238E27FC236}">
                <a16:creationId xmlns:a16="http://schemas.microsoft.com/office/drawing/2014/main" id="{E7CF8C58-D6B2-FAAE-37DF-121F68DFC1F2}"/>
              </a:ext>
            </a:extLst>
          </p:cNvPr>
          <p:cNvCxnSpPr/>
          <p:nvPr/>
        </p:nvCxnSpPr>
        <p:spPr>
          <a:xfrm>
            <a:off x="486561" y="806201"/>
            <a:ext cx="11048301"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7" name="ZoneTexte 6">
            <a:extLst>
              <a:ext uri="{FF2B5EF4-FFF2-40B4-BE49-F238E27FC236}">
                <a16:creationId xmlns:a16="http://schemas.microsoft.com/office/drawing/2014/main" id="{2F08BE04-91C0-4E41-2EC0-605C17D6E2A3}"/>
              </a:ext>
            </a:extLst>
          </p:cNvPr>
          <p:cNvSpPr txBox="1"/>
          <p:nvPr/>
        </p:nvSpPr>
        <p:spPr>
          <a:xfrm>
            <a:off x="576168" y="865747"/>
            <a:ext cx="8818039" cy="5632311"/>
          </a:xfrm>
          <a:prstGeom prst="rect">
            <a:avLst/>
          </a:prstGeom>
          <a:noFill/>
        </p:spPr>
        <p:txBody>
          <a:bodyPr wrap="square" lIns="91440" tIns="45720" rIns="91440" bIns="45720" anchor="t">
            <a:spAutoFit/>
          </a:bodyPr>
          <a:lstStyle/>
          <a:p>
            <a:r>
              <a:rPr lang="en-GB" dirty="0">
                <a:ea typeface="+mn-lt"/>
                <a:cs typeface="+mn-lt"/>
              </a:rPr>
              <a:t>Adopted by the Barcelona Convention COP 22 (Antalya, Türkiye, 7-10 </a:t>
            </a:r>
            <a:r>
              <a:rPr lang="en-GB" b="1" dirty="0">
                <a:ea typeface="+mn-lt"/>
                <a:cs typeface="+mn-lt"/>
              </a:rPr>
              <a:t>Dec. 2021</a:t>
            </a:r>
            <a:r>
              <a:rPr lang="en-GB" dirty="0">
                <a:ea typeface="+mn-lt"/>
                <a:cs typeface="+mn-lt"/>
              </a:rPr>
              <a:t>)</a:t>
            </a:r>
          </a:p>
          <a:p>
            <a:endParaRPr lang="en-GB" sz="1600" dirty="0">
              <a:latin typeface="Roboto" panose="02000000000000000000"/>
            </a:endParaRPr>
          </a:p>
          <a:p>
            <a:r>
              <a:rPr lang="en-GB" sz="1600" dirty="0">
                <a:latin typeface="Roboto" panose="02000000000000000000"/>
              </a:rPr>
              <a:t>Reaching the global target in terms of area-based conservation implies numerous and ambitious quantitative and qualitative improvements to be made at different levels :</a:t>
            </a:r>
          </a:p>
          <a:p>
            <a:endParaRPr lang="en-US" dirty="0">
              <a:ea typeface="+mn-lt"/>
              <a:cs typeface="+mn-lt"/>
            </a:endParaRPr>
          </a:p>
          <a:p>
            <a:endParaRPr lang="en-US" sz="1600" dirty="0">
              <a:ea typeface="+mn-lt"/>
              <a:cs typeface="+mn-lt"/>
            </a:endParaRPr>
          </a:p>
          <a:p>
            <a:endParaRPr lang="en-US" sz="1600" dirty="0">
              <a:ea typeface="+mn-lt"/>
              <a:cs typeface="+mn-lt"/>
            </a:endParaRPr>
          </a:p>
          <a:p>
            <a:endParaRPr lang="en-US" sz="1600" dirty="0">
              <a:ea typeface="+mn-lt"/>
              <a:cs typeface="+mn-lt"/>
            </a:endParaRPr>
          </a:p>
          <a:p>
            <a:endParaRPr lang="en-US" sz="1600" dirty="0">
              <a:ea typeface="+mn-lt"/>
              <a:cs typeface="+mn-lt"/>
            </a:endParaRPr>
          </a:p>
          <a:p>
            <a:endParaRPr lang="en-GB" sz="1600" dirty="0">
              <a:ea typeface="+mn-lt"/>
              <a:cs typeface="+mn-lt"/>
            </a:endParaRPr>
          </a:p>
          <a:p>
            <a:pPr>
              <a:spcBef>
                <a:spcPct val="0"/>
              </a:spcBef>
              <a:spcAft>
                <a:spcPct val="0"/>
              </a:spcAft>
            </a:pPr>
            <a:r>
              <a:rPr lang="en-GB" b="1" i="1" dirty="0">
                <a:ea typeface="+mn-lt"/>
                <a:cs typeface="+mn-lt"/>
              </a:rPr>
              <a:t>	2 main targets:</a:t>
            </a:r>
            <a:endParaRPr lang="en-US" dirty="0">
              <a:ea typeface="+mn-lt"/>
              <a:cs typeface="+mn-lt"/>
            </a:endParaRPr>
          </a:p>
          <a:p>
            <a:pPr marL="285750" indent="-285750">
              <a:spcBef>
                <a:spcPct val="0"/>
              </a:spcBef>
              <a:spcAft>
                <a:spcPct val="0"/>
              </a:spcAft>
              <a:buFont typeface="Arial" panose="020B0604020202020204" pitchFamily="34" charset="0"/>
              <a:buChar char="•"/>
            </a:pPr>
            <a:endParaRPr lang="en-GB" dirty="0">
              <a:ea typeface="+mn-lt"/>
              <a:cs typeface="+mn-lt"/>
            </a:endParaRPr>
          </a:p>
          <a:p>
            <a:pPr>
              <a:spcBef>
                <a:spcPct val="0"/>
              </a:spcBef>
              <a:spcAft>
                <a:spcPct val="0"/>
              </a:spcAft>
            </a:pPr>
            <a:r>
              <a:rPr lang="en-US" b="1" dirty="0">
                <a:latin typeface="Calibri"/>
                <a:ea typeface="Roboto"/>
                <a:cs typeface="Roboto"/>
              </a:rPr>
              <a:t>1)</a:t>
            </a:r>
            <a:r>
              <a:rPr lang="en-US" dirty="0">
                <a:latin typeface="Calibri"/>
                <a:ea typeface="Roboto"/>
                <a:cs typeface="Roboto"/>
              </a:rPr>
              <a:t> By </a:t>
            </a:r>
            <a:r>
              <a:rPr lang="en-US" b="1" dirty="0">
                <a:latin typeface="Calibri"/>
                <a:ea typeface="Roboto"/>
                <a:cs typeface="Roboto"/>
              </a:rPr>
              <a:t>2030</a:t>
            </a:r>
            <a:r>
              <a:rPr lang="en-US" dirty="0">
                <a:latin typeface="Calibri"/>
                <a:ea typeface="Roboto"/>
                <a:cs typeface="Roboto"/>
              </a:rPr>
              <a:t>, at least </a:t>
            </a:r>
            <a:r>
              <a:rPr lang="en-US" b="1" dirty="0">
                <a:latin typeface="Calibri"/>
                <a:ea typeface="Roboto"/>
                <a:cs typeface="Roboto"/>
              </a:rPr>
              <a:t>30 % </a:t>
            </a:r>
            <a:r>
              <a:rPr lang="en-US" dirty="0">
                <a:latin typeface="Calibri"/>
                <a:ea typeface="Roboto"/>
                <a:cs typeface="Roboto"/>
              </a:rPr>
              <a:t>cent of the Mediterranean Sea is </a:t>
            </a:r>
            <a:r>
              <a:rPr lang="en-US" b="1" dirty="0">
                <a:latin typeface="Calibri"/>
                <a:ea typeface="Roboto"/>
                <a:cs typeface="Roboto"/>
              </a:rPr>
              <a:t>protected and conserved</a:t>
            </a:r>
            <a:r>
              <a:rPr lang="en-US" dirty="0">
                <a:latin typeface="Calibri"/>
                <a:ea typeface="Roboto"/>
                <a:cs typeface="Roboto"/>
              </a:rPr>
              <a:t> through well connected, ecologically representative, and effective </a:t>
            </a:r>
            <a:r>
              <a:rPr lang="en-US" b="1" dirty="0">
                <a:latin typeface="Calibri"/>
                <a:ea typeface="Roboto"/>
                <a:cs typeface="Roboto"/>
              </a:rPr>
              <a:t>systems </a:t>
            </a:r>
            <a:r>
              <a:rPr lang="en-US" dirty="0">
                <a:latin typeface="Calibri"/>
                <a:ea typeface="Roboto"/>
                <a:cs typeface="Roboto"/>
              </a:rPr>
              <a:t>of </a:t>
            </a:r>
            <a:r>
              <a:rPr lang="en-GB" dirty="0">
                <a:latin typeface="Calibri"/>
                <a:ea typeface="Roboto"/>
                <a:cs typeface="Roboto"/>
              </a:rPr>
              <a:t>marine and coastal protected areas (</a:t>
            </a:r>
            <a:r>
              <a:rPr lang="en-US" b="1" dirty="0">
                <a:latin typeface="Calibri"/>
                <a:ea typeface="Roboto"/>
                <a:cs typeface="Roboto"/>
              </a:rPr>
              <a:t>MCPAs</a:t>
            </a:r>
            <a:r>
              <a:rPr lang="en-US" dirty="0">
                <a:latin typeface="Calibri"/>
                <a:ea typeface="Roboto"/>
                <a:cs typeface="Roboto"/>
              </a:rPr>
              <a:t>) and </a:t>
            </a:r>
            <a:r>
              <a:rPr lang="en-GB" dirty="0">
                <a:latin typeface="Calibri"/>
                <a:ea typeface="Roboto"/>
                <a:cs typeface="Roboto"/>
              </a:rPr>
              <a:t>other effective area-based conservation measures (</a:t>
            </a:r>
            <a:r>
              <a:rPr lang="en-US" b="1" dirty="0">
                <a:latin typeface="Calibri"/>
                <a:ea typeface="Roboto"/>
                <a:cs typeface="Roboto"/>
              </a:rPr>
              <a:t>OECMs</a:t>
            </a:r>
            <a:r>
              <a:rPr lang="en-US" dirty="0">
                <a:latin typeface="Calibri"/>
                <a:ea typeface="Roboto"/>
                <a:cs typeface="Roboto"/>
              </a:rPr>
              <a:t>), ensuring adequate geographical balance, with the focus on areas particularly important for biodiversity </a:t>
            </a:r>
            <a:endParaRPr lang="en-US" dirty="0">
              <a:latin typeface="Calibri"/>
              <a:ea typeface="+mn-lt"/>
              <a:cs typeface="+mn-lt"/>
            </a:endParaRPr>
          </a:p>
          <a:p>
            <a:pPr marL="285750" indent="-285750">
              <a:spcBef>
                <a:spcPct val="0"/>
              </a:spcBef>
              <a:spcAft>
                <a:spcPct val="0"/>
              </a:spcAft>
              <a:buFont typeface="Arial" panose="020B0604020202020204" pitchFamily="34" charset="0"/>
              <a:buChar char="•"/>
            </a:pPr>
            <a:endParaRPr lang="en-GB" dirty="0">
              <a:ea typeface="+mn-lt"/>
              <a:cs typeface="+mn-lt"/>
            </a:endParaRPr>
          </a:p>
          <a:p>
            <a:pPr>
              <a:spcBef>
                <a:spcPct val="0"/>
              </a:spcBef>
              <a:spcAft>
                <a:spcPct val="0"/>
              </a:spcAft>
            </a:pPr>
            <a:r>
              <a:rPr lang="en-GB" b="1" dirty="0">
                <a:latin typeface="Calibri"/>
                <a:ea typeface="Roboto"/>
                <a:cs typeface="Roboto"/>
              </a:rPr>
              <a:t>2)</a:t>
            </a:r>
            <a:r>
              <a:rPr lang="en-GB" dirty="0">
                <a:latin typeface="Calibri"/>
                <a:ea typeface="Roboto"/>
                <a:cs typeface="Roboto"/>
              </a:rPr>
              <a:t> </a:t>
            </a:r>
            <a:r>
              <a:rPr lang="en-US" dirty="0">
                <a:latin typeface="Calibri"/>
                <a:ea typeface="Roboto"/>
                <a:cs typeface="Roboto"/>
              </a:rPr>
              <a:t>By </a:t>
            </a:r>
            <a:r>
              <a:rPr lang="en-US" b="1" dirty="0">
                <a:latin typeface="Calibri"/>
                <a:ea typeface="Roboto"/>
                <a:cs typeface="Roboto"/>
              </a:rPr>
              <a:t>2030</a:t>
            </a:r>
            <a:r>
              <a:rPr lang="en-US" dirty="0">
                <a:latin typeface="Calibri"/>
                <a:ea typeface="Roboto"/>
                <a:cs typeface="Roboto"/>
              </a:rPr>
              <a:t>, the </a:t>
            </a:r>
            <a:r>
              <a:rPr lang="en-US" b="1" dirty="0">
                <a:latin typeface="Calibri"/>
                <a:ea typeface="Roboto"/>
                <a:cs typeface="Roboto"/>
              </a:rPr>
              <a:t>number</a:t>
            </a:r>
            <a:r>
              <a:rPr lang="en-US" dirty="0">
                <a:latin typeface="Calibri"/>
                <a:ea typeface="Roboto"/>
                <a:cs typeface="Roboto"/>
              </a:rPr>
              <a:t> and </a:t>
            </a:r>
            <a:r>
              <a:rPr lang="en-US" b="1" dirty="0">
                <a:latin typeface="Calibri"/>
                <a:ea typeface="Roboto"/>
                <a:cs typeface="Roboto"/>
              </a:rPr>
              <a:t>coverage</a:t>
            </a:r>
            <a:r>
              <a:rPr lang="en-US" dirty="0">
                <a:latin typeface="Calibri"/>
                <a:ea typeface="Roboto"/>
                <a:cs typeface="Roboto"/>
              </a:rPr>
              <a:t> of MCPAs with </a:t>
            </a:r>
            <a:r>
              <a:rPr lang="en-US" b="1" dirty="0">
                <a:latin typeface="Calibri"/>
                <a:ea typeface="Roboto"/>
                <a:cs typeface="Roboto"/>
              </a:rPr>
              <a:t>enhanced protection levels</a:t>
            </a:r>
            <a:r>
              <a:rPr lang="en-US" dirty="0">
                <a:latin typeface="Calibri"/>
                <a:ea typeface="Roboto"/>
                <a:cs typeface="Roboto"/>
              </a:rPr>
              <a:t> is increased, contributing to the recovery of marine ecosystems</a:t>
            </a:r>
            <a:endParaRPr lang="en-US" dirty="0">
              <a:latin typeface="Calibri"/>
              <a:ea typeface="+mn-lt"/>
              <a:cs typeface="+mn-lt"/>
            </a:endParaRPr>
          </a:p>
          <a:p>
            <a:pPr>
              <a:spcBef>
                <a:spcPct val="0"/>
              </a:spcBef>
              <a:spcAft>
                <a:spcPct val="0"/>
              </a:spcAft>
            </a:pPr>
            <a:endParaRPr lang="en-GB" sz="1600" dirty="0">
              <a:ea typeface="+mn-lt"/>
              <a:cs typeface="+mn-lt"/>
            </a:endParaRPr>
          </a:p>
        </p:txBody>
      </p:sp>
      <p:grpSp>
        <p:nvGrpSpPr>
          <p:cNvPr id="2" name="Groupe 1">
            <a:extLst>
              <a:ext uri="{FF2B5EF4-FFF2-40B4-BE49-F238E27FC236}">
                <a16:creationId xmlns:a16="http://schemas.microsoft.com/office/drawing/2014/main" id="{90D8B66B-AB3F-83DA-8D05-79DEF56ABEF5}"/>
              </a:ext>
            </a:extLst>
          </p:cNvPr>
          <p:cNvGrpSpPr/>
          <p:nvPr/>
        </p:nvGrpSpPr>
        <p:grpSpPr>
          <a:xfrm>
            <a:off x="1224576" y="2027996"/>
            <a:ext cx="9441583" cy="984289"/>
            <a:chOff x="1397296" y="2210876"/>
            <a:chExt cx="9441583" cy="984289"/>
          </a:xfrm>
        </p:grpSpPr>
        <p:sp>
          <p:nvSpPr>
            <p:cNvPr id="4" name="Rectangle 3">
              <a:extLst>
                <a:ext uri="{FF2B5EF4-FFF2-40B4-BE49-F238E27FC236}">
                  <a16:creationId xmlns:a16="http://schemas.microsoft.com/office/drawing/2014/main" id="{A8C720F5-6E74-574A-7978-D035D5E13C7C}"/>
                </a:ext>
              </a:extLst>
            </p:cNvPr>
            <p:cNvSpPr/>
            <p:nvPr/>
          </p:nvSpPr>
          <p:spPr>
            <a:xfrm>
              <a:off x="1397296" y="2620096"/>
              <a:ext cx="1578167" cy="369332"/>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algn="ctr"/>
              <a:r>
                <a:rPr lang="en-GB" sz="1800" b="1">
                  <a:latin typeface="Roboto" panose="02000000000000000000" pitchFamily="2" charset="0"/>
                  <a:ea typeface="Roboto" panose="02000000000000000000" pitchFamily="2" charset="0"/>
                  <a:cs typeface="Roboto" panose="02000000000000000000" pitchFamily="2" charset="0"/>
                </a:rPr>
                <a:t>Governance</a:t>
              </a:r>
              <a:endParaRPr lang="fr-FR" sz="1800" b="1">
                <a:latin typeface="Roboto" panose="02000000000000000000" pitchFamily="2" charset="0"/>
                <a:ea typeface="Roboto" panose="02000000000000000000" pitchFamily="2" charset="0"/>
                <a:cs typeface="Roboto" panose="02000000000000000000" pitchFamily="2" charset="0"/>
              </a:endParaRPr>
            </a:p>
          </p:txBody>
        </p:sp>
        <p:sp>
          <p:nvSpPr>
            <p:cNvPr id="6" name="Rectangle 5">
              <a:extLst>
                <a:ext uri="{FF2B5EF4-FFF2-40B4-BE49-F238E27FC236}">
                  <a16:creationId xmlns:a16="http://schemas.microsoft.com/office/drawing/2014/main" id="{9D89C477-0314-48BD-975E-794735C5290B}"/>
                </a:ext>
              </a:extLst>
            </p:cNvPr>
            <p:cNvSpPr/>
            <p:nvPr/>
          </p:nvSpPr>
          <p:spPr>
            <a:xfrm>
              <a:off x="4867016" y="2445967"/>
              <a:ext cx="1844937" cy="64633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GB" sz="1800" b="1">
                  <a:latin typeface="Roboto" panose="02000000000000000000" pitchFamily="2" charset="0"/>
                  <a:ea typeface="Roboto" panose="02000000000000000000" pitchFamily="2" charset="0"/>
                  <a:cs typeface="Roboto" panose="02000000000000000000" pitchFamily="2" charset="0"/>
                </a:rPr>
                <a:t>MCPA network expansion</a:t>
              </a:r>
              <a:endParaRPr lang="fr-FR" sz="1800" b="1">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DCE024FC-917D-969A-8B32-32BE56CF440A}"/>
                </a:ext>
              </a:extLst>
            </p:cNvPr>
            <p:cNvSpPr/>
            <p:nvPr/>
          </p:nvSpPr>
          <p:spPr>
            <a:xfrm>
              <a:off x="3133373" y="2445967"/>
              <a:ext cx="1575733" cy="64633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pPr algn="ctr"/>
              <a:r>
                <a:rPr lang="en-GB" sz="1800" b="1">
                  <a:latin typeface="Roboto" panose="02000000000000000000" pitchFamily="2" charset="0"/>
                  <a:ea typeface="Roboto" panose="02000000000000000000" pitchFamily="2" charset="0"/>
                  <a:cs typeface="Roboto" panose="02000000000000000000" pitchFamily="2" charset="0"/>
                </a:rPr>
                <a:t>OECM recognition</a:t>
              </a:r>
            </a:p>
          </p:txBody>
        </p:sp>
        <p:sp>
          <p:nvSpPr>
            <p:cNvPr id="9" name="Rectangle 8">
              <a:extLst>
                <a:ext uri="{FF2B5EF4-FFF2-40B4-BE49-F238E27FC236}">
                  <a16:creationId xmlns:a16="http://schemas.microsoft.com/office/drawing/2014/main" id="{74FFA0C0-5BB1-C4A4-A9DF-D958A99B8C2B}"/>
                </a:ext>
              </a:extLst>
            </p:cNvPr>
            <p:cNvSpPr/>
            <p:nvPr/>
          </p:nvSpPr>
          <p:spPr>
            <a:xfrm>
              <a:off x="6869864" y="2271836"/>
              <a:ext cx="1844937" cy="923329"/>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pPr algn="ctr"/>
              <a:r>
                <a:rPr lang="en-GB" sz="1800" b="1">
                  <a:latin typeface="Roboto" panose="02000000000000000000" pitchFamily="2" charset="0"/>
                  <a:ea typeface="Roboto" panose="02000000000000000000" pitchFamily="2" charset="0"/>
                  <a:cs typeface="Roboto" panose="02000000000000000000" pitchFamily="2" charset="0"/>
                </a:rPr>
                <a:t>MCPA management effectiveness</a:t>
              </a:r>
              <a:endParaRPr lang="fr-FR" sz="1800" b="1">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6168D64E-35F1-171C-59F6-D21DF5B4EEEB}"/>
                </a:ext>
              </a:extLst>
            </p:cNvPr>
            <p:cNvSpPr/>
            <p:nvPr/>
          </p:nvSpPr>
          <p:spPr>
            <a:xfrm>
              <a:off x="8872712" y="2210876"/>
              <a:ext cx="1966167" cy="92332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GB" sz="1800" b="1">
                  <a:latin typeface="Roboto" panose="02000000000000000000" pitchFamily="2" charset="0"/>
                  <a:ea typeface="Roboto" panose="02000000000000000000" pitchFamily="2" charset="0"/>
                  <a:cs typeface="Roboto" panose="02000000000000000000" pitchFamily="2" charset="0"/>
                </a:rPr>
                <a:t>Government and stakeholders action</a:t>
              </a:r>
              <a:endParaRPr lang="fr-FR" sz="1800" b="1">
                <a:latin typeface="Roboto" panose="02000000000000000000" pitchFamily="2" charset="0"/>
                <a:ea typeface="Roboto" panose="02000000000000000000" pitchFamily="2" charset="0"/>
                <a:cs typeface="Roboto" panose="02000000000000000000" pitchFamily="2" charset="0"/>
              </a:endParaRPr>
            </a:p>
          </p:txBody>
        </p:sp>
        <p:cxnSp>
          <p:nvCxnSpPr>
            <p:cNvPr id="11" name="Connecteur droit 10">
              <a:extLst>
                <a:ext uri="{FF2B5EF4-FFF2-40B4-BE49-F238E27FC236}">
                  <a16:creationId xmlns:a16="http://schemas.microsoft.com/office/drawing/2014/main" id="{ED18B808-5EA1-30F0-5607-D464A5D476D6}"/>
                </a:ext>
              </a:extLst>
            </p:cNvPr>
            <p:cNvCxnSpPr>
              <a:cxnSpLocks/>
              <a:stCxn id="6" idx="1"/>
              <a:endCxn id="8" idx="3"/>
            </p:cNvCxnSpPr>
            <p:nvPr/>
          </p:nvCxnSpPr>
          <p:spPr>
            <a:xfrm flipH="1">
              <a:off x="4709106" y="2769132"/>
              <a:ext cx="1579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469D3F09-7B58-5987-E342-5E1E4284EFB9}"/>
                </a:ext>
              </a:extLst>
            </p:cNvPr>
            <p:cNvCxnSpPr>
              <a:cxnSpLocks/>
              <a:stCxn id="10" idx="1"/>
              <a:endCxn id="9" idx="3"/>
            </p:cNvCxnSpPr>
            <p:nvPr/>
          </p:nvCxnSpPr>
          <p:spPr>
            <a:xfrm flipH="1">
              <a:off x="8714801" y="2672541"/>
              <a:ext cx="157911" cy="60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FA01C37C-4FA8-0F7E-F277-EAA98F8D336F}"/>
                </a:ext>
              </a:extLst>
            </p:cNvPr>
            <p:cNvCxnSpPr>
              <a:cxnSpLocks/>
            </p:cNvCxnSpPr>
            <p:nvPr/>
          </p:nvCxnSpPr>
          <p:spPr>
            <a:xfrm flipH="1">
              <a:off x="6716016" y="2751083"/>
              <a:ext cx="1579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6D80759F-2AE2-5DB0-AAC0-002CDE88A689}"/>
                </a:ext>
              </a:extLst>
            </p:cNvPr>
            <p:cNvCxnSpPr>
              <a:cxnSpLocks/>
            </p:cNvCxnSpPr>
            <p:nvPr/>
          </p:nvCxnSpPr>
          <p:spPr>
            <a:xfrm flipH="1">
              <a:off x="2970512" y="2812364"/>
              <a:ext cx="157911"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6" name="Image 15">
            <a:extLst>
              <a:ext uri="{FF2B5EF4-FFF2-40B4-BE49-F238E27FC236}">
                <a16:creationId xmlns:a16="http://schemas.microsoft.com/office/drawing/2014/main" id="{C3D91A04-C71D-18DC-6D71-D16426253F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4845516" flipH="1">
            <a:off x="411802" y="2824416"/>
            <a:ext cx="1175369" cy="580688"/>
          </a:xfrm>
          <a:prstGeom prst="rect">
            <a:avLst/>
          </a:prstGeom>
        </p:spPr>
      </p:pic>
      <p:pic>
        <p:nvPicPr>
          <p:cNvPr id="17" name="Image 12" descr="Une image contenant texte, invertébré&#10;&#10;Description générée automatiquement">
            <a:extLst>
              <a:ext uri="{FF2B5EF4-FFF2-40B4-BE49-F238E27FC236}">
                <a16:creationId xmlns:a16="http://schemas.microsoft.com/office/drawing/2014/main" id="{6FA20613-8C63-3E81-190F-31EC74C9E5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343780">
            <a:off x="9435253" y="3113559"/>
            <a:ext cx="2191629" cy="3087133"/>
          </a:xfrm>
          <a:prstGeom prst="rect">
            <a:avLst/>
          </a:prstGeom>
          <a:effectLst>
            <a:outerShdw blurRad="76200" dist="63500" dir="1800000" sx="102000" sy="102000" algn="tl" rotWithShape="0">
              <a:prstClr val="black">
                <a:alpha val="33000"/>
              </a:prstClr>
            </a:outerShdw>
          </a:effectLst>
        </p:spPr>
      </p:pic>
      <p:sp>
        <p:nvSpPr>
          <p:cNvPr id="18" name="Espace réservé du numéro de diapositive 3">
            <a:extLst>
              <a:ext uri="{FF2B5EF4-FFF2-40B4-BE49-F238E27FC236}">
                <a16:creationId xmlns:a16="http://schemas.microsoft.com/office/drawing/2014/main" id="{DC5AE67B-E3AD-9CAE-6A85-D504CC125AD6}"/>
              </a:ext>
            </a:extLst>
          </p:cNvPr>
          <p:cNvSpPr>
            <a:spLocks noGrp="1"/>
          </p:cNvSpPr>
          <p:nvPr>
            <p:ph type="sldNum" sz="quarter" idx="12"/>
          </p:nvPr>
        </p:nvSpPr>
        <p:spPr>
          <a:xfrm>
            <a:off x="8774282" y="6337104"/>
            <a:ext cx="2804160" cy="215444"/>
          </a:xfrm>
        </p:spPr>
        <p:txBody>
          <a:bodyPr/>
          <a:lstStyle/>
          <a:p>
            <a:pPr algn="r"/>
            <a:fld id="{80E39091-E0D1-CF46-954B-4EBC67CDBED6}" type="slidenum">
              <a:rPr lang="en-US" sz="1400" smtClean="0">
                <a:solidFill>
                  <a:prstClr val="black">
                    <a:tint val="75000"/>
                  </a:prstClr>
                </a:solidFill>
              </a:rPr>
              <a:pPr algn="r"/>
              <a:t>10</a:t>
            </a:fld>
            <a:endParaRPr lang="en-US" sz="1400">
              <a:solidFill>
                <a:prstClr val="black">
                  <a:tint val="75000"/>
                </a:prstClr>
              </a:solidFill>
            </a:endParaRPr>
          </a:p>
        </p:txBody>
      </p:sp>
    </p:spTree>
    <p:extLst>
      <p:ext uri="{BB962C8B-B14F-4D97-AF65-F5344CB8AC3E}">
        <p14:creationId xmlns:p14="http://schemas.microsoft.com/office/powerpoint/2010/main" val="186413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ound Same-side Corner of Rectangle 91">
            <a:extLst>
              <a:ext uri="{FF2B5EF4-FFF2-40B4-BE49-F238E27FC236}">
                <a16:creationId xmlns:a16="http://schemas.microsoft.com/office/drawing/2014/main" id="{B656EF23-A969-D7DD-3A03-49E496CD93B7}"/>
              </a:ext>
            </a:extLst>
          </p:cNvPr>
          <p:cNvSpPr/>
          <p:nvPr/>
        </p:nvSpPr>
        <p:spPr>
          <a:xfrm>
            <a:off x="10241882" y="-5864"/>
            <a:ext cx="1590122" cy="6858000"/>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ound Same-side Corner of Rectangle 89">
            <a:extLst>
              <a:ext uri="{FF2B5EF4-FFF2-40B4-BE49-F238E27FC236}">
                <a16:creationId xmlns:a16="http://schemas.microsoft.com/office/drawing/2014/main" id="{99FF6416-6C8D-90B6-18C1-386ACA07E3C0}"/>
              </a:ext>
            </a:extLst>
          </p:cNvPr>
          <p:cNvSpPr/>
          <p:nvPr/>
        </p:nvSpPr>
        <p:spPr>
          <a:xfrm>
            <a:off x="8259849" y="-4394"/>
            <a:ext cx="1590122" cy="6858000"/>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a:extLst>
              <a:ext uri="{FF2B5EF4-FFF2-40B4-BE49-F238E27FC236}">
                <a16:creationId xmlns:a16="http://schemas.microsoft.com/office/drawing/2014/main" id="{BE23183C-8377-B6AB-62F4-E5801B06ACA5}"/>
              </a:ext>
            </a:extLst>
          </p:cNvPr>
          <p:cNvSpPr txBox="1"/>
          <p:nvPr/>
        </p:nvSpPr>
        <p:spPr>
          <a:xfrm>
            <a:off x="8281389" y="-5864"/>
            <a:ext cx="1599157" cy="338554"/>
          </a:xfrm>
          <a:prstGeom prst="rect">
            <a:avLst/>
          </a:prstGeom>
          <a:noFill/>
        </p:spPr>
        <p:txBody>
          <a:bodyPr wrap="square" rtlCol="0">
            <a:spAutoFit/>
          </a:bodyPr>
          <a:lstStyle/>
          <a:p>
            <a:pPr algn="ctr"/>
            <a:r>
              <a:rPr lang="en-GB" sz="1600" b="1" spc="300">
                <a:solidFill>
                  <a:srgbClr val="143867"/>
                </a:solidFill>
                <a:latin typeface="Roboto" panose="02000000000000000000" pitchFamily="2" charset="0"/>
                <a:ea typeface="Roboto" panose="02000000000000000000" pitchFamily="2" charset="0"/>
                <a:cs typeface="Roboto" panose="02000000000000000000" pitchFamily="2" charset="0"/>
              </a:rPr>
              <a:t>OUTCOMES</a:t>
            </a:r>
          </a:p>
        </p:txBody>
      </p:sp>
      <p:sp>
        <p:nvSpPr>
          <p:cNvPr id="88" name="Round Same-side Corner of Rectangle 87">
            <a:extLst>
              <a:ext uri="{FF2B5EF4-FFF2-40B4-BE49-F238E27FC236}">
                <a16:creationId xmlns:a16="http://schemas.microsoft.com/office/drawing/2014/main" id="{0EEA58D2-209C-63D9-0917-E290BA3E0489}"/>
              </a:ext>
            </a:extLst>
          </p:cNvPr>
          <p:cNvSpPr/>
          <p:nvPr/>
        </p:nvSpPr>
        <p:spPr>
          <a:xfrm>
            <a:off x="1937288" y="0"/>
            <a:ext cx="2433234" cy="6858000"/>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95BD5BB3-CCB9-2864-DF1E-54C8B6CC2A18}"/>
              </a:ext>
            </a:extLst>
          </p:cNvPr>
          <p:cNvSpPr/>
          <p:nvPr/>
        </p:nvSpPr>
        <p:spPr>
          <a:xfrm>
            <a:off x="9907929" y="539115"/>
            <a:ext cx="2225693" cy="6232075"/>
          </a:xfrm>
          <a:prstGeom prst="rect">
            <a:avLst/>
          </a:prstGeom>
          <a:solidFill>
            <a:srgbClr val="14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BADE6E4A-DEEB-30A7-7B80-2A8E80D4F5AA}"/>
              </a:ext>
            </a:extLst>
          </p:cNvPr>
          <p:cNvSpPr txBox="1"/>
          <p:nvPr/>
        </p:nvSpPr>
        <p:spPr>
          <a:xfrm>
            <a:off x="10030477" y="641783"/>
            <a:ext cx="2447059" cy="338554"/>
          </a:xfrm>
          <a:prstGeom prst="rect">
            <a:avLst/>
          </a:prstGeom>
          <a:noFill/>
        </p:spPr>
        <p:txBody>
          <a:bodyPr wrap="square" rtlCol="0">
            <a:spAutoFit/>
          </a:bodyPr>
          <a:lstStyle/>
          <a:p>
            <a:r>
              <a:rPr lang="en-GB" sz="1600" b="1" spc="300">
                <a:solidFill>
                  <a:schemeClr val="bg1"/>
                </a:solidFill>
                <a:latin typeface="Roboto" panose="02000000000000000000" pitchFamily="2" charset="0"/>
                <a:ea typeface="Roboto" panose="02000000000000000000" pitchFamily="2" charset="0"/>
                <a:cs typeface="Roboto" panose="02000000000000000000" pitchFamily="2" charset="0"/>
              </a:rPr>
              <a:t>BY 2030</a:t>
            </a:r>
          </a:p>
        </p:txBody>
      </p:sp>
      <p:sp>
        <p:nvSpPr>
          <p:cNvPr id="46" name="TextBox 45">
            <a:extLst>
              <a:ext uri="{FF2B5EF4-FFF2-40B4-BE49-F238E27FC236}">
                <a16:creationId xmlns:a16="http://schemas.microsoft.com/office/drawing/2014/main" id="{5EC11B4C-2B8D-F575-45BE-7E89765FF7C2}"/>
              </a:ext>
            </a:extLst>
          </p:cNvPr>
          <p:cNvSpPr txBox="1"/>
          <p:nvPr/>
        </p:nvSpPr>
        <p:spPr>
          <a:xfrm>
            <a:off x="9972099" y="1687827"/>
            <a:ext cx="2161523" cy="2492990"/>
          </a:xfrm>
          <a:prstGeom prst="rect">
            <a:avLst/>
          </a:prstGeom>
          <a:noFill/>
        </p:spPr>
        <p:txBody>
          <a:bodyPr wrap="square" rtlCol="0">
            <a:spAutoFit/>
          </a:bodyPr>
          <a:lstStyle/>
          <a:p>
            <a:r>
              <a:rPr lang="en-GB" sz="1200">
                <a:solidFill>
                  <a:schemeClr val="bg1"/>
                </a:solidFill>
                <a:latin typeface="Roboto" panose="02000000000000000000" pitchFamily="2" charset="0"/>
                <a:ea typeface="Roboto" panose="02000000000000000000" pitchFamily="2" charset="0"/>
                <a:cs typeface="Roboto" panose="02000000000000000000" pitchFamily="2" charset="0"/>
              </a:rPr>
              <a:t>of the Mediterranean Sea is protected and conserved through well-connected, ecologically representative and effective systems of marine and coastal protected areas an other area-based conservation measures, ensuring adequate geographic balance, with the focus on areas particularly important for biodiversity </a:t>
            </a:r>
          </a:p>
        </p:txBody>
      </p:sp>
      <p:sp>
        <p:nvSpPr>
          <p:cNvPr id="47" name="TextBox 46">
            <a:extLst>
              <a:ext uri="{FF2B5EF4-FFF2-40B4-BE49-F238E27FC236}">
                <a16:creationId xmlns:a16="http://schemas.microsoft.com/office/drawing/2014/main" id="{63A1636B-3B9F-F91B-46BF-96F7F441F986}"/>
              </a:ext>
            </a:extLst>
          </p:cNvPr>
          <p:cNvSpPr txBox="1"/>
          <p:nvPr/>
        </p:nvSpPr>
        <p:spPr>
          <a:xfrm>
            <a:off x="10730424" y="1083005"/>
            <a:ext cx="2447059" cy="707886"/>
          </a:xfrm>
          <a:prstGeom prst="rect">
            <a:avLst/>
          </a:prstGeom>
          <a:noFill/>
        </p:spPr>
        <p:txBody>
          <a:bodyPr wrap="square" rtlCol="0">
            <a:spAutoFit/>
          </a:bodyPr>
          <a:lstStyle/>
          <a:p>
            <a:r>
              <a:rPr lang="en-GB" sz="4000" b="1" spc="300">
                <a:solidFill>
                  <a:schemeClr val="bg1"/>
                </a:solidFill>
                <a:latin typeface="Roboto" panose="02000000000000000000" pitchFamily="2" charset="0"/>
                <a:ea typeface="Roboto" panose="02000000000000000000" pitchFamily="2" charset="0"/>
                <a:cs typeface="Roboto" panose="02000000000000000000" pitchFamily="2" charset="0"/>
              </a:rPr>
              <a:t>30%</a:t>
            </a:r>
          </a:p>
        </p:txBody>
      </p:sp>
      <p:sp>
        <p:nvSpPr>
          <p:cNvPr id="48" name="TextBox 47">
            <a:extLst>
              <a:ext uri="{FF2B5EF4-FFF2-40B4-BE49-F238E27FC236}">
                <a16:creationId xmlns:a16="http://schemas.microsoft.com/office/drawing/2014/main" id="{7209EBB8-717F-CA99-52A2-BB1EA0826680}"/>
              </a:ext>
            </a:extLst>
          </p:cNvPr>
          <p:cNvSpPr txBox="1"/>
          <p:nvPr/>
        </p:nvSpPr>
        <p:spPr>
          <a:xfrm>
            <a:off x="10152589" y="1057082"/>
            <a:ext cx="2161523" cy="276999"/>
          </a:xfrm>
          <a:prstGeom prst="rect">
            <a:avLst/>
          </a:prstGeom>
          <a:noFill/>
        </p:spPr>
        <p:txBody>
          <a:bodyPr wrap="square" rtlCol="0">
            <a:spAutoFit/>
          </a:bodyPr>
          <a:lstStyle/>
          <a:p>
            <a:r>
              <a:rPr lang="en-GB" sz="1200">
                <a:solidFill>
                  <a:schemeClr val="bg1"/>
                </a:solidFill>
                <a:latin typeface="Roboto" panose="02000000000000000000" pitchFamily="2" charset="0"/>
                <a:ea typeface="Roboto" panose="02000000000000000000" pitchFamily="2" charset="0"/>
                <a:cs typeface="Roboto" panose="02000000000000000000" pitchFamily="2" charset="0"/>
              </a:rPr>
              <a:t>At least</a:t>
            </a:r>
          </a:p>
        </p:txBody>
      </p:sp>
      <p:sp>
        <p:nvSpPr>
          <p:cNvPr id="49" name="TextBox 48">
            <a:extLst>
              <a:ext uri="{FF2B5EF4-FFF2-40B4-BE49-F238E27FC236}">
                <a16:creationId xmlns:a16="http://schemas.microsoft.com/office/drawing/2014/main" id="{D3D794ED-0A77-D5E6-1607-5BCA73E0ACC7}"/>
              </a:ext>
            </a:extLst>
          </p:cNvPr>
          <p:cNvSpPr txBox="1"/>
          <p:nvPr/>
        </p:nvSpPr>
        <p:spPr>
          <a:xfrm>
            <a:off x="10030477" y="5082497"/>
            <a:ext cx="2103145" cy="1384995"/>
          </a:xfrm>
          <a:prstGeom prst="rect">
            <a:avLst/>
          </a:prstGeom>
          <a:noFill/>
        </p:spPr>
        <p:txBody>
          <a:bodyPr wrap="square" rtlCol="0">
            <a:spAutoFit/>
          </a:bodyPr>
          <a:lstStyle/>
          <a:p>
            <a:r>
              <a:rPr lang="en-GB" sz="1200">
                <a:solidFill>
                  <a:schemeClr val="bg1"/>
                </a:solidFill>
                <a:latin typeface="Roboto" panose="02000000000000000000" pitchFamily="2" charset="0"/>
                <a:ea typeface="Roboto" panose="02000000000000000000" pitchFamily="2" charset="0"/>
                <a:cs typeface="Roboto" panose="02000000000000000000" pitchFamily="2" charset="0"/>
              </a:rPr>
              <a:t>The number and coverage of marine and coastal protected areas with enhanced protection levels is increased, contributing to the recovery of marine ecosystems.</a:t>
            </a:r>
          </a:p>
        </p:txBody>
      </p:sp>
      <p:grpSp>
        <p:nvGrpSpPr>
          <p:cNvPr id="54" name="Group 53">
            <a:extLst>
              <a:ext uri="{FF2B5EF4-FFF2-40B4-BE49-F238E27FC236}">
                <a16:creationId xmlns:a16="http://schemas.microsoft.com/office/drawing/2014/main" id="{98D9DF0B-96FB-90C5-E42E-FA68C2BC0696}"/>
              </a:ext>
            </a:extLst>
          </p:cNvPr>
          <p:cNvGrpSpPr/>
          <p:nvPr/>
        </p:nvGrpSpPr>
        <p:grpSpPr>
          <a:xfrm>
            <a:off x="10475090" y="4123289"/>
            <a:ext cx="2955409" cy="1008935"/>
            <a:chOff x="10613985" y="4123289"/>
            <a:chExt cx="2955409" cy="1008935"/>
          </a:xfrm>
        </p:grpSpPr>
        <p:sp>
          <p:nvSpPr>
            <p:cNvPr id="50" name="Triangle 49">
              <a:extLst>
                <a:ext uri="{FF2B5EF4-FFF2-40B4-BE49-F238E27FC236}">
                  <a16:creationId xmlns:a16="http://schemas.microsoft.com/office/drawing/2014/main" id="{CC78F5C8-FBBC-8FA7-4C54-4F0F07A55CD8}"/>
                </a:ext>
              </a:extLst>
            </p:cNvPr>
            <p:cNvSpPr/>
            <p:nvPr/>
          </p:nvSpPr>
          <p:spPr>
            <a:xfrm rot="8100000">
              <a:off x="10766355" y="4546497"/>
              <a:ext cx="1168723" cy="58572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84765C30-F7B1-9E24-C9C5-D0206FA78BDE}"/>
                </a:ext>
              </a:extLst>
            </p:cNvPr>
            <p:cNvSpPr txBox="1"/>
            <p:nvPr/>
          </p:nvSpPr>
          <p:spPr>
            <a:xfrm>
              <a:off x="11122335" y="4581426"/>
              <a:ext cx="2447059" cy="400110"/>
            </a:xfrm>
            <a:prstGeom prst="rect">
              <a:avLst/>
            </a:prstGeom>
            <a:noFill/>
          </p:spPr>
          <p:txBody>
            <a:bodyPr wrap="square" rtlCol="0">
              <a:spAutoFit/>
            </a:bodyPr>
            <a:lstStyle/>
            <a:p>
              <a:r>
                <a:rPr lang="en-GB" sz="2000" b="1" spc="300">
                  <a:solidFill>
                    <a:srgbClr val="143867"/>
                  </a:solidFill>
                  <a:latin typeface="Roboto" panose="02000000000000000000" pitchFamily="2" charset="0"/>
                  <a:ea typeface="Roboto" panose="02000000000000000000" pitchFamily="2" charset="0"/>
                  <a:cs typeface="Roboto" panose="02000000000000000000" pitchFamily="2" charset="0"/>
                </a:rPr>
                <a:t>A</a:t>
              </a:r>
            </a:p>
          </p:txBody>
        </p:sp>
        <p:cxnSp>
          <p:nvCxnSpPr>
            <p:cNvPr id="53" name="Straight Arrow Connector 52">
              <a:extLst>
                <a:ext uri="{FF2B5EF4-FFF2-40B4-BE49-F238E27FC236}">
                  <a16:creationId xmlns:a16="http://schemas.microsoft.com/office/drawing/2014/main" id="{047B0A1A-80BB-E8A5-FE02-14290EA27D4F}"/>
                </a:ext>
              </a:extLst>
            </p:cNvPr>
            <p:cNvCxnSpPr/>
            <p:nvPr/>
          </p:nvCxnSpPr>
          <p:spPr>
            <a:xfrm flipV="1">
              <a:off x="10613985" y="4123289"/>
              <a:ext cx="872509" cy="87250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6610D070-FC45-5248-6BC2-FCB085AC86A1}"/>
              </a:ext>
            </a:extLst>
          </p:cNvPr>
          <p:cNvGrpSpPr/>
          <p:nvPr/>
        </p:nvGrpSpPr>
        <p:grpSpPr>
          <a:xfrm>
            <a:off x="7166714" y="4303160"/>
            <a:ext cx="2876032" cy="702875"/>
            <a:chOff x="4069676" y="2692571"/>
            <a:chExt cx="2876032" cy="702875"/>
          </a:xfrm>
        </p:grpSpPr>
        <p:sp>
          <p:nvSpPr>
            <p:cNvPr id="81" name="Rectangle 80">
              <a:extLst>
                <a:ext uri="{FF2B5EF4-FFF2-40B4-BE49-F238E27FC236}">
                  <a16:creationId xmlns:a16="http://schemas.microsoft.com/office/drawing/2014/main" id="{0D136F37-7BE5-4F56-8796-E2B2C7F41753}"/>
                </a:ext>
              </a:extLst>
            </p:cNvPr>
            <p:cNvSpPr/>
            <p:nvPr/>
          </p:nvSpPr>
          <p:spPr>
            <a:xfrm>
              <a:off x="4069676" y="2692571"/>
              <a:ext cx="2608916" cy="6970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riangle 81">
              <a:extLst>
                <a:ext uri="{FF2B5EF4-FFF2-40B4-BE49-F238E27FC236}">
                  <a16:creationId xmlns:a16="http://schemas.microsoft.com/office/drawing/2014/main" id="{B12D3573-D659-4647-94E2-BF5790CE8202}"/>
                </a:ext>
              </a:extLst>
            </p:cNvPr>
            <p:cNvSpPr/>
            <p:nvPr/>
          </p:nvSpPr>
          <p:spPr>
            <a:xfrm rot="5400000">
              <a:off x="6463628" y="2913367"/>
              <a:ext cx="697043" cy="26711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4" name="Group 83">
            <a:extLst>
              <a:ext uri="{FF2B5EF4-FFF2-40B4-BE49-F238E27FC236}">
                <a16:creationId xmlns:a16="http://schemas.microsoft.com/office/drawing/2014/main" id="{2B4DE5E6-0D78-F357-1500-113FA2B48D66}"/>
              </a:ext>
            </a:extLst>
          </p:cNvPr>
          <p:cNvGrpSpPr/>
          <p:nvPr/>
        </p:nvGrpSpPr>
        <p:grpSpPr>
          <a:xfrm>
            <a:off x="7198631" y="5863288"/>
            <a:ext cx="2876032" cy="702875"/>
            <a:chOff x="4069676" y="2692571"/>
            <a:chExt cx="2876032" cy="702875"/>
          </a:xfrm>
        </p:grpSpPr>
        <p:sp>
          <p:nvSpPr>
            <p:cNvPr id="85" name="Rectangle 84">
              <a:extLst>
                <a:ext uri="{FF2B5EF4-FFF2-40B4-BE49-F238E27FC236}">
                  <a16:creationId xmlns:a16="http://schemas.microsoft.com/office/drawing/2014/main" id="{44444099-FD00-80C9-BA0B-05A3B72CA28A}"/>
                </a:ext>
              </a:extLst>
            </p:cNvPr>
            <p:cNvSpPr/>
            <p:nvPr/>
          </p:nvSpPr>
          <p:spPr>
            <a:xfrm>
              <a:off x="4069676" y="2692571"/>
              <a:ext cx="2608916" cy="6970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riangle 85">
              <a:extLst>
                <a:ext uri="{FF2B5EF4-FFF2-40B4-BE49-F238E27FC236}">
                  <a16:creationId xmlns:a16="http://schemas.microsoft.com/office/drawing/2014/main" id="{39B58059-32D7-15F8-6D4E-A4A0948412D9}"/>
                </a:ext>
              </a:extLst>
            </p:cNvPr>
            <p:cNvSpPr/>
            <p:nvPr/>
          </p:nvSpPr>
          <p:spPr>
            <a:xfrm rot="5400000">
              <a:off x="6463628" y="2913367"/>
              <a:ext cx="697043" cy="26711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id="{E7EF48E8-254E-CF4B-5427-A2725EE31C55}"/>
              </a:ext>
            </a:extLst>
          </p:cNvPr>
          <p:cNvGrpSpPr/>
          <p:nvPr/>
        </p:nvGrpSpPr>
        <p:grpSpPr>
          <a:xfrm>
            <a:off x="7174072" y="2878472"/>
            <a:ext cx="2876032" cy="702875"/>
            <a:chOff x="4069676" y="2692571"/>
            <a:chExt cx="2876032" cy="702875"/>
          </a:xfrm>
        </p:grpSpPr>
        <p:sp>
          <p:nvSpPr>
            <p:cNvPr id="77" name="Rectangle 76">
              <a:extLst>
                <a:ext uri="{FF2B5EF4-FFF2-40B4-BE49-F238E27FC236}">
                  <a16:creationId xmlns:a16="http://schemas.microsoft.com/office/drawing/2014/main" id="{2388C4CF-105A-17D7-7615-C0C06E4ED095}"/>
                </a:ext>
              </a:extLst>
            </p:cNvPr>
            <p:cNvSpPr/>
            <p:nvPr/>
          </p:nvSpPr>
          <p:spPr>
            <a:xfrm>
              <a:off x="4069676" y="2692571"/>
              <a:ext cx="2608916" cy="6970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riangle 77">
              <a:extLst>
                <a:ext uri="{FF2B5EF4-FFF2-40B4-BE49-F238E27FC236}">
                  <a16:creationId xmlns:a16="http://schemas.microsoft.com/office/drawing/2014/main" id="{144C222B-C180-3A8D-2027-2E3C411D528A}"/>
                </a:ext>
              </a:extLst>
            </p:cNvPr>
            <p:cNvSpPr/>
            <p:nvPr/>
          </p:nvSpPr>
          <p:spPr>
            <a:xfrm rot="5400000">
              <a:off x="6463628" y="2913367"/>
              <a:ext cx="697043" cy="26711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a:extLst>
              <a:ext uri="{FF2B5EF4-FFF2-40B4-BE49-F238E27FC236}">
                <a16:creationId xmlns:a16="http://schemas.microsoft.com/office/drawing/2014/main" id="{6113B1B2-EB09-6E85-4575-FFC0254BE044}"/>
              </a:ext>
            </a:extLst>
          </p:cNvPr>
          <p:cNvGrpSpPr/>
          <p:nvPr/>
        </p:nvGrpSpPr>
        <p:grpSpPr>
          <a:xfrm>
            <a:off x="7137523" y="1678745"/>
            <a:ext cx="2876032" cy="702875"/>
            <a:chOff x="4069676" y="2692571"/>
            <a:chExt cx="2876032" cy="702875"/>
          </a:xfrm>
        </p:grpSpPr>
        <p:sp>
          <p:nvSpPr>
            <p:cNvPr id="73" name="Rectangle 72">
              <a:extLst>
                <a:ext uri="{FF2B5EF4-FFF2-40B4-BE49-F238E27FC236}">
                  <a16:creationId xmlns:a16="http://schemas.microsoft.com/office/drawing/2014/main" id="{4C029DE0-270D-0C82-58E9-E43EED718374}"/>
                </a:ext>
              </a:extLst>
            </p:cNvPr>
            <p:cNvSpPr/>
            <p:nvPr/>
          </p:nvSpPr>
          <p:spPr>
            <a:xfrm>
              <a:off x="4069676" y="2692571"/>
              <a:ext cx="2608916" cy="6970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riangle 73">
              <a:extLst>
                <a:ext uri="{FF2B5EF4-FFF2-40B4-BE49-F238E27FC236}">
                  <a16:creationId xmlns:a16="http://schemas.microsoft.com/office/drawing/2014/main" id="{963522F2-EE45-FA36-5FF7-E242B058D7E1}"/>
                </a:ext>
              </a:extLst>
            </p:cNvPr>
            <p:cNvSpPr/>
            <p:nvPr/>
          </p:nvSpPr>
          <p:spPr>
            <a:xfrm rot="5400000">
              <a:off x="6463628" y="2913367"/>
              <a:ext cx="697043" cy="26711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8" name="Rectangle 67">
            <a:extLst>
              <a:ext uri="{FF2B5EF4-FFF2-40B4-BE49-F238E27FC236}">
                <a16:creationId xmlns:a16="http://schemas.microsoft.com/office/drawing/2014/main" id="{34355DBC-99AC-465A-1D59-EEC3692B86D8}"/>
              </a:ext>
            </a:extLst>
          </p:cNvPr>
          <p:cNvSpPr/>
          <p:nvPr/>
        </p:nvSpPr>
        <p:spPr>
          <a:xfrm>
            <a:off x="650086" y="5446443"/>
            <a:ext cx="7541115" cy="1428104"/>
          </a:xfrm>
          <a:prstGeom prst="rect">
            <a:avLst/>
          </a:prstGeom>
          <a:solidFill>
            <a:srgbClr val="DC4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6FB09B70-B419-DE54-A6EC-2CE3A86FF907}"/>
              </a:ext>
            </a:extLst>
          </p:cNvPr>
          <p:cNvSpPr/>
          <p:nvPr/>
        </p:nvSpPr>
        <p:spPr>
          <a:xfrm>
            <a:off x="651946" y="3890643"/>
            <a:ext cx="7541115" cy="1465322"/>
          </a:xfrm>
          <a:prstGeom prst="rect">
            <a:avLst/>
          </a:prstGeom>
          <a:solidFill>
            <a:srgbClr val="FF7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B078372A-B4D7-A159-FF62-4BA2E54A8E9F}"/>
              </a:ext>
            </a:extLst>
          </p:cNvPr>
          <p:cNvSpPr/>
          <p:nvPr/>
        </p:nvSpPr>
        <p:spPr>
          <a:xfrm>
            <a:off x="648225" y="2682181"/>
            <a:ext cx="7544991" cy="1119797"/>
          </a:xfrm>
          <a:prstGeom prst="rect">
            <a:avLst/>
          </a:prstGeom>
          <a:solidFill>
            <a:srgbClr val="88C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D9AE3D4B-3527-4E9A-E8A0-A0109924B5D0}"/>
              </a:ext>
            </a:extLst>
          </p:cNvPr>
          <p:cNvSpPr/>
          <p:nvPr/>
        </p:nvSpPr>
        <p:spPr>
          <a:xfrm>
            <a:off x="648226" y="1486178"/>
            <a:ext cx="7544991" cy="1098563"/>
          </a:xfrm>
          <a:prstGeom prst="rect">
            <a:avLst/>
          </a:prstGeom>
          <a:solidFill>
            <a:srgbClr val="00A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7" name="Group 56">
            <a:extLst>
              <a:ext uri="{FF2B5EF4-FFF2-40B4-BE49-F238E27FC236}">
                <a16:creationId xmlns:a16="http://schemas.microsoft.com/office/drawing/2014/main" id="{2C6AA1C9-D2F1-5EC9-A7AA-7AA1E490EDE7}"/>
              </a:ext>
            </a:extLst>
          </p:cNvPr>
          <p:cNvGrpSpPr/>
          <p:nvPr/>
        </p:nvGrpSpPr>
        <p:grpSpPr>
          <a:xfrm>
            <a:off x="7131208" y="638909"/>
            <a:ext cx="2876032" cy="702875"/>
            <a:chOff x="4069676" y="2692571"/>
            <a:chExt cx="2876032" cy="702875"/>
          </a:xfrm>
        </p:grpSpPr>
        <p:sp>
          <p:nvSpPr>
            <p:cNvPr id="55" name="Rectangle 54">
              <a:extLst>
                <a:ext uri="{FF2B5EF4-FFF2-40B4-BE49-F238E27FC236}">
                  <a16:creationId xmlns:a16="http://schemas.microsoft.com/office/drawing/2014/main" id="{BFD02DC7-6B06-89D1-EEC8-1A05114207DC}"/>
                </a:ext>
              </a:extLst>
            </p:cNvPr>
            <p:cNvSpPr/>
            <p:nvPr/>
          </p:nvSpPr>
          <p:spPr>
            <a:xfrm>
              <a:off x="4069676" y="2692571"/>
              <a:ext cx="2608916" cy="6970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riangle 55">
              <a:extLst>
                <a:ext uri="{FF2B5EF4-FFF2-40B4-BE49-F238E27FC236}">
                  <a16:creationId xmlns:a16="http://schemas.microsoft.com/office/drawing/2014/main" id="{30046C84-BA8B-1177-9B65-9A3E8EB14ADB}"/>
                </a:ext>
              </a:extLst>
            </p:cNvPr>
            <p:cNvSpPr/>
            <p:nvPr/>
          </p:nvSpPr>
          <p:spPr>
            <a:xfrm rot="5400000">
              <a:off x="6463628" y="2913367"/>
              <a:ext cx="697043" cy="26711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a:extLst>
              <a:ext uri="{FF2B5EF4-FFF2-40B4-BE49-F238E27FC236}">
                <a16:creationId xmlns:a16="http://schemas.microsoft.com/office/drawing/2014/main" id="{12A58F90-368B-EF09-061F-9E31B5812389}"/>
              </a:ext>
            </a:extLst>
          </p:cNvPr>
          <p:cNvSpPr/>
          <p:nvPr/>
        </p:nvSpPr>
        <p:spPr>
          <a:xfrm>
            <a:off x="276276" y="1450958"/>
            <a:ext cx="609186" cy="609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99CCC19-C24E-7D09-8DE7-A4D9F6B01B2A}"/>
              </a:ext>
            </a:extLst>
          </p:cNvPr>
          <p:cNvSpPr/>
          <p:nvPr/>
        </p:nvSpPr>
        <p:spPr>
          <a:xfrm>
            <a:off x="276276" y="2642663"/>
            <a:ext cx="609186" cy="609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0B045645-1AA6-168B-C070-93AF85032DC3}"/>
              </a:ext>
            </a:extLst>
          </p:cNvPr>
          <p:cNvSpPr/>
          <p:nvPr/>
        </p:nvSpPr>
        <p:spPr>
          <a:xfrm>
            <a:off x="633193" y="288859"/>
            <a:ext cx="7561842" cy="1103347"/>
          </a:xfrm>
          <a:prstGeom prst="rect">
            <a:avLst/>
          </a:prstGeom>
          <a:solidFill>
            <a:srgbClr val="00B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1A4C007-8153-C85A-829A-784EB3C73D42}"/>
              </a:ext>
            </a:extLst>
          </p:cNvPr>
          <p:cNvSpPr/>
          <p:nvPr/>
        </p:nvSpPr>
        <p:spPr>
          <a:xfrm>
            <a:off x="280380" y="3847216"/>
            <a:ext cx="609186" cy="609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069AA39-4F60-6D34-1B32-4ED9330EA8DC}"/>
              </a:ext>
            </a:extLst>
          </p:cNvPr>
          <p:cNvSpPr/>
          <p:nvPr/>
        </p:nvSpPr>
        <p:spPr>
          <a:xfrm>
            <a:off x="280411" y="5403649"/>
            <a:ext cx="609186" cy="609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1F9401B-A87A-F7AC-C281-ED7139668ECF}"/>
              </a:ext>
            </a:extLst>
          </p:cNvPr>
          <p:cNvSpPr/>
          <p:nvPr/>
        </p:nvSpPr>
        <p:spPr>
          <a:xfrm>
            <a:off x="276629" y="238174"/>
            <a:ext cx="609186" cy="609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B889167-9599-CC07-7790-8F6826FA58D5}"/>
              </a:ext>
            </a:extLst>
          </p:cNvPr>
          <p:cNvSpPr txBox="1"/>
          <p:nvPr/>
        </p:nvSpPr>
        <p:spPr>
          <a:xfrm>
            <a:off x="276629" y="239896"/>
            <a:ext cx="609186" cy="246221"/>
          </a:xfrm>
          <a:prstGeom prst="rect">
            <a:avLst/>
          </a:prstGeom>
          <a:noFill/>
        </p:spPr>
        <p:txBody>
          <a:bodyPr wrap="square" rtlCol="0">
            <a:spAutoFit/>
          </a:bodyPr>
          <a:lstStyle/>
          <a:p>
            <a:pPr algn="ctr"/>
            <a:r>
              <a:rPr lang="en-GB" sz="1000" b="1">
                <a:solidFill>
                  <a:srgbClr val="00B9F2"/>
                </a:solidFill>
                <a:latin typeface="Roboto" panose="02000000000000000000" pitchFamily="2" charset="0"/>
                <a:ea typeface="Roboto" panose="02000000000000000000" pitchFamily="2" charset="0"/>
                <a:cs typeface="Roboto" panose="02000000000000000000" pitchFamily="2" charset="0"/>
              </a:rPr>
              <a:t>PILLAR</a:t>
            </a:r>
          </a:p>
        </p:txBody>
      </p:sp>
      <p:sp>
        <p:nvSpPr>
          <p:cNvPr id="14" name="TextBox 13">
            <a:extLst>
              <a:ext uri="{FF2B5EF4-FFF2-40B4-BE49-F238E27FC236}">
                <a16:creationId xmlns:a16="http://schemas.microsoft.com/office/drawing/2014/main" id="{04557F5F-2DB0-89FC-7BA3-E23604A50B3A}"/>
              </a:ext>
            </a:extLst>
          </p:cNvPr>
          <p:cNvSpPr txBox="1"/>
          <p:nvPr/>
        </p:nvSpPr>
        <p:spPr>
          <a:xfrm>
            <a:off x="276629" y="391527"/>
            <a:ext cx="609186" cy="523220"/>
          </a:xfrm>
          <a:prstGeom prst="rect">
            <a:avLst/>
          </a:prstGeom>
          <a:noFill/>
        </p:spPr>
        <p:txBody>
          <a:bodyPr wrap="square" rtlCol="0">
            <a:spAutoFit/>
          </a:bodyPr>
          <a:lstStyle/>
          <a:p>
            <a:pPr algn="ctr"/>
            <a:r>
              <a:rPr lang="en-GB" sz="2800" b="1">
                <a:solidFill>
                  <a:srgbClr val="00B9F2"/>
                </a:solidFill>
                <a:latin typeface="Roboto" panose="02000000000000000000" pitchFamily="2" charset="0"/>
                <a:ea typeface="Roboto" panose="02000000000000000000" pitchFamily="2" charset="0"/>
                <a:cs typeface="Roboto" panose="02000000000000000000" pitchFamily="2" charset="0"/>
              </a:rPr>
              <a:t>01</a:t>
            </a:r>
            <a:endParaRPr lang="en-GB" sz="1000" b="1">
              <a:solidFill>
                <a:srgbClr val="00B9F2"/>
              </a:solidFill>
              <a:latin typeface="Roboto" panose="02000000000000000000" pitchFamily="2" charset="0"/>
              <a:ea typeface="Roboto" panose="02000000000000000000" pitchFamily="2" charset="0"/>
              <a:cs typeface="Roboto" panose="02000000000000000000" pitchFamily="2" charset="0"/>
            </a:endParaRPr>
          </a:p>
        </p:txBody>
      </p:sp>
      <p:sp>
        <p:nvSpPr>
          <p:cNvPr id="17" name="TextBox 16">
            <a:extLst>
              <a:ext uri="{FF2B5EF4-FFF2-40B4-BE49-F238E27FC236}">
                <a16:creationId xmlns:a16="http://schemas.microsoft.com/office/drawing/2014/main" id="{9E2CCE41-AEE8-AC58-8B62-53E79045042B}"/>
              </a:ext>
            </a:extLst>
          </p:cNvPr>
          <p:cNvSpPr txBox="1"/>
          <p:nvPr/>
        </p:nvSpPr>
        <p:spPr>
          <a:xfrm>
            <a:off x="276276" y="1464624"/>
            <a:ext cx="609186" cy="246221"/>
          </a:xfrm>
          <a:prstGeom prst="rect">
            <a:avLst/>
          </a:prstGeom>
          <a:noFill/>
        </p:spPr>
        <p:txBody>
          <a:bodyPr wrap="square" rtlCol="0">
            <a:spAutoFit/>
          </a:bodyPr>
          <a:lstStyle/>
          <a:p>
            <a:pPr algn="ctr"/>
            <a:r>
              <a:rPr lang="en-GB" sz="1000" b="1">
                <a:solidFill>
                  <a:srgbClr val="00AF90"/>
                </a:solidFill>
                <a:latin typeface="Roboto" panose="02000000000000000000" pitchFamily="2" charset="0"/>
                <a:ea typeface="Roboto" panose="02000000000000000000" pitchFamily="2" charset="0"/>
                <a:cs typeface="Roboto" panose="02000000000000000000" pitchFamily="2" charset="0"/>
              </a:rPr>
              <a:t>PILLAR</a:t>
            </a:r>
          </a:p>
        </p:txBody>
      </p:sp>
      <p:sp>
        <p:nvSpPr>
          <p:cNvPr id="18" name="TextBox 17">
            <a:extLst>
              <a:ext uri="{FF2B5EF4-FFF2-40B4-BE49-F238E27FC236}">
                <a16:creationId xmlns:a16="http://schemas.microsoft.com/office/drawing/2014/main" id="{DFED4B40-A1C0-BF3F-B6DF-263CB9214A0B}"/>
              </a:ext>
            </a:extLst>
          </p:cNvPr>
          <p:cNvSpPr txBox="1"/>
          <p:nvPr/>
        </p:nvSpPr>
        <p:spPr>
          <a:xfrm>
            <a:off x="276276" y="1616255"/>
            <a:ext cx="609186" cy="523220"/>
          </a:xfrm>
          <a:prstGeom prst="rect">
            <a:avLst/>
          </a:prstGeom>
          <a:noFill/>
        </p:spPr>
        <p:txBody>
          <a:bodyPr wrap="square" rtlCol="0">
            <a:spAutoFit/>
          </a:bodyPr>
          <a:lstStyle/>
          <a:p>
            <a:pPr algn="ctr"/>
            <a:r>
              <a:rPr lang="en-GB" sz="2800" b="1">
                <a:solidFill>
                  <a:srgbClr val="00AF90"/>
                </a:solidFill>
                <a:latin typeface="Roboto" panose="02000000000000000000" pitchFamily="2" charset="0"/>
                <a:ea typeface="Roboto" panose="02000000000000000000" pitchFamily="2" charset="0"/>
                <a:cs typeface="Roboto" panose="02000000000000000000" pitchFamily="2" charset="0"/>
              </a:rPr>
              <a:t>02</a:t>
            </a:r>
            <a:endParaRPr lang="en-GB" sz="1000" b="1">
              <a:solidFill>
                <a:srgbClr val="00AF90"/>
              </a:solidFill>
              <a:latin typeface="Roboto" panose="02000000000000000000" pitchFamily="2" charset="0"/>
              <a:ea typeface="Roboto" panose="02000000000000000000" pitchFamily="2" charset="0"/>
              <a:cs typeface="Roboto" panose="02000000000000000000" pitchFamily="2" charset="0"/>
            </a:endParaRPr>
          </a:p>
        </p:txBody>
      </p:sp>
      <p:sp>
        <p:nvSpPr>
          <p:cNvPr id="19" name="TextBox 18">
            <a:extLst>
              <a:ext uri="{FF2B5EF4-FFF2-40B4-BE49-F238E27FC236}">
                <a16:creationId xmlns:a16="http://schemas.microsoft.com/office/drawing/2014/main" id="{D0B06955-28EB-1A4D-AF7C-6CD5696D0A26}"/>
              </a:ext>
            </a:extLst>
          </p:cNvPr>
          <p:cNvSpPr txBox="1"/>
          <p:nvPr/>
        </p:nvSpPr>
        <p:spPr>
          <a:xfrm>
            <a:off x="276276" y="2726384"/>
            <a:ext cx="609186" cy="246221"/>
          </a:xfrm>
          <a:prstGeom prst="rect">
            <a:avLst/>
          </a:prstGeom>
          <a:noFill/>
        </p:spPr>
        <p:txBody>
          <a:bodyPr wrap="square" rtlCol="0">
            <a:spAutoFit/>
          </a:bodyPr>
          <a:lstStyle/>
          <a:p>
            <a:pPr algn="ctr"/>
            <a:r>
              <a:rPr lang="en-GB" sz="1000" b="1">
                <a:solidFill>
                  <a:srgbClr val="88C945"/>
                </a:solidFill>
                <a:latin typeface="Roboto" panose="02000000000000000000" pitchFamily="2" charset="0"/>
                <a:ea typeface="Roboto" panose="02000000000000000000" pitchFamily="2" charset="0"/>
                <a:cs typeface="Roboto" panose="02000000000000000000" pitchFamily="2" charset="0"/>
              </a:rPr>
              <a:t>PILLAR</a:t>
            </a:r>
          </a:p>
        </p:txBody>
      </p:sp>
      <p:sp>
        <p:nvSpPr>
          <p:cNvPr id="20" name="TextBox 19">
            <a:extLst>
              <a:ext uri="{FF2B5EF4-FFF2-40B4-BE49-F238E27FC236}">
                <a16:creationId xmlns:a16="http://schemas.microsoft.com/office/drawing/2014/main" id="{2BFF0537-9369-86FA-1D55-97F407FE06FD}"/>
              </a:ext>
            </a:extLst>
          </p:cNvPr>
          <p:cNvSpPr txBox="1"/>
          <p:nvPr/>
        </p:nvSpPr>
        <p:spPr>
          <a:xfrm>
            <a:off x="276276" y="2798503"/>
            <a:ext cx="609186" cy="523220"/>
          </a:xfrm>
          <a:prstGeom prst="rect">
            <a:avLst/>
          </a:prstGeom>
          <a:noFill/>
        </p:spPr>
        <p:txBody>
          <a:bodyPr wrap="square" rtlCol="0">
            <a:spAutoFit/>
          </a:bodyPr>
          <a:lstStyle/>
          <a:p>
            <a:pPr algn="ctr"/>
            <a:r>
              <a:rPr lang="en-GB" sz="2800" b="1">
                <a:solidFill>
                  <a:srgbClr val="88C945"/>
                </a:solidFill>
                <a:latin typeface="Roboto" panose="02000000000000000000" pitchFamily="2" charset="0"/>
                <a:ea typeface="Roboto" panose="02000000000000000000" pitchFamily="2" charset="0"/>
                <a:cs typeface="Roboto" panose="02000000000000000000" pitchFamily="2" charset="0"/>
              </a:rPr>
              <a:t>03</a:t>
            </a:r>
            <a:endParaRPr lang="en-GB" sz="1000" b="1">
              <a:solidFill>
                <a:srgbClr val="88C945"/>
              </a:solidFill>
              <a:latin typeface="Roboto" panose="02000000000000000000" pitchFamily="2" charset="0"/>
              <a:ea typeface="Roboto" panose="02000000000000000000" pitchFamily="2" charset="0"/>
              <a:cs typeface="Roboto" panose="02000000000000000000" pitchFamily="2" charset="0"/>
            </a:endParaRPr>
          </a:p>
        </p:txBody>
      </p:sp>
      <p:sp>
        <p:nvSpPr>
          <p:cNvPr id="21" name="TextBox 20">
            <a:extLst>
              <a:ext uri="{FF2B5EF4-FFF2-40B4-BE49-F238E27FC236}">
                <a16:creationId xmlns:a16="http://schemas.microsoft.com/office/drawing/2014/main" id="{D064AD15-F5C5-EE2B-8B69-0BB80C0591CB}"/>
              </a:ext>
            </a:extLst>
          </p:cNvPr>
          <p:cNvSpPr txBox="1"/>
          <p:nvPr/>
        </p:nvSpPr>
        <p:spPr>
          <a:xfrm>
            <a:off x="276598" y="3829235"/>
            <a:ext cx="609186" cy="246221"/>
          </a:xfrm>
          <a:prstGeom prst="rect">
            <a:avLst/>
          </a:prstGeom>
          <a:noFill/>
        </p:spPr>
        <p:txBody>
          <a:bodyPr wrap="square" rtlCol="0">
            <a:spAutoFit/>
          </a:bodyPr>
          <a:lstStyle/>
          <a:p>
            <a:pPr algn="ctr"/>
            <a:r>
              <a:rPr lang="en-GB" sz="1000" b="1">
                <a:solidFill>
                  <a:srgbClr val="FF7D24"/>
                </a:solidFill>
                <a:latin typeface="Roboto" panose="02000000000000000000" pitchFamily="2" charset="0"/>
                <a:ea typeface="Roboto" panose="02000000000000000000" pitchFamily="2" charset="0"/>
                <a:cs typeface="Roboto" panose="02000000000000000000" pitchFamily="2" charset="0"/>
              </a:rPr>
              <a:t>PILLAR</a:t>
            </a:r>
          </a:p>
        </p:txBody>
      </p:sp>
      <p:sp>
        <p:nvSpPr>
          <p:cNvPr id="22" name="TextBox 21">
            <a:extLst>
              <a:ext uri="{FF2B5EF4-FFF2-40B4-BE49-F238E27FC236}">
                <a16:creationId xmlns:a16="http://schemas.microsoft.com/office/drawing/2014/main" id="{5929374F-8E1F-29E8-B8B7-4A8169CB357D}"/>
              </a:ext>
            </a:extLst>
          </p:cNvPr>
          <p:cNvSpPr txBox="1"/>
          <p:nvPr/>
        </p:nvSpPr>
        <p:spPr>
          <a:xfrm>
            <a:off x="276598" y="3980866"/>
            <a:ext cx="609186" cy="523220"/>
          </a:xfrm>
          <a:prstGeom prst="rect">
            <a:avLst/>
          </a:prstGeom>
          <a:noFill/>
        </p:spPr>
        <p:txBody>
          <a:bodyPr wrap="square" rtlCol="0">
            <a:spAutoFit/>
          </a:bodyPr>
          <a:lstStyle/>
          <a:p>
            <a:pPr algn="ctr"/>
            <a:r>
              <a:rPr lang="en-GB" sz="2800" b="1">
                <a:solidFill>
                  <a:srgbClr val="FF7D24"/>
                </a:solidFill>
                <a:latin typeface="Roboto" panose="02000000000000000000" pitchFamily="2" charset="0"/>
                <a:ea typeface="Roboto" panose="02000000000000000000" pitchFamily="2" charset="0"/>
                <a:cs typeface="Roboto" panose="02000000000000000000" pitchFamily="2" charset="0"/>
              </a:rPr>
              <a:t>04</a:t>
            </a:r>
            <a:endParaRPr lang="en-GB" sz="1000" b="1">
              <a:solidFill>
                <a:srgbClr val="FF7D24"/>
              </a:solidFill>
              <a:latin typeface="Roboto" panose="02000000000000000000" pitchFamily="2" charset="0"/>
              <a:ea typeface="Roboto" panose="02000000000000000000" pitchFamily="2" charset="0"/>
              <a:cs typeface="Roboto" panose="02000000000000000000" pitchFamily="2" charset="0"/>
            </a:endParaRPr>
          </a:p>
        </p:txBody>
      </p:sp>
      <p:sp>
        <p:nvSpPr>
          <p:cNvPr id="23" name="TextBox 22">
            <a:extLst>
              <a:ext uri="{FF2B5EF4-FFF2-40B4-BE49-F238E27FC236}">
                <a16:creationId xmlns:a16="http://schemas.microsoft.com/office/drawing/2014/main" id="{CD1D5D76-F097-328B-24D2-4756158C8D62}"/>
              </a:ext>
            </a:extLst>
          </p:cNvPr>
          <p:cNvSpPr txBox="1"/>
          <p:nvPr/>
        </p:nvSpPr>
        <p:spPr>
          <a:xfrm>
            <a:off x="276629" y="5394388"/>
            <a:ext cx="609186" cy="246221"/>
          </a:xfrm>
          <a:prstGeom prst="rect">
            <a:avLst/>
          </a:prstGeom>
          <a:noFill/>
        </p:spPr>
        <p:txBody>
          <a:bodyPr wrap="square" rtlCol="0">
            <a:spAutoFit/>
          </a:bodyPr>
          <a:lstStyle/>
          <a:p>
            <a:pPr algn="ctr"/>
            <a:r>
              <a:rPr lang="en-GB" sz="1000" b="1">
                <a:solidFill>
                  <a:srgbClr val="DC417A"/>
                </a:solidFill>
                <a:latin typeface="Roboto" panose="02000000000000000000" pitchFamily="2" charset="0"/>
                <a:ea typeface="Roboto" panose="02000000000000000000" pitchFamily="2" charset="0"/>
                <a:cs typeface="Roboto" panose="02000000000000000000" pitchFamily="2" charset="0"/>
              </a:rPr>
              <a:t>PILLAR</a:t>
            </a:r>
          </a:p>
        </p:txBody>
      </p:sp>
      <p:sp>
        <p:nvSpPr>
          <p:cNvPr id="24" name="TextBox 23">
            <a:extLst>
              <a:ext uri="{FF2B5EF4-FFF2-40B4-BE49-F238E27FC236}">
                <a16:creationId xmlns:a16="http://schemas.microsoft.com/office/drawing/2014/main" id="{A3C2A4F3-212F-6F44-9B47-80C67BBD232B}"/>
              </a:ext>
            </a:extLst>
          </p:cNvPr>
          <p:cNvSpPr txBox="1"/>
          <p:nvPr/>
        </p:nvSpPr>
        <p:spPr>
          <a:xfrm>
            <a:off x="276629" y="5546019"/>
            <a:ext cx="609186" cy="523220"/>
          </a:xfrm>
          <a:prstGeom prst="rect">
            <a:avLst/>
          </a:prstGeom>
          <a:noFill/>
        </p:spPr>
        <p:txBody>
          <a:bodyPr wrap="square" rtlCol="0">
            <a:spAutoFit/>
          </a:bodyPr>
          <a:lstStyle/>
          <a:p>
            <a:pPr algn="ctr"/>
            <a:r>
              <a:rPr lang="en-GB" sz="2800" b="1">
                <a:solidFill>
                  <a:srgbClr val="DC417A"/>
                </a:solidFill>
                <a:latin typeface="Roboto" panose="02000000000000000000" pitchFamily="2" charset="0"/>
                <a:ea typeface="Roboto" panose="02000000000000000000" pitchFamily="2" charset="0"/>
                <a:cs typeface="Roboto" panose="02000000000000000000" pitchFamily="2" charset="0"/>
              </a:rPr>
              <a:t>05</a:t>
            </a:r>
            <a:endParaRPr lang="en-GB" sz="1000" b="1">
              <a:solidFill>
                <a:srgbClr val="DC417A"/>
              </a:solidFill>
              <a:latin typeface="Roboto" panose="02000000000000000000" pitchFamily="2" charset="0"/>
              <a:ea typeface="Roboto" panose="02000000000000000000" pitchFamily="2" charset="0"/>
              <a:cs typeface="Roboto" panose="02000000000000000000" pitchFamily="2" charset="0"/>
            </a:endParaRPr>
          </a:p>
        </p:txBody>
      </p:sp>
      <p:grpSp>
        <p:nvGrpSpPr>
          <p:cNvPr id="27" name="Group 26">
            <a:extLst>
              <a:ext uri="{FF2B5EF4-FFF2-40B4-BE49-F238E27FC236}">
                <a16:creationId xmlns:a16="http://schemas.microsoft.com/office/drawing/2014/main" id="{03068D47-2F36-F390-1A96-296C3E9E37AF}"/>
              </a:ext>
            </a:extLst>
          </p:cNvPr>
          <p:cNvGrpSpPr/>
          <p:nvPr/>
        </p:nvGrpSpPr>
        <p:grpSpPr>
          <a:xfrm>
            <a:off x="488510" y="765145"/>
            <a:ext cx="359687" cy="305608"/>
            <a:chOff x="797092" y="2067804"/>
            <a:chExt cx="359687" cy="305608"/>
          </a:xfrm>
        </p:grpSpPr>
        <p:sp>
          <p:nvSpPr>
            <p:cNvPr id="25" name="Triangle 24">
              <a:extLst>
                <a:ext uri="{FF2B5EF4-FFF2-40B4-BE49-F238E27FC236}">
                  <a16:creationId xmlns:a16="http://schemas.microsoft.com/office/drawing/2014/main" id="{BB4941B1-9553-9747-B59D-E92E0EFEC06B}"/>
                </a:ext>
              </a:extLst>
            </p:cNvPr>
            <p:cNvSpPr/>
            <p:nvPr/>
          </p:nvSpPr>
          <p:spPr>
            <a:xfrm rot="19408163">
              <a:off x="834710" y="2067804"/>
              <a:ext cx="322069" cy="200539"/>
            </a:xfrm>
            <a:prstGeom prst="triangle">
              <a:avLst>
                <a:gd name="adj" fmla="val 14230"/>
              </a:avLst>
            </a:prstGeom>
            <a:solidFill>
              <a:schemeClr val="tx1">
                <a:lumMod val="75000"/>
                <a:lumOff val="2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04440B0-B3E6-289C-983A-350299087C63}"/>
                </a:ext>
              </a:extLst>
            </p:cNvPr>
            <p:cNvSpPr/>
            <p:nvPr/>
          </p:nvSpPr>
          <p:spPr>
            <a:xfrm>
              <a:off x="797092" y="2153493"/>
              <a:ext cx="144683" cy="219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3F00FEA2-5D0D-AD34-E235-706107FEABC6}"/>
              </a:ext>
            </a:extLst>
          </p:cNvPr>
          <p:cNvGrpSpPr/>
          <p:nvPr/>
        </p:nvGrpSpPr>
        <p:grpSpPr>
          <a:xfrm>
            <a:off x="497726" y="1978734"/>
            <a:ext cx="359687" cy="305608"/>
            <a:chOff x="797092" y="2067804"/>
            <a:chExt cx="359687" cy="305608"/>
          </a:xfrm>
        </p:grpSpPr>
        <p:sp>
          <p:nvSpPr>
            <p:cNvPr id="29" name="Triangle 28">
              <a:extLst>
                <a:ext uri="{FF2B5EF4-FFF2-40B4-BE49-F238E27FC236}">
                  <a16:creationId xmlns:a16="http://schemas.microsoft.com/office/drawing/2014/main" id="{27C4B082-EE4B-2886-BC95-E219A3548BB2}"/>
                </a:ext>
              </a:extLst>
            </p:cNvPr>
            <p:cNvSpPr/>
            <p:nvPr/>
          </p:nvSpPr>
          <p:spPr>
            <a:xfrm rot="19408163">
              <a:off x="834710" y="2067804"/>
              <a:ext cx="322069" cy="200539"/>
            </a:xfrm>
            <a:prstGeom prst="triangle">
              <a:avLst>
                <a:gd name="adj" fmla="val 14230"/>
              </a:avLst>
            </a:prstGeom>
            <a:solidFill>
              <a:srgbClr val="59595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BAB11D55-FEEB-09DD-24E3-563DF5039C80}"/>
                </a:ext>
              </a:extLst>
            </p:cNvPr>
            <p:cNvSpPr/>
            <p:nvPr/>
          </p:nvSpPr>
          <p:spPr>
            <a:xfrm>
              <a:off x="797092" y="2153493"/>
              <a:ext cx="144683" cy="219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30629CA4-4320-D39B-74FC-2CC75D2F18D3}"/>
              </a:ext>
            </a:extLst>
          </p:cNvPr>
          <p:cNvGrpSpPr/>
          <p:nvPr/>
        </p:nvGrpSpPr>
        <p:grpSpPr>
          <a:xfrm>
            <a:off x="497695" y="3166304"/>
            <a:ext cx="359687" cy="305608"/>
            <a:chOff x="797092" y="2067804"/>
            <a:chExt cx="359687" cy="305608"/>
          </a:xfrm>
        </p:grpSpPr>
        <p:sp>
          <p:nvSpPr>
            <p:cNvPr id="32" name="Triangle 31">
              <a:extLst>
                <a:ext uri="{FF2B5EF4-FFF2-40B4-BE49-F238E27FC236}">
                  <a16:creationId xmlns:a16="http://schemas.microsoft.com/office/drawing/2014/main" id="{D21D27BC-F988-9428-4D0C-F34F14F09B98}"/>
                </a:ext>
              </a:extLst>
            </p:cNvPr>
            <p:cNvSpPr/>
            <p:nvPr/>
          </p:nvSpPr>
          <p:spPr>
            <a:xfrm rot="19408163">
              <a:off x="834710" y="2067804"/>
              <a:ext cx="322069" cy="200539"/>
            </a:xfrm>
            <a:prstGeom prst="triangle">
              <a:avLst>
                <a:gd name="adj" fmla="val 14230"/>
              </a:avLst>
            </a:prstGeom>
            <a:solidFill>
              <a:srgbClr val="59595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173B862A-C419-4B83-C36F-EDE9E08C84F7}"/>
                </a:ext>
              </a:extLst>
            </p:cNvPr>
            <p:cNvSpPr/>
            <p:nvPr/>
          </p:nvSpPr>
          <p:spPr>
            <a:xfrm>
              <a:off x="797092" y="2153493"/>
              <a:ext cx="144683" cy="219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75EAD77C-9339-113B-E48C-034B22CB9261}"/>
              </a:ext>
            </a:extLst>
          </p:cNvPr>
          <p:cNvGrpSpPr/>
          <p:nvPr/>
        </p:nvGrpSpPr>
        <p:grpSpPr>
          <a:xfrm>
            <a:off x="510947" y="4364491"/>
            <a:ext cx="359687" cy="305608"/>
            <a:chOff x="797092" y="2067804"/>
            <a:chExt cx="359687" cy="305608"/>
          </a:xfrm>
        </p:grpSpPr>
        <p:sp>
          <p:nvSpPr>
            <p:cNvPr id="35" name="Triangle 34">
              <a:extLst>
                <a:ext uri="{FF2B5EF4-FFF2-40B4-BE49-F238E27FC236}">
                  <a16:creationId xmlns:a16="http://schemas.microsoft.com/office/drawing/2014/main" id="{FE131A66-5C24-D7A5-3C85-5F535F96F887}"/>
                </a:ext>
              </a:extLst>
            </p:cNvPr>
            <p:cNvSpPr/>
            <p:nvPr/>
          </p:nvSpPr>
          <p:spPr>
            <a:xfrm rot="19408163">
              <a:off x="834710" y="2067804"/>
              <a:ext cx="322069" cy="200539"/>
            </a:xfrm>
            <a:prstGeom prst="triangle">
              <a:avLst>
                <a:gd name="adj" fmla="val 14230"/>
              </a:avLst>
            </a:prstGeom>
            <a:solidFill>
              <a:srgbClr val="40404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C8E9D88-801F-B41C-AE0F-C768B5A7BB6F}"/>
                </a:ext>
              </a:extLst>
            </p:cNvPr>
            <p:cNvSpPr/>
            <p:nvPr/>
          </p:nvSpPr>
          <p:spPr>
            <a:xfrm>
              <a:off x="797092" y="2153493"/>
              <a:ext cx="144683" cy="219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0A3F0056-240D-CAEE-9447-1B8622BA9491}"/>
              </a:ext>
            </a:extLst>
          </p:cNvPr>
          <p:cNvGrpSpPr/>
          <p:nvPr/>
        </p:nvGrpSpPr>
        <p:grpSpPr>
          <a:xfrm>
            <a:off x="501830" y="5926231"/>
            <a:ext cx="359687" cy="305608"/>
            <a:chOff x="797092" y="2067804"/>
            <a:chExt cx="359687" cy="305608"/>
          </a:xfrm>
        </p:grpSpPr>
        <p:sp>
          <p:nvSpPr>
            <p:cNvPr id="38" name="Triangle 37">
              <a:extLst>
                <a:ext uri="{FF2B5EF4-FFF2-40B4-BE49-F238E27FC236}">
                  <a16:creationId xmlns:a16="http://schemas.microsoft.com/office/drawing/2014/main" id="{50B7E047-6A47-9FB7-3427-3572A7508B1E}"/>
                </a:ext>
              </a:extLst>
            </p:cNvPr>
            <p:cNvSpPr/>
            <p:nvPr/>
          </p:nvSpPr>
          <p:spPr>
            <a:xfrm rot="19408163">
              <a:off x="834710" y="2067804"/>
              <a:ext cx="322069" cy="200539"/>
            </a:xfrm>
            <a:prstGeom prst="triangle">
              <a:avLst>
                <a:gd name="adj" fmla="val 14230"/>
              </a:avLst>
            </a:prstGeom>
            <a:solidFill>
              <a:srgbClr val="40404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6D300B5-8A5E-5755-BF19-E0F99D2CA9FE}"/>
                </a:ext>
              </a:extLst>
            </p:cNvPr>
            <p:cNvSpPr/>
            <p:nvPr/>
          </p:nvSpPr>
          <p:spPr>
            <a:xfrm>
              <a:off x="797092" y="2153493"/>
              <a:ext cx="144683" cy="219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TextBox 40">
            <a:extLst>
              <a:ext uri="{FF2B5EF4-FFF2-40B4-BE49-F238E27FC236}">
                <a16:creationId xmlns:a16="http://schemas.microsoft.com/office/drawing/2014/main" id="{8EB49070-67D2-0715-BAF4-02FE5301443B}"/>
              </a:ext>
            </a:extLst>
          </p:cNvPr>
          <p:cNvSpPr txBox="1"/>
          <p:nvPr/>
        </p:nvSpPr>
        <p:spPr>
          <a:xfrm>
            <a:off x="885784" y="322094"/>
            <a:ext cx="2447059" cy="338554"/>
          </a:xfrm>
          <a:prstGeom prst="rect">
            <a:avLst/>
          </a:prstGeom>
          <a:noFill/>
        </p:spPr>
        <p:txBody>
          <a:bodyPr wrap="square" rtlCol="0">
            <a:spAutoFit/>
          </a:bodyPr>
          <a:lstStyle/>
          <a:p>
            <a:r>
              <a:rPr lang="en-GB" sz="1600" b="1" spc="300">
                <a:solidFill>
                  <a:schemeClr val="bg1"/>
                </a:solidFill>
                <a:latin typeface="Roboto" panose="02000000000000000000" pitchFamily="2" charset="0"/>
                <a:ea typeface="Roboto" panose="02000000000000000000" pitchFamily="2" charset="0"/>
                <a:cs typeface="Roboto" panose="02000000000000000000" pitchFamily="2" charset="0"/>
              </a:rPr>
              <a:t>GOVERNANCE</a:t>
            </a:r>
          </a:p>
        </p:txBody>
      </p:sp>
      <p:sp>
        <p:nvSpPr>
          <p:cNvPr id="42" name="TextBox 41">
            <a:extLst>
              <a:ext uri="{FF2B5EF4-FFF2-40B4-BE49-F238E27FC236}">
                <a16:creationId xmlns:a16="http://schemas.microsoft.com/office/drawing/2014/main" id="{1E16FDB4-A369-7A8E-E332-E37B6589D614}"/>
              </a:ext>
            </a:extLst>
          </p:cNvPr>
          <p:cNvSpPr txBox="1"/>
          <p:nvPr/>
        </p:nvSpPr>
        <p:spPr>
          <a:xfrm>
            <a:off x="977923" y="569536"/>
            <a:ext cx="6573521" cy="830997"/>
          </a:xfrm>
          <a:prstGeom prst="rect">
            <a:avLst/>
          </a:prstGeom>
          <a:noFill/>
        </p:spPr>
        <p:txBody>
          <a:bodyPr wrap="square" rtlCol="0">
            <a:spAutoFit/>
          </a:bodyPr>
          <a:lstStyle/>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Legal and institutional frameworks allow for participatory management </a:t>
            </a:r>
          </a:p>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Governance arrangements are inclusive and equitable </a:t>
            </a:r>
          </a:p>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National, regional, transboundary, and cross sectoral operations are strengthened</a:t>
            </a:r>
          </a:p>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Adaptive planning and frameworks are strengthened</a:t>
            </a:r>
          </a:p>
        </p:txBody>
      </p:sp>
      <p:sp>
        <p:nvSpPr>
          <p:cNvPr id="58" name="TextBox 57">
            <a:extLst>
              <a:ext uri="{FF2B5EF4-FFF2-40B4-BE49-F238E27FC236}">
                <a16:creationId xmlns:a16="http://schemas.microsoft.com/office/drawing/2014/main" id="{66366B76-E8FE-B19C-7A4A-09F8ED0CAA23}"/>
              </a:ext>
            </a:extLst>
          </p:cNvPr>
          <p:cNvSpPr txBox="1"/>
          <p:nvPr/>
        </p:nvSpPr>
        <p:spPr>
          <a:xfrm>
            <a:off x="8195036" y="667926"/>
            <a:ext cx="1745341" cy="646331"/>
          </a:xfrm>
          <a:prstGeom prst="rect">
            <a:avLst/>
          </a:prstGeom>
          <a:noFill/>
        </p:spPr>
        <p:txBody>
          <a:bodyPr wrap="square" rtlCol="0">
            <a:spAutoFit/>
          </a:bodyPr>
          <a:lstStyle/>
          <a:p>
            <a:r>
              <a:rPr lang="en-GB" sz="1200">
                <a:solidFill>
                  <a:srgbClr val="00B9F2"/>
                </a:solidFill>
                <a:latin typeface="Roboto" panose="02000000000000000000" pitchFamily="2" charset="0"/>
                <a:ea typeface="Roboto" panose="02000000000000000000" pitchFamily="2" charset="0"/>
                <a:cs typeface="Roboto" panose="02000000000000000000" pitchFamily="2" charset="0"/>
              </a:rPr>
              <a:t>Inclusive and effective governance of MCPAs and OECMs</a:t>
            </a:r>
          </a:p>
        </p:txBody>
      </p:sp>
      <p:sp>
        <p:nvSpPr>
          <p:cNvPr id="60" name="TextBox 59">
            <a:extLst>
              <a:ext uri="{FF2B5EF4-FFF2-40B4-BE49-F238E27FC236}">
                <a16:creationId xmlns:a16="http://schemas.microsoft.com/office/drawing/2014/main" id="{C9877FF9-E1D2-B6DF-048A-32AF16FC24F2}"/>
              </a:ext>
            </a:extLst>
          </p:cNvPr>
          <p:cNvSpPr txBox="1"/>
          <p:nvPr/>
        </p:nvSpPr>
        <p:spPr>
          <a:xfrm>
            <a:off x="885784" y="1480841"/>
            <a:ext cx="2447059" cy="338554"/>
          </a:xfrm>
          <a:prstGeom prst="rect">
            <a:avLst/>
          </a:prstGeom>
          <a:noFill/>
        </p:spPr>
        <p:txBody>
          <a:bodyPr wrap="square" rtlCol="0">
            <a:spAutoFit/>
          </a:bodyPr>
          <a:lstStyle/>
          <a:p>
            <a:r>
              <a:rPr lang="en-GB" sz="1600" b="1" spc="300">
                <a:solidFill>
                  <a:schemeClr val="bg1"/>
                </a:solidFill>
                <a:latin typeface="Roboto" panose="02000000000000000000" pitchFamily="2" charset="0"/>
                <a:ea typeface="Roboto" panose="02000000000000000000" pitchFamily="2" charset="0"/>
                <a:cs typeface="Roboto" panose="02000000000000000000" pitchFamily="2" charset="0"/>
              </a:rPr>
              <a:t>MCPA COVERAGE</a:t>
            </a:r>
          </a:p>
        </p:txBody>
      </p:sp>
      <p:sp>
        <p:nvSpPr>
          <p:cNvPr id="61" name="TextBox 60">
            <a:extLst>
              <a:ext uri="{FF2B5EF4-FFF2-40B4-BE49-F238E27FC236}">
                <a16:creationId xmlns:a16="http://schemas.microsoft.com/office/drawing/2014/main" id="{87DAB4A7-A295-C28C-0329-679E25301C7D}"/>
              </a:ext>
            </a:extLst>
          </p:cNvPr>
          <p:cNvSpPr txBox="1"/>
          <p:nvPr/>
        </p:nvSpPr>
        <p:spPr>
          <a:xfrm>
            <a:off x="977923" y="1728283"/>
            <a:ext cx="6514965" cy="830997"/>
          </a:xfrm>
          <a:prstGeom prst="rect">
            <a:avLst/>
          </a:prstGeom>
          <a:noFill/>
        </p:spPr>
        <p:txBody>
          <a:bodyPr wrap="square" rtlCol="0">
            <a:spAutoFit/>
          </a:bodyPr>
          <a:lstStyle/>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Areas important for biodiversity and ecosystems services are identified</a:t>
            </a:r>
          </a:p>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MCPA distribution across the Mediterranean is balanced</a:t>
            </a:r>
          </a:p>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MCPA coverage in areas beyond national jurisdiction is increased</a:t>
            </a:r>
          </a:p>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The number and coverage of MCPAs with enhanced protection levels is increased</a:t>
            </a:r>
          </a:p>
        </p:txBody>
      </p:sp>
      <p:sp>
        <p:nvSpPr>
          <p:cNvPr id="63" name="TextBox 62">
            <a:extLst>
              <a:ext uri="{FF2B5EF4-FFF2-40B4-BE49-F238E27FC236}">
                <a16:creationId xmlns:a16="http://schemas.microsoft.com/office/drawing/2014/main" id="{0F54E77A-90C5-7DF5-DEE4-CBE2E5F3D44E}"/>
              </a:ext>
            </a:extLst>
          </p:cNvPr>
          <p:cNvSpPr txBox="1"/>
          <p:nvPr/>
        </p:nvSpPr>
        <p:spPr>
          <a:xfrm>
            <a:off x="881584" y="2771305"/>
            <a:ext cx="2447059" cy="338554"/>
          </a:xfrm>
          <a:prstGeom prst="rect">
            <a:avLst/>
          </a:prstGeom>
          <a:noFill/>
        </p:spPr>
        <p:txBody>
          <a:bodyPr wrap="square" rtlCol="0">
            <a:spAutoFit/>
          </a:bodyPr>
          <a:lstStyle/>
          <a:p>
            <a:r>
              <a:rPr lang="en-GB" sz="1600" b="1" spc="300">
                <a:solidFill>
                  <a:schemeClr val="bg1"/>
                </a:solidFill>
                <a:latin typeface="Roboto" panose="02000000000000000000" pitchFamily="2" charset="0"/>
                <a:ea typeface="Roboto" panose="02000000000000000000" pitchFamily="2" charset="0"/>
                <a:cs typeface="Roboto" panose="02000000000000000000" pitchFamily="2" charset="0"/>
              </a:rPr>
              <a:t>OECMs</a:t>
            </a:r>
          </a:p>
        </p:txBody>
      </p:sp>
      <p:sp>
        <p:nvSpPr>
          <p:cNvPr id="64" name="TextBox 63">
            <a:extLst>
              <a:ext uri="{FF2B5EF4-FFF2-40B4-BE49-F238E27FC236}">
                <a16:creationId xmlns:a16="http://schemas.microsoft.com/office/drawing/2014/main" id="{72DB4B55-0F4B-C232-E750-47C80E30B8CE}"/>
              </a:ext>
            </a:extLst>
          </p:cNvPr>
          <p:cNvSpPr txBox="1"/>
          <p:nvPr/>
        </p:nvSpPr>
        <p:spPr>
          <a:xfrm>
            <a:off x="973723" y="2939235"/>
            <a:ext cx="7013065" cy="830997"/>
          </a:xfrm>
          <a:prstGeom prst="rect">
            <a:avLst/>
          </a:prstGeom>
          <a:noFill/>
        </p:spPr>
        <p:txBody>
          <a:bodyPr wrap="square" rtlCol="0">
            <a:spAutoFit/>
          </a:bodyPr>
          <a:lstStyle/>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Awareness on OECMs enhanced &amp; guidance to apply OECM criteria provided </a:t>
            </a:r>
          </a:p>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OECMs are identified, recognised and reported to regional &amp; global databases</a:t>
            </a:r>
          </a:p>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OECM effectiveness is enhanced, including the prioritisation of marine spatial planning </a:t>
            </a:r>
          </a:p>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New OECMs are established and recognised OECMs expanded</a:t>
            </a:r>
          </a:p>
        </p:txBody>
      </p:sp>
      <p:sp>
        <p:nvSpPr>
          <p:cNvPr id="66" name="TextBox 65">
            <a:extLst>
              <a:ext uri="{FF2B5EF4-FFF2-40B4-BE49-F238E27FC236}">
                <a16:creationId xmlns:a16="http://schemas.microsoft.com/office/drawing/2014/main" id="{AA084BD0-298E-8D49-F65B-7F91AEA176D6}"/>
              </a:ext>
            </a:extLst>
          </p:cNvPr>
          <p:cNvSpPr txBox="1"/>
          <p:nvPr/>
        </p:nvSpPr>
        <p:spPr>
          <a:xfrm>
            <a:off x="881584" y="3900840"/>
            <a:ext cx="5107736" cy="338554"/>
          </a:xfrm>
          <a:prstGeom prst="rect">
            <a:avLst/>
          </a:prstGeom>
          <a:noFill/>
        </p:spPr>
        <p:txBody>
          <a:bodyPr wrap="square" rtlCol="0">
            <a:spAutoFit/>
          </a:bodyPr>
          <a:lstStyle/>
          <a:p>
            <a:r>
              <a:rPr lang="en-GB" sz="1600" b="1" spc="300">
                <a:solidFill>
                  <a:schemeClr val="bg1"/>
                </a:solidFill>
                <a:latin typeface="Roboto" panose="02000000000000000000" pitchFamily="2" charset="0"/>
                <a:ea typeface="Roboto" panose="02000000000000000000" pitchFamily="2" charset="0"/>
                <a:cs typeface="Roboto" panose="02000000000000000000" pitchFamily="2" charset="0"/>
              </a:rPr>
              <a:t>MCPA Management Effectiveness</a:t>
            </a:r>
          </a:p>
        </p:txBody>
      </p:sp>
      <p:sp>
        <p:nvSpPr>
          <p:cNvPr id="67" name="TextBox 66">
            <a:extLst>
              <a:ext uri="{FF2B5EF4-FFF2-40B4-BE49-F238E27FC236}">
                <a16:creationId xmlns:a16="http://schemas.microsoft.com/office/drawing/2014/main" id="{BC374E10-C4A1-35C2-C2F2-B982F33D0A3D}"/>
              </a:ext>
            </a:extLst>
          </p:cNvPr>
          <p:cNvSpPr txBox="1"/>
          <p:nvPr/>
        </p:nvSpPr>
        <p:spPr>
          <a:xfrm>
            <a:off x="973723" y="4148282"/>
            <a:ext cx="7215844" cy="1200329"/>
          </a:xfrm>
          <a:prstGeom prst="rect">
            <a:avLst/>
          </a:prstGeom>
          <a:noFill/>
        </p:spPr>
        <p:txBody>
          <a:bodyPr wrap="square" rtlCol="0">
            <a:spAutoFit/>
          </a:bodyPr>
          <a:lstStyle/>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All MCPAs have management plans adopted, effectively implemented and periodically reviewed</a:t>
            </a:r>
          </a:p>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Sufficient and sustainable resources for MCPA establishment and management are mobilised</a:t>
            </a:r>
          </a:p>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Individual and institutional capacity for MCPA management is enhanced</a:t>
            </a:r>
          </a:p>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Surveillance and enforcement in MCPAs are strengthened and user compliance promoted</a:t>
            </a:r>
          </a:p>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Monitoring of conservation outcomes and evaluation of management effectiveness are strengthened</a:t>
            </a:r>
          </a:p>
        </p:txBody>
      </p:sp>
      <p:sp>
        <p:nvSpPr>
          <p:cNvPr id="70" name="TextBox 69">
            <a:extLst>
              <a:ext uri="{FF2B5EF4-FFF2-40B4-BE49-F238E27FC236}">
                <a16:creationId xmlns:a16="http://schemas.microsoft.com/office/drawing/2014/main" id="{52CAA6BC-41E0-7FAF-9119-7F523637D9FF}"/>
              </a:ext>
            </a:extLst>
          </p:cNvPr>
          <p:cNvSpPr txBox="1"/>
          <p:nvPr/>
        </p:nvSpPr>
        <p:spPr>
          <a:xfrm>
            <a:off x="870156" y="5426776"/>
            <a:ext cx="6681288" cy="338554"/>
          </a:xfrm>
          <a:prstGeom prst="rect">
            <a:avLst/>
          </a:prstGeom>
          <a:noFill/>
        </p:spPr>
        <p:txBody>
          <a:bodyPr wrap="square" rtlCol="0">
            <a:spAutoFit/>
          </a:bodyPr>
          <a:lstStyle/>
          <a:p>
            <a:r>
              <a:rPr lang="en-GB" sz="1600" b="1" spc="300">
                <a:solidFill>
                  <a:schemeClr val="bg1"/>
                </a:solidFill>
                <a:latin typeface="Roboto" panose="02000000000000000000" pitchFamily="2" charset="0"/>
                <a:ea typeface="Roboto" panose="02000000000000000000" pitchFamily="2" charset="0"/>
                <a:cs typeface="Roboto" panose="02000000000000000000" pitchFamily="2" charset="0"/>
              </a:rPr>
              <a:t>Government and Stakeholders Action and Support</a:t>
            </a:r>
          </a:p>
        </p:txBody>
      </p:sp>
      <p:sp>
        <p:nvSpPr>
          <p:cNvPr id="71" name="TextBox 70">
            <a:extLst>
              <a:ext uri="{FF2B5EF4-FFF2-40B4-BE49-F238E27FC236}">
                <a16:creationId xmlns:a16="http://schemas.microsoft.com/office/drawing/2014/main" id="{E39C2613-C10E-BFB7-6D35-7D1126CD8458}"/>
              </a:ext>
            </a:extLst>
          </p:cNvPr>
          <p:cNvSpPr txBox="1"/>
          <p:nvPr/>
        </p:nvSpPr>
        <p:spPr>
          <a:xfrm>
            <a:off x="962295" y="5674218"/>
            <a:ext cx="7215844" cy="1200329"/>
          </a:xfrm>
          <a:prstGeom prst="rect">
            <a:avLst/>
          </a:prstGeom>
          <a:noFill/>
        </p:spPr>
        <p:txBody>
          <a:bodyPr wrap="square" rtlCol="0">
            <a:spAutoFit/>
          </a:bodyPr>
          <a:lstStyle/>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Awareness, understanding and appreciated of the values of, and threats to, MCPAs and OECMs across all the stakeholders are increased</a:t>
            </a:r>
          </a:p>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Political support for the establishment and management of MCPAs and biodiversity conservation is increased</a:t>
            </a:r>
          </a:p>
          <a:p>
            <a:pPr marL="285750" indent="-285750">
              <a:buFont typeface="Arial" panose="020B0604020202020204" pitchFamily="34" charset="0"/>
              <a:buChar char="•"/>
            </a:pPr>
            <a:r>
              <a:rPr lang="en-GB" sz="1200">
                <a:solidFill>
                  <a:schemeClr val="bg1"/>
                </a:solidFill>
                <a:latin typeface="Roboto" panose="02000000000000000000" pitchFamily="2" charset="0"/>
                <a:ea typeface="Roboto" panose="02000000000000000000" pitchFamily="2" charset="0"/>
                <a:cs typeface="Roboto" panose="02000000000000000000" pitchFamily="2" charset="0"/>
              </a:rPr>
              <a:t>The contribution of MCPAs and OECMs to sustainable development goals, the blue economy, climate change mitigation and adaptation, and the wider society, are recognised and accounted for</a:t>
            </a:r>
          </a:p>
        </p:txBody>
      </p:sp>
      <p:sp>
        <p:nvSpPr>
          <p:cNvPr id="75" name="TextBox 74">
            <a:extLst>
              <a:ext uri="{FF2B5EF4-FFF2-40B4-BE49-F238E27FC236}">
                <a16:creationId xmlns:a16="http://schemas.microsoft.com/office/drawing/2014/main" id="{0E1A218D-F64C-84DD-425C-0682F78EAEE5}"/>
              </a:ext>
            </a:extLst>
          </p:cNvPr>
          <p:cNvSpPr txBox="1"/>
          <p:nvPr/>
        </p:nvSpPr>
        <p:spPr>
          <a:xfrm>
            <a:off x="8214827" y="1707762"/>
            <a:ext cx="1745341" cy="646331"/>
          </a:xfrm>
          <a:prstGeom prst="rect">
            <a:avLst/>
          </a:prstGeom>
          <a:noFill/>
        </p:spPr>
        <p:txBody>
          <a:bodyPr wrap="square" rtlCol="0">
            <a:spAutoFit/>
          </a:bodyPr>
          <a:lstStyle/>
          <a:p>
            <a:r>
              <a:rPr lang="en-GB" sz="1200">
                <a:solidFill>
                  <a:srgbClr val="00AF90"/>
                </a:solidFill>
                <a:latin typeface="Roboto" panose="02000000000000000000" pitchFamily="2" charset="0"/>
                <a:ea typeface="Roboto" panose="02000000000000000000" pitchFamily="2" charset="0"/>
                <a:cs typeface="Roboto" panose="02000000000000000000" pitchFamily="2" charset="0"/>
              </a:rPr>
              <a:t>Increased coverage</a:t>
            </a:r>
          </a:p>
          <a:p>
            <a:r>
              <a:rPr lang="en-GB" sz="1200">
                <a:solidFill>
                  <a:srgbClr val="00AF90"/>
                </a:solidFill>
                <a:latin typeface="Roboto" panose="02000000000000000000" pitchFamily="2" charset="0"/>
                <a:ea typeface="Roboto" panose="02000000000000000000" pitchFamily="2" charset="0"/>
                <a:cs typeface="Roboto" panose="02000000000000000000" pitchFamily="2" charset="0"/>
              </a:rPr>
              <a:t>of effective MCPA systems</a:t>
            </a:r>
          </a:p>
        </p:txBody>
      </p:sp>
      <p:sp>
        <p:nvSpPr>
          <p:cNvPr id="79" name="TextBox 78">
            <a:extLst>
              <a:ext uri="{FF2B5EF4-FFF2-40B4-BE49-F238E27FC236}">
                <a16:creationId xmlns:a16="http://schemas.microsoft.com/office/drawing/2014/main" id="{AF10D186-0345-2CBB-0036-8E1DBAAC320A}"/>
              </a:ext>
            </a:extLst>
          </p:cNvPr>
          <p:cNvSpPr txBox="1"/>
          <p:nvPr/>
        </p:nvSpPr>
        <p:spPr>
          <a:xfrm>
            <a:off x="8235878" y="2907489"/>
            <a:ext cx="1745341" cy="646331"/>
          </a:xfrm>
          <a:prstGeom prst="rect">
            <a:avLst/>
          </a:prstGeom>
          <a:noFill/>
        </p:spPr>
        <p:txBody>
          <a:bodyPr wrap="square" rtlCol="0">
            <a:spAutoFit/>
          </a:bodyPr>
          <a:lstStyle/>
          <a:p>
            <a:r>
              <a:rPr lang="en-GB" sz="1200">
                <a:solidFill>
                  <a:srgbClr val="88C945"/>
                </a:solidFill>
                <a:latin typeface="Roboto" panose="02000000000000000000" pitchFamily="2" charset="0"/>
                <a:ea typeface="Roboto" panose="02000000000000000000" pitchFamily="2" charset="0"/>
                <a:cs typeface="Roboto" panose="02000000000000000000" pitchFamily="2" charset="0"/>
              </a:rPr>
              <a:t>OECMs identified, recognised and reported</a:t>
            </a:r>
          </a:p>
        </p:txBody>
      </p:sp>
      <p:sp>
        <p:nvSpPr>
          <p:cNvPr id="83" name="TextBox 82">
            <a:extLst>
              <a:ext uri="{FF2B5EF4-FFF2-40B4-BE49-F238E27FC236}">
                <a16:creationId xmlns:a16="http://schemas.microsoft.com/office/drawing/2014/main" id="{026CD3BF-C10E-21E4-A09C-847AED97995F}"/>
              </a:ext>
            </a:extLst>
          </p:cNvPr>
          <p:cNvSpPr txBox="1"/>
          <p:nvPr/>
        </p:nvSpPr>
        <p:spPr>
          <a:xfrm>
            <a:off x="8236061" y="4439266"/>
            <a:ext cx="1745341" cy="461665"/>
          </a:xfrm>
          <a:prstGeom prst="rect">
            <a:avLst/>
          </a:prstGeom>
          <a:noFill/>
        </p:spPr>
        <p:txBody>
          <a:bodyPr wrap="square" rtlCol="0">
            <a:spAutoFit/>
          </a:bodyPr>
          <a:lstStyle/>
          <a:p>
            <a:r>
              <a:rPr lang="en-GB" sz="1200">
                <a:solidFill>
                  <a:srgbClr val="FF7D24"/>
                </a:solidFill>
                <a:latin typeface="Roboto" panose="02000000000000000000" pitchFamily="2" charset="0"/>
                <a:ea typeface="Roboto" panose="02000000000000000000" pitchFamily="2" charset="0"/>
                <a:cs typeface="Roboto" panose="02000000000000000000" pitchFamily="2" charset="0"/>
              </a:rPr>
              <a:t>MCPAs managed effectively</a:t>
            </a:r>
          </a:p>
        </p:txBody>
      </p:sp>
      <p:sp>
        <p:nvSpPr>
          <p:cNvPr id="87" name="TextBox 86">
            <a:extLst>
              <a:ext uri="{FF2B5EF4-FFF2-40B4-BE49-F238E27FC236}">
                <a16:creationId xmlns:a16="http://schemas.microsoft.com/office/drawing/2014/main" id="{6C01E2C8-6E0E-FDCB-E01F-E75D14D1CB3D}"/>
              </a:ext>
            </a:extLst>
          </p:cNvPr>
          <p:cNvSpPr txBox="1"/>
          <p:nvPr/>
        </p:nvSpPr>
        <p:spPr>
          <a:xfrm>
            <a:off x="8244682" y="5999394"/>
            <a:ext cx="1745341" cy="461665"/>
          </a:xfrm>
          <a:prstGeom prst="rect">
            <a:avLst/>
          </a:prstGeom>
          <a:noFill/>
        </p:spPr>
        <p:txBody>
          <a:bodyPr wrap="square" rtlCol="0">
            <a:spAutoFit/>
          </a:bodyPr>
          <a:lstStyle/>
          <a:p>
            <a:r>
              <a:rPr lang="en-GB" sz="1200">
                <a:solidFill>
                  <a:srgbClr val="DC417A"/>
                </a:solidFill>
                <a:latin typeface="Roboto" panose="02000000000000000000" pitchFamily="2" charset="0"/>
                <a:ea typeface="Roboto" panose="02000000000000000000" pitchFamily="2" charset="0"/>
                <a:cs typeface="Roboto" panose="02000000000000000000" pitchFamily="2" charset="0"/>
              </a:rPr>
              <a:t>Action and support for MCPAs mobilised</a:t>
            </a:r>
          </a:p>
        </p:txBody>
      </p:sp>
      <p:sp>
        <p:nvSpPr>
          <p:cNvPr id="89" name="TextBox 88">
            <a:extLst>
              <a:ext uri="{FF2B5EF4-FFF2-40B4-BE49-F238E27FC236}">
                <a16:creationId xmlns:a16="http://schemas.microsoft.com/office/drawing/2014/main" id="{2C922C21-E933-40F8-5AB7-C935085A50AF}"/>
              </a:ext>
            </a:extLst>
          </p:cNvPr>
          <p:cNvSpPr txBox="1"/>
          <p:nvPr/>
        </p:nvSpPr>
        <p:spPr>
          <a:xfrm>
            <a:off x="1927831" y="-1470"/>
            <a:ext cx="2447059" cy="338554"/>
          </a:xfrm>
          <a:prstGeom prst="rect">
            <a:avLst/>
          </a:prstGeom>
          <a:noFill/>
        </p:spPr>
        <p:txBody>
          <a:bodyPr wrap="square" rtlCol="0">
            <a:spAutoFit/>
          </a:bodyPr>
          <a:lstStyle/>
          <a:p>
            <a:pPr algn="ctr"/>
            <a:r>
              <a:rPr lang="en-GB" sz="1600" b="1" spc="300">
                <a:solidFill>
                  <a:srgbClr val="143867"/>
                </a:solidFill>
                <a:latin typeface="Roboto" panose="02000000000000000000" pitchFamily="2" charset="0"/>
                <a:ea typeface="Roboto" panose="02000000000000000000" pitchFamily="2" charset="0"/>
                <a:cs typeface="Roboto" panose="02000000000000000000" pitchFamily="2" charset="0"/>
              </a:rPr>
              <a:t>OUTPUTS</a:t>
            </a:r>
          </a:p>
        </p:txBody>
      </p:sp>
      <p:sp>
        <p:nvSpPr>
          <p:cNvPr id="93" name="TextBox 92">
            <a:extLst>
              <a:ext uri="{FF2B5EF4-FFF2-40B4-BE49-F238E27FC236}">
                <a16:creationId xmlns:a16="http://schemas.microsoft.com/office/drawing/2014/main" id="{822BFF81-CED2-B5C1-CF72-D05767C25004}"/>
              </a:ext>
            </a:extLst>
          </p:cNvPr>
          <p:cNvSpPr txBox="1"/>
          <p:nvPr/>
        </p:nvSpPr>
        <p:spPr>
          <a:xfrm>
            <a:off x="10263422" y="-7334"/>
            <a:ext cx="1599157" cy="338554"/>
          </a:xfrm>
          <a:prstGeom prst="rect">
            <a:avLst/>
          </a:prstGeom>
          <a:noFill/>
        </p:spPr>
        <p:txBody>
          <a:bodyPr wrap="square" rtlCol="0">
            <a:spAutoFit/>
          </a:bodyPr>
          <a:lstStyle/>
          <a:p>
            <a:pPr algn="ctr"/>
            <a:r>
              <a:rPr lang="en-GB" sz="1600" b="1" spc="300">
                <a:solidFill>
                  <a:srgbClr val="143867"/>
                </a:solidFill>
                <a:latin typeface="Roboto" panose="02000000000000000000" pitchFamily="2" charset="0"/>
                <a:ea typeface="Roboto" panose="02000000000000000000" pitchFamily="2" charset="0"/>
                <a:cs typeface="Roboto" panose="02000000000000000000" pitchFamily="2" charset="0"/>
              </a:rPr>
              <a:t>TARGETS</a:t>
            </a:r>
          </a:p>
        </p:txBody>
      </p:sp>
      <p:sp>
        <p:nvSpPr>
          <p:cNvPr id="94" name="TextBox 93">
            <a:extLst>
              <a:ext uri="{FF2B5EF4-FFF2-40B4-BE49-F238E27FC236}">
                <a16:creationId xmlns:a16="http://schemas.microsoft.com/office/drawing/2014/main" id="{F4CD444F-02A8-2903-3BF5-F104E2D99395}"/>
              </a:ext>
            </a:extLst>
          </p:cNvPr>
          <p:cNvSpPr txBox="1"/>
          <p:nvPr/>
        </p:nvSpPr>
        <p:spPr>
          <a:xfrm rot="16200000">
            <a:off x="-3469321" y="3259723"/>
            <a:ext cx="7191786" cy="338554"/>
          </a:xfrm>
          <a:prstGeom prst="rect">
            <a:avLst/>
          </a:prstGeom>
          <a:noFill/>
        </p:spPr>
        <p:txBody>
          <a:bodyPr wrap="square" rtlCol="0">
            <a:spAutoFit/>
          </a:bodyPr>
          <a:lstStyle/>
          <a:p>
            <a:pPr algn="ctr"/>
            <a:r>
              <a:rPr lang="en-GB" sz="1600" spc="300">
                <a:solidFill>
                  <a:srgbClr val="143867"/>
                </a:solidFill>
                <a:latin typeface="Roboto" panose="02000000000000000000" pitchFamily="2" charset="0"/>
                <a:ea typeface="Roboto" panose="02000000000000000000" pitchFamily="2" charset="0"/>
                <a:cs typeface="Roboto" panose="02000000000000000000" pitchFamily="2" charset="0"/>
              </a:rPr>
              <a:t>THE</a:t>
            </a:r>
            <a:r>
              <a:rPr lang="en-GB" sz="1600" b="1" spc="300">
                <a:solidFill>
                  <a:srgbClr val="143867"/>
                </a:solidFill>
                <a:latin typeface="Roboto" panose="02000000000000000000" pitchFamily="2" charset="0"/>
                <a:ea typeface="Roboto" panose="02000000000000000000" pitchFamily="2" charset="0"/>
                <a:cs typeface="Roboto" panose="02000000000000000000" pitchFamily="2" charset="0"/>
              </a:rPr>
              <a:t> MCPA &amp; OECM </a:t>
            </a:r>
            <a:r>
              <a:rPr lang="en-GB" sz="1600" spc="300">
                <a:solidFill>
                  <a:srgbClr val="143867"/>
                </a:solidFill>
                <a:latin typeface="Roboto" panose="02000000000000000000" pitchFamily="2" charset="0"/>
                <a:ea typeface="Roboto" panose="02000000000000000000" pitchFamily="2" charset="0"/>
                <a:cs typeface="Roboto" panose="02000000000000000000" pitchFamily="2" charset="0"/>
              </a:rPr>
              <a:t>STRATEGY AT A GLANCE</a:t>
            </a:r>
          </a:p>
        </p:txBody>
      </p:sp>
    </p:spTree>
    <p:extLst>
      <p:ext uri="{BB962C8B-B14F-4D97-AF65-F5344CB8AC3E}">
        <p14:creationId xmlns:p14="http://schemas.microsoft.com/office/powerpoint/2010/main" val="267387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3AE6B47-30C5-023D-BC4F-B6D481AFAC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521" y="2744167"/>
            <a:ext cx="2869036" cy="4067145"/>
          </a:xfrm>
          <a:prstGeom prst="rect">
            <a:avLst/>
          </a:prstGeom>
        </p:spPr>
      </p:pic>
      <p:pic>
        <p:nvPicPr>
          <p:cNvPr id="7" name="Image 6">
            <a:extLst>
              <a:ext uri="{FF2B5EF4-FFF2-40B4-BE49-F238E27FC236}">
                <a16:creationId xmlns:a16="http://schemas.microsoft.com/office/drawing/2014/main" id="{B50D9C29-E4F1-51A3-3769-8A8CBF43F1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6937" y="2744166"/>
            <a:ext cx="2676679" cy="3817767"/>
          </a:xfrm>
          <a:prstGeom prst="rect">
            <a:avLst/>
          </a:prstGeom>
        </p:spPr>
      </p:pic>
      <p:pic>
        <p:nvPicPr>
          <p:cNvPr id="9" name="Image 8">
            <a:extLst>
              <a:ext uri="{FF2B5EF4-FFF2-40B4-BE49-F238E27FC236}">
                <a16:creationId xmlns:a16="http://schemas.microsoft.com/office/drawing/2014/main" id="{279FFDCA-30EC-9FF3-B0AF-7D6D530659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62136" y="2744166"/>
            <a:ext cx="2866630" cy="4067145"/>
          </a:xfrm>
          <a:prstGeom prst="rect">
            <a:avLst/>
          </a:prstGeom>
        </p:spPr>
      </p:pic>
      <p:pic>
        <p:nvPicPr>
          <p:cNvPr id="11" name="Image 10">
            <a:extLst>
              <a:ext uri="{FF2B5EF4-FFF2-40B4-BE49-F238E27FC236}">
                <a16:creationId xmlns:a16="http://schemas.microsoft.com/office/drawing/2014/main" id="{4120310D-8261-4A94-B4CE-89E0E08970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78290" y="2744166"/>
            <a:ext cx="2847196" cy="3908094"/>
          </a:xfrm>
          <a:prstGeom prst="rect">
            <a:avLst/>
          </a:prstGeom>
        </p:spPr>
      </p:pic>
      <p:sp>
        <p:nvSpPr>
          <p:cNvPr id="13" name="Title 1">
            <a:extLst>
              <a:ext uri="{FF2B5EF4-FFF2-40B4-BE49-F238E27FC236}">
                <a16:creationId xmlns:a16="http://schemas.microsoft.com/office/drawing/2014/main" id="{35C243FF-CF89-2BB7-189F-58D2834B93A3}"/>
              </a:ext>
            </a:extLst>
          </p:cNvPr>
          <p:cNvSpPr txBox="1">
            <a:spLocks/>
          </p:cNvSpPr>
          <p:nvPr/>
        </p:nvSpPr>
        <p:spPr>
          <a:xfrm>
            <a:off x="136520" y="0"/>
            <a:ext cx="11476359" cy="1645921"/>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ctr">
              <a:lnSpc>
                <a:spcPct val="130000"/>
              </a:lnSpc>
            </a:pPr>
            <a:r>
              <a:rPr lang="en-US" sz="2200">
                <a:solidFill>
                  <a:srgbClr val="00AEEF"/>
                </a:solidFill>
                <a:sym typeface="Open Sans"/>
              </a:rPr>
              <a:t>Resource Mobilization Strategy to support the implementation of the Post-202O SAPBIO including the Post-2020 Regional Strategy for MCPA and OECM</a:t>
            </a:r>
          </a:p>
          <a:p>
            <a:pPr algn="ctr">
              <a:lnSpc>
                <a:spcPct val="130000"/>
              </a:lnSpc>
            </a:pPr>
            <a:r>
              <a:rPr lang="en-US" sz="2600">
                <a:solidFill>
                  <a:srgbClr val="00AEEF"/>
                </a:solidFill>
              </a:rPr>
              <a:t> </a:t>
            </a:r>
            <a:endParaRPr lang="fr-FR" sz="2600"/>
          </a:p>
        </p:txBody>
      </p:sp>
      <p:sp>
        <p:nvSpPr>
          <p:cNvPr id="14" name="object 6">
            <a:extLst>
              <a:ext uri="{FF2B5EF4-FFF2-40B4-BE49-F238E27FC236}">
                <a16:creationId xmlns:a16="http://schemas.microsoft.com/office/drawing/2014/main" id="{4FE4C36D-8674-98DA-519D-E14EBF5D9E19}"/>
              </a:ext>
            </a:extLst>
          </p:cNvPr>
          <p:cNvSpPr/>
          <p:nvPr/>
        </p:nvSpPr>
        <p:spPr>
          <a:xfrm>
            <a:off x="284963" y="1100700"/>
            <a:ext cx="10816442" cy="45720"/>
          </a:xfrm>
          <a:custGeom>
            <a:avLst/>
            <a:gdLst/>
            <a:ahLst/>
            <a:cxnLst/>
            <a:rect l="l" t="t" r="r" b="b"/>
            <a:pathLst>
              <a:path w="9828530">
                <a:moveTo>
                  <a:pt x="0" y="0"/>
                </a:moveTo>
                <a:lnTo>
                  <a:pt x="9827996" y="0"/>
                </a:lnTo>
              </a:path>
            </a:pathLst>
          </a:custGeom>
          <a:ln w="19050">
            <a:solidFill>
              <a:srgbClr val="00AEEF"/>
            </a:solidFill>
          </a:ln>
        </p:spPr>
        <p:txBody>
          <a:bodyPr wrap="square" lIns="0" tIns="0" rIns="0" bIns="0" rtlCol="0"/>
          <a:lstStyle/>
          <a:p>
            <a:pPr defTabSz="829178">
              <a:defRPr/>
            </a:pPr>
            <a:endParaRPr sz="1632" kern="0">
              <a:solidFill>
                <a:prstClr val="black"/>
              </a:solidFill>
            </a:endParaRPr>
          </a:p>
        </p:txBody>
      </p:sp>
      <p:sp>
        <p:nvSpPr>
          <p:cNvPr id="16" name="ZoneTexte 15">
            <a:extLst>
              <a:ext uri="{FF2B5EF4-FFF2-40B4-BE49-F238E27FC236}">
                <a16:creationId xmlns:a16="http://schemas.microsoft.com/office/drawing/2014/main" id="{FD3796B9-A72B-4816-2138-D1B60F1578ED}"/>
              </a:ext>
            </a:extLst>
          </p:cNvPr>
          <p:cNvSpPr txBox="1"/>
          <p:nvPr/>
        </p:nvSpPr>
        <p:spPr bwMode="auto">
          <a:xfrm>
            <a:off x="324349" y="1105514"/>
            <a:ext cx="11731131"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b">
            <a:spAutoFit/>
          </a:bodyPr>
          <a:lstStyle/>
          <a:p>
            <a:pPr algn="l" eaLnBrk="1" hangingPunct="1">
              <a:lnSpc>
                <a:spcPct val="90000"/>
              </a:lnSpc>
            </a:pPr>
            <a:endParaRPr lang="en-GB" sz="2400" b="1">
              <a:solidFill>
                <a:srgbClr val="0D4E8F"/>
              </a:solidFill>
              <a:latin typeface="Open Sans"/>
            </a:endParaRPr>
          </a:p>
          <a:p>
            <a:pPr algn="l" eaLnBrk="1" hangingPunct="1">
              <a:lnSpc>
                <a:spcPct val="90000"/>
              </a:lnSpc>
            </a:pPr>
            <a:r>
              <a:rPr lang="en-GB" sz="2400" b="1">
                <a:solidFill>
                  <a:srgbClr val="0D4E8F"/>
                </a:solidFill>
                <a:latin typeface="Open Sans"/>
              </a:rPr>
              <a:t>During the conference, a portfolio of 4 projects was presented to the donors:</a:t>
            </a:r>
          </a:p>
        </p:txBody>
      </p:sp>
    </p:spTree>
    <p:extLst>
      <p:ext uri="{BB962C8B-B14F-4D97-AF65-F5344CB8AC3E}">
        <p14:creationId xmlns:p14="http://schemas.microsoft.com/office/powerpoint/2010/main" val="300689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25EF8D1-632D-9F89-657E-6196056CBAA3}"/>
              </a:ext>
            </a:extLst>
          </p:cNvPr>
          <p:cNvSpPr>
            <a:spLocks noGrp="1"/>
          </p:cNvSpPr>
          <p:nvPr>
            <p:ph idx="1"/>
          </p:nvPr>
        </p:nvSpPr>
        <p:spPr>
          <a:xfrm>
            <a:off x="220739" y="1078807"/>
            <a:ext cx="11957839" cy="4967592"/>
          </a:xfrm>
        </p:spPr>
        <p:txBody>
          <a:bodyPr/>
          <a:lstStyle/>
          <a:p>
            <a:pPr marL="0" indent="0">
              <a:buNone/>
            </a:pPr>
            <a:r>
              <a:rPr lang="en-GB" sz="2200" dirty="0"/>
              <a:t>The main priority for SPA/RAC in 2024-25 </a:t>
            </a:r>
            <a:r>
              <a:rPr lang="en-GB" sz="2200" dirty="0" err="1"/>
              <a:t>PoW</a:t>
            </a:r>
            <a:r>
              <a:rPr lang="en-GB" sz="2200" dirty="0"/>
              <a:t> is the </a:t>
            </a:r>
            <a:r>
              <a:rPr lang="en-GB" sz="2200" b="1" dirty="0"/>
              <a:t>implementation of the Post-2020 SAPBIO</a:t>
            </a:r>
            <a:r>
              <a:rPr lang="en-GB" sz="2200" dirty="0"/>
              <a:t>, including mainly:</a:t>
            </a:r>
          </a:p>
          <a:p>
            <a:pPr>
              <a:buFontTx/>
              <a:buChar char="-"/>
            </a:pPr>
            <a:r>
              <a:rPr lang="en-GB" sz="2200" dirty="0"/>
              <a:t>Improving the </a:t>
            </a:r>
            <a:r>
              <a:rPr lang="en-US" sz="2200" dirty="0"/>
              <a:t>ecosystem resilience through a </a:t>
            </a:r>
            <a:r>
              <a:rPr lang="en-US" sz="2200" b="1" dirty="0"/>
              <a:t>restoration</a:t>
            </a:r>
            <a:r>
              <a:rPr lang="en-US" sz="2200" dirty="0"/>
              <a:t> </a:t>
            </a:r>
            <a:r>
              <a:rPr lang="en-US" sz="2200" dirty="0" err="1"/>
              <a:t>programme</a:t>
            </a:r>
            <a:r>
              <a:rPr lang="en-US" sz="2200" dirty="0"/>
              <a:t>.</a:t>
            </a:r>
            <a:endParaRPr lang="en-US" sz="2200" dirty="0">
              <a:cs typeface="Calibri"/>
            </a:endParaRPr>
          </a:p>
          <a:p>
            <a:pPr>
              <a:buFontTx/>
              <a:buChar char="-"/>
            </a:pPr>
            <a:r>
              <a:rPr lang="en-US" sz="2200" dirty="0"/>
              <a:t>Upgrading and expanding the Mediterranean network of </a:t>
            </a:r>
            <a:r>
              <a:rPr lang="en-US" sz="2200" b="1" dirty="0"/>
              <a:t>MPAs and OECMs </a:t>
            </a:r>
            <a:r>
              <a:rPr lang="en-US" sz="2200" dirty="0"/>
              <a:t>while improving their effective and sustainable management.</a:t>
            </a:r>
            <a:endParaRPr lang="en-US" sz="2200" dirty="0">
              <a:cs typeface="Calibri"/>
            </a:endParaRPr>
          </a:p>
          <a:p>
            <a:pPr>
              <a:buFontTx/>
              <a:buChar char="-"/>
            </a:pPr>
            <a:r>
              <a:rPr lang="en-US" sz="2200" dirty="0"/>
              <a:t>Elaboration of a </a:t>
            </a:r>
            <a:r>
              <a:rPr lang="en-US" sz="2200" b="1" dirty="0"/>
              <a:t>monitoring and evaluation system for</a:t>
            </a:r>
            <a:r>
              <a:rPr lang="en-US" sz="2200" dirty="0"/>
              <a:t> MPAs and OECMs in the Mediterranean.</a:t>
            </a:r>
            <a:endParaRPr lang="en-US" sz="2200" dirty="0">
              <a:cs typeface="Calibri"/>
            </a:endParaRPr>
          </a:p>
          <a:p>
            <a:pPr>
              <a:buFontTx/>
              <a:buChar char="-"/>
            </a:pPr>
            <a:r>
              <a:rPr lang="en-US" sz="2200" dirty="0"/>
              <a:t>Upgrading the conservation status of the Mediterranean </a:t>
            </a:r>
            <a:r>
              <a:rPr lang="en-US" sz="2200" b="1" dirty="0"/>
              <a:t>endangered and threatened species </a:t>
            </a:r>
            <a:r>
              <a:rPr lang="en-US" sz="2200" dirty="0"/>
              <a:t>and key habitats, through the implementation of the Regional and national relevant </a:t>
            </a:r>
            <a:r>
              <a:rPr lang="en-US" sz="2200" b="1" dirty="0"/>
              <a:t>Action Plans. </a:t>
            </a:r>
            <a:endParaRPr lang="en-US" sz="2200" dirty="0"/>
          </a:p>
          <a:p>
            <a:pPr>
              <a:buFontTx/>
              <a:buChar char="-"/>
            </a:pPr>
            <a:r>
              <a:rPr lang="en-US" sz="2200" dirty="0"/>
              <a:t>Support the countries in their national monitoring </a:t>
            </a:r>
            <a:r>
              <a:rPr lang="en-US" sz="2200" dirty="0" err="1"/>
              <a:t>programmes</a:t>
            </a:r>
            <a:r>
              <a:rPr lang="en-US" sz="2200" dirty="0"/>
              <a:t> within the Integrated Monitoring and Assessment (IMAP) UNEP/MAP </a:t>
            </a:r>
            <a:r>
              <a:rPr lang="en-US" sz="2200" b="1" dirty="0"/>
              <a:t>ecosystem approach </a:t>
            </a:r>
            <a:r>
              <a:rPr lang="en-US" sz="2200" dirty="0"/>
              <a:t>process.</a:t>
            </a:r>
            <a:endParaRPr lang="en-US" sz="2200" dirty="0">
              <a:cs typeface="Calibri"/>
            </a:endParaRPr>
          </a:p>
          <a:p>
            <a:pPr>
              <a:buFontTx/>
              <a:buChar char="-"/>
            </a:pPr>
            <a:endParaRPr lang="en-US" sz="2200" dirty="0"/>
          </a:p>
          <a:p>
            <a:pPr>
              <a:buFontTx/>
              <a:buChar char="-"/>
            </a:pPr>
            <a:endParaRPr lang="en-GB" sz="2200" dirty="0"/>
          </a:p>
        </p:txBody>
      </p:sp>
      <p:sp>
        <p:nvSpPr>
          <p:cNvPr id="4" name="Title 1">
            <a:extLst>
              <a:ext uri="{FF2B5EF4-FFF2-40B4-BE49-F238E27FC236}">
                <a16:creationId xmlns:a16="http://schemas.microsoft.com/office/drawing/2014/main" id="{62F275FF-EC8E-E6B7-1030-579EEBBC7C2C}"/>
              </a:ext>
            </a:extLst>
          </p:cNvPr>
          <p:cNvSpPr txBox="1">
            <a:spLocks/>
          </p:cNvSpPr>
          <p:nvPr/>
        </p:nvSpPr>
        <p:spPr>
          <a:xfrm>
            <a:off x="486560" y="179030"/>
            <a:ext cx="11273639" cy="671940"/>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nSpc>
                <a:spcPct val="130000"/>
              </a:lnSpc>
            </a:pPr>
            <a:r>
              <a:rPr lang="en-US" sz="2400" dirty="0">
                <a:solidFill>
                  <a:srgbClr val="00AEEF"/>
                </a:solidFill>
                <a:latin typeface="Roboto" panose="02000000000000000000" pitchFamily="2" charset="0"/>
              </a:rPr>
              <a:t>Barcelona Convention 2024-2025 </a:t>
            </a:r>
            <a:r>
              <a:rPr lang="en-US" sz="2400" dirty="0" err="1">
                <a:solidFill>
                  <a:srgbClr val="00AEEF"/>
                </a:solidFill>
                <a:latin typeface="Roboto" panose="02000000000000000000" pitchFamily="2" charset="0"/>
              </a:rPr>
              <a:t>Programme</a:t>
            </a:r>
            <a:r>
              <a:rPr lang="en-US" sz="2400" dirty="0">
                <a:solidFill>
                  <a:srgbClr val="00AEEF"/>
                </a:solidFill>
                <a:latin typeface="Roboto" panose="02000000000000000000" pitchFamily="2" charset="0"/>
              </a:rPr>
              <a:t> of Work: Main Biodiversity priorities</a:t>
            </a:r>
            <a:endParaRPr lang="en-US" sz="2400" dirty="0">
              <a:solidFill>
                <a:srgbClr val="ED7D31"/>
              </a:solidFill>
              <a:latin typeface="Roboto" panose="02000000000000000000" pitchFamily="2" charset="0"/>
            </a:endParaRPr>
          </a:p>
        </p:txBody>
      </p:sp>
      <p:cxnSp>
        <p:nvCxnSpPr>
          <p:cNvPr id="5" name="Straight Connector 16">
            <a:extLst>
              <a:ext uri="{FF2B5EF4-FFF2-40B4-BE49-F238E27FC236}">
                <a16:creationId xmlns:a16="http://schemas.microsoft.com/office/drawing/2014/main" id="{FA7381C3-9E5B-F71C-10E7-9F0A38A9A8BC}"/>
              </a:ext>
            </a:extLst>
          </p:cNvPr>
          <p:cNvCxnSpPr/>
          <p:nvPr/>
        </p:nvCxnSpPr>
        <p:spPr>
          <a:xfrm>
            <a:off x="486561" y="950134"/>
            <a:ext cx="11048301"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pic>
        <p:nvPicPr>
          <p:cNvPr id="7" name="Image 6" descr="Une image contenant arbre, plein air, natation, peinture&#10;&#10;Description générée automatiquement">
            <a:extLst>
              <a:ext uri="{FF2B5EF4-FFF2-40B4-BE49-F238E27FC236}">
                <a16:creationId xmlns:a16="http://schemas.microsoft.com/office/drawing/2014/main" id="{0C1649B6-B340-A535-DE41-96A27F7118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92318" y="5132761"/>
            <a:ext cx="2402525" cy="1714562"/>
          </a:xfrm>
          <a:prstGeom prst="rect">
            <a:avLst/>
          </a:prstGeom>
        </p:spPr>
      </p:pic>
      <p:pic>
        <p:nvPicPr>
          <p:cNvPr id="9" name="Image 8" descr="Une image contenant plein air, ciel, eau, nature&#10;&#10;Description générée automatiquement">
            <a:extLst>
              <a:ext uri="{FF2B5EF4-FFF2-40B4-BE49-F238E27FC236}">
                <a16:creationId xmlns:a16="http://schemas.microsoft.com/office/drawing/2014/main" id="{455EF9CE-7B98-F5C2-D1C7-777ED7278C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31406" y="5132761"/>
            <a:ext cx="2402525" cy="1714562"/>
          </a:xfrm>
          <a:prstGeom prst="rect">
            <a:avLst/>
          </a:prstGeom>
        </p:spPr>
      </p:pic>
      <p:pic>
        <p:nvPicPr>
          <p:cNvPr id="11" name="Image 10" descr="Une image contenant herbe, plein air, nature&#10;&#10;Description générée automatiquement">
            <a:extLst>
              <a:ext uri="{FF2B5EF4-FFF2-40B4-BE49-F238E27FC236}">
                <a16:creationId xmlns:a16="http://schemas.microsoft.com/office/drawing/2014/main" id="{0F2E5447-5C51-9E22-507F-FE3C21544F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1726" y="5132760"/>
            <a:ext cx="2579122" cy="1714562"/>
          </a:xfrm>
          <a:prstGeom prst="rect">
            <a:avLst/>
          </a:prstGeom>
        </p:spPr>
      </p:pic>
      <p:pic>
        <p:nvPicPr>
          <p:cNvPr id="13" name="Image 12" descr="Une image contenant natation, sport, flou, fond marin&#10;&#10;Description générée automatiquement">
            <a:extLst>
              <a:ext uri="{FF2B5EF4-FFF2-40B4-BE49-F238E27FC236}">
                <a16:creationId xmlns:a16="http://schemas.microsoft.com/office/drawing/2014/main" id="{577EDBD0-F764-33B0-E6E2-2C95F33D2E5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421" y="5132760"/>
            <a:ext cx="2287325" cy="1714564"/>
          </a:xfrm>
          <a:prstGeom prst="rect">
            <a:avLst/>
          </a:prstGeom>
        </p:spPr>
      </p:pic>
      <p:pic>
        <p:nvPicPr>
          <p:cNvPr id="15" name="Image 14" descr="Une image contenant bateau, plein air, ciel, eau&#10;&#10;Description générée automatiquement">
            <a:extLst>
              <a:ext uri="{FF2B5EF4-FFF2-40B4-BE49-F238E27FC236}">
                <a16:creationId xmlns:a16="http://schemas.microsoft.com/office/drawing/2014/main" id="{FCA1B256-268E-029D-99AE-17F614A720E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74487" y="5138584"/>
            <a:ext cx="2248512" cy="1719415"/>
          </a:xfrm>
          <a:prstGeom prst="rect">
            <a:avLst/>
          </a:prstGeom>
        </p:spPr>
      </p:pic>
    </p:spTree>
    <p:extLst>
      <p:ext uri="{BB962C8B-B14F-4D97-AF65-F5344CB8AC3E}">
        <p14:creationId xmlns:p14="http://schemas.microsoft.com/office/powerpoint/2010/main" val="2841817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16" name="Rectangle 3100">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7" name="Rectangle 3102">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itle 1"/>
          <p:cNvSpPr txBox="1">
            <a:spLocks/>
          </p:cNvSpPr>
          <p:nvPr/>
        </p:nvSpPr>
        <p:spPr bwMode="auto">
          <a:xfrm>
            <a:off x="1179576" y="1163848"/>
            <a:ext cx="9829800" cy="13258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Aft>
                <a:spcPts val="600"/>
              </a:spcAft>
            </a:pPr>
            <a:r>
              <a:rPr lang="en-US" sz="3600" b="1" kern="1200">
                <a:solidFill>
                  <a:schemeClr val="tx2"/>
                </a:solidFill>
                <a:latin typeface="+mj-lt"/>
                <a:ea typeface="+mj-ea"/>
                <a:cs typeface="+mj-cs"/>
              </a:rPr>
              <a:t>Thank you</a:t>
            </a:r>
          </a:p>
        </p:txBody>
      </p:sp>
      <p:grpSp>
        <p:nvGrpSpPr>
          <p:cNvPr id="3118" name="Group 3104">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3119" name="Freeform: Shape 3105">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0" name="Freeform: Shape 3106">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1" name="Freeform: Shape 3107">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2" name="Freeform: Shape 3108">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Image 2" descr="Une image contenant texte&#10;&#10;Description générée automatiquement">
            <a:extLst>
              <a:ext uri="{FF2B5EF4-FFF2-40B4-BE49-F238E27FC236}">
                <a16:creationId xmlns:a16="http://schemas.microsoft.com/office/drawing/2014/main" id="{5B1EC92E-69D3-C095-2A7D-FADDDD8ACA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919"/>
          <a:stretch/>
        </p:blipFill>
        <p:spPr>
          <a:xfrm>
            <a:off x="804671" y="3929852"/>
            <a:ext cx="4954693" cy="1033052"/>
          </a:xfrm>
          <a:prstGeom prst="rect">
            <a:avLst/>
          </a:prstGeom>
        </p:spPr>
      </p:pic>
      <p:sp>
        <p:nvSpPr>
          <p:cNvPr id="2" name="Subtitle 2">
            <a:extLst>
              <a:ext uri="{FF2B5EF4-FFF2-40B4-BE49-F238E27FC236}">
                <a16:creationId xmlns:a16="http://schemas.microsoft.com/office/drawing/2014/main" id="{99328158-94A5-3251-A5ED-EE8945AFD744}"/>
              </a:ext>
            </a:extLst>
          </p:cNvPr>
          <p:cNvSpPr txBox="1">
            <a:spLocks/>
          </p:cNvSpPr>
          <p:nvPr/>
        </p:nvSpPr>
        <p:spPr bwMode="auto">
          <a:xfrm>
            <a:off x="6354871" y="2827419"/>
            <a:ext cx="5029200" cy="32276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55613"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12813"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370013"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827213"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2844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7416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1988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6560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buNone/>
            </a:pPr>
            <a:r>
              <a:rPr lang="en-US" sz="1800" b="1" dirty="0">
                <a:solidFill>
                  <a:schemeClr val="tx2"/>
                </a:solidFill>
                <a:latin typeface="+mn-lt"/>
              </a:rPr>
              <a:t>Gabino Gonzalez Deogracia</a:t>
            </a:r>
          </a:p>
          <a:p>
            <a:pPr defTabSz="914400" eaLnBrk="1" hangingPunct="1">
              <a:buNone/>
            </a:pPr>
            <a:r>
              <a:rPr lang="en-US" sz="1800" b="1" dirty="0">
                <a:solidFill>
                  <a:schemeClr val="tx2"/>
                </a:solidFill>
                <a:latin typeface="+mn-lt"/>
              </a:rPr>
              <a:t>UNEP/MAP Deputy Coordinator</a:t>
            </a:r>
          </a:p>
          <a:p>
            <a:pPr defTabSz="914400" eaLnBrk="1" hangingPunct="1">
              <a:buNone/>
            </a:pPr>
            <a:r>
              <a:rPr lang="en-US" sz="1800" u="sng" dirty="0">
                <a:solidFill>
                  <a:schemeClr val="tx2"/>
                </a:solidFill>
                <a:effectLst/>
                <a:latin typeface="+mn-lt"/>
                <a:hlinkClick r:id="rId3"/>
              </a:rPr>
              <a:t>gabino.gonzalezdeogracia@un.org</a:t>
            </a:r>
            <a:r>
              <a:rPr lang="en-US" sz="1800" u="sng" dirty="0">
                <a:solidFill>
                  <a:schemeClr val="tx2"/>
                </a:solidFill>
                <a:effectLst/>
                <a:latin typeface="+mn-lt"/>
              </a:rPr>
              <a:t> </a:t>
            </a:r>
            <a:endParaRPr lang="en-US" altLang="es-ES" sz="1800" b="1" dirty="0">
              <a:solidFill>
                <a:schemeClr val="tx2"/>
              </a:solidFill>
              <a:latin typeface="+mn-lt"/>
            </a:endParaRPr>
          </a:p>
        </p:txBody>
      </p:sp>
      <p:grpSp>
        <p:nvGrpSpPr>
          <p:cNvPr id="3111" name="Group 3110">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3112" name="Freeform: Shape 3111">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3" name="Freeform: Shape 3112">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4" name="Freeform: Shape 3113">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115" name="Freeform: Shape 3114">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7" name="Subtitle 2"/>
          <p:cNvSpPr txBox="1">
            <a:spLocks/>
          </p:cNvSpPr>
          <p:nvPr/>
        </p:nvSpPr>
        <p:spPr bwMode="auto">
          <a:xfrm>
            <a:off x="511175" y="4297363"/>
            <a:ext cx="9618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55613"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12813"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370013"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827213"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2844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7416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1988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6560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s-ES" sz="2400" b="1" i="1">
              <a:solidFill>
                <a:srgbClr val="00589A"/>
              </a:solidFill>
              <a:latin typeface="Open Sans"/>
            </a:endParaRPr>
          </a:p>
        </p:txBody>
      </p:sp>
      <p:sp>
        <p:nvSpPr>
          <p:cNvPr id="8" name="Subtitle 2"/>
          <p:cNvSpPr txBox="1">
            <a:spLocks/>
          </p:cNvSpPr>
          <p:nvPr/>
        </p:nvSpPr>
        <p:spPr bwMode="auto">
          <a:xfrm>
            <a:off x="511174" y="4843463"/>
            <a:ext cx="9618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455613"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912813"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370013"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827213"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2844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7416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1988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656013"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None/>
            </a:pPr>
            <a:endParaRPr lang="en-US" altLang="es-ES" sz="2400" b="1">
              <a:solidFill>
                <a:srgbClr val="00589A"/>
              </a:solidFill>
              <a:latin typeface="Open Sans"/>
            </a:endParaRPr>
          </a:p>
        </p:txBody>
      </p:sp>
    </p:spTree>
    <p:extLst>
      <p:ext uri="{BB962C8B-B14F-4D97-AF65-F5344CB8AC3E}">
        <p14:creationId xmlns:p14="http://schemas.microsoft.com/office/powerpoint/2010/main" val="147989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355D6E-3D69-5623-59C1-EA532FB7C68B}"/>
              </a:ext>
            </a:extLst>
          </p:cNvPr>
          <p:cNvSpPr txBox="1">
            <a:spLocks/>
          </p:cNvSpPr>
          <p:nvPr/>
        </p:nvSpPr>
        <p:spPr>
          <a:xfrm>
            <a:off x="486561" y="42742"/>
            <a:ext cx="11048301" cy="671940"/>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ctr">
              <a:lnSpc>
                <a:spcPct val="130000"/>
              </a:lnSpc>
            </a:pPr>
            <a:r>
              <a:rPr lang="en-US" sz="2800" b="1">
                <a:solidFill>
                  <a:srgbClr val="00B0F0"/>
                </a:solidFill>
                <a:latin typeface="Open Sans" panose="020B0606030504020204" pitchFamily="34" charset="0"/>
                <a:ea typeface="Open Sans" panose="020B0606030504020204" pitchFamily="34" charset="0"/>
                <a:cs typeface="Open Sans" panose="020B0606030504020204" pitchFamily="34" charset="0"/>
              </a:rPr>
              <a:t>The UNEP/MAP system - Barcelona Convention</a:t>
            </a:r>
          </a:p>
        </p:txBody>
      </p:sp>
      <p:grpSp>
        <p:nvGrpSpPr>
          <p:cNvPr id="4" name="Groupe 3">
            <a:extLst>
              <a:ext uri="{FF2B5EF4-FFF2-40B4-BE49-F238E27FC236}">
                <a16:creationId xmlns:a16="http://schemas.microsoft.com/office/drawing/2014/main" id="{BE9D4C45-7D15-70A4-8C14-C027B74DB3D0}"/>
              </a:ext>
            </a:extLst>
          </p:cNvPr>
          <p:cNvGrpSpPr/>
          <p:nvPr/>
        </p:nvGrpSpPr>
        <p:grpSpPr>
          <a:xfrm>
            <a:off x="6603999" y="1949183"/>
            <a:ext cx="5357557" cy="3892795"/>
            <a:chOff x="3879851" y="1303627"/>
            <a:chExt cx="7878505" cy="5161924"/>
          </a:xfrm>
        </p:grpSpPr>
        <p:pic>
          <p:nvPicPr>
            <p:cNvPr id="8" name="Picture 7" descr="A picture containing monitor, screen, man, sitting&#10;&#10;Description automatically generated">
              <a:extLst>
                <a:ext uri="{FF2B5EF4-FFF2-40B4-BE49-F238E27FC236}">
                  <a16:creationId xmlns:a16="http://schemas.microsoft.com/office/drawing/2014/main" id="{F0FCC6F8-CD83-4C7E-B33D-1DEF3F01CE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9851" y="1303627"/>
              <a:ext cx="7878505" cy="5161924"/>
            </a:xfrm>
            <a:prstGeom prst="rect">
              <a:avLst/>
            </a:prstGeom>
          </p:spPr>
        </p:pic>
        <p:sp>
          <p:nvSpPr>
            <p:cNvPr id="3" name="ZoneTexte 2">
              <a:extLst>
                <a:ext uri="{FF2B5EF4-FFF2-40B4-BE49-F238E27FC236}">
                  <a16:creationId xmlns:a16="http://schemas.microsoft.com/office/drawing/2014/main" id="{A4558275-33DA-45C2-B401-7728C424CF11}"/>
                </a:ext>
              </a:extLst>
            </p:cNvPr>
            <p:cNvSpPr txBox="1"/>
            <p:nvPr/>
          </p:nvSpPr>
          <p:spPr>
            <a:xfrm>
              <a:off x="4466216" y="1592545"/>
              <a:ext cx="1277039" cy="523220"/>
            </a:xfrm>
            <a:prstGeom prst="rect">
              <a:avLst/>
            </a:prstGeom>
            <a:solidFill>
              <a:schemeClr val="bg1"/>
            </a:solidFill>
          </p:spPr>
          <p:txBody>
            <a:bodyPr wrap="square" lIns="91440" tIns="45720" rIns="91440" bIns="45720" rtlCol="0" anchor="t">
              <a:spAutoFit/>
            </a:bodyPr>
            <a:lstStyle/>
            <a:p>
              <a:r>
                <a:rPr lang="fr-FR" sz="1400" b="1">
                  <a:solidFill>
                    <a:srgbClr val="2CA8DF"/>
                  </a:solidFill>
                  <a:latin typeface="Roboto" panose="02000000000000000000"/>
                </a:rPr>
                <a:t>SCP/RAC: MedWaves</a:t>
              </a:r>
            </a:p>
          </p:txBody>
        </p:sp>
      </p:grpSp>
      <p:sp>
        <p:nvSpPr>
          <p:cNvPr id="5" name="Rectangle 4">
            <a:extLst>
              <a:ext uri="{FF2B5EF4-FFF2-40B4-BE49-F238E27FC236}">
                <a16:creationId xmlns:a16="http://schemas.microsoft.com/office/drawing/2014/main" id="{340A5DE5-40A6-19EB-510E-21C568F8EC7D}"/>
              </a:ext>
            </a:extLst>
          </p:cNvPr>
          <p:cNvSpPr/>
          <p:nvPr/>
        </p:nvSpPr>
        <p:spPr>
          <a:xfrm>
            <a:off x="186437" y="1356423"/>
            <a:ext cx="6170356" cy="5078313"/>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b="1" dirty="0">
                <a:ea typeface="Open Sans" panose="020B0606030504020204" pitchFamily="34" charset="0"/>
                <a:cs typeface="Open Sans" panose="020B0606030504020204" pitchFamily="34" charset="0"/>
              </a:rPr>
              <a:t>Mediterranean Action Plan (UNEP/MAP): </a:t>
            </a:r>
            <a:r>
              <a:rPr lang="en-US" dirty="0">
                <a:ea typeface="Open Sans" panose="020B0606030504020204" pitchFamily="34" charset="0"/>
                <a:cs typeface="Open Sans" panose="020B0606030504020204" pitchFamily="34" charset="0"/>
              </a:rPr>
              <a:t>established in 1975</a:t>
            </a:r>
          </a:p>
          <a:p>
            <a:pPr marL="342900" indent="-342900">
              <a:buFont typeface="Arial" panose="020B0604020202020204" pitchFamily="34" charset="0"/>
              <a:buChar char="•"/>
            </a:pPr>
            <a:endParaRPr lang="en-US" dirty="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dirty="0">
                <a:ea typeface="Open Sans" panose="020B0606030504020204" pitchFamily="34" charset="0"/>
                <a:cs typeface="Open Sans" panose="020B0606030504020204" pitchFamily="34" charset="0"/>
              </a:rPr>
              <a:t>Convention for the </a:t>
            </a:r>
            <a:r>
              <a:rPr lang="en-US" b="1" dirty="0">
                <a:ea typeface="Open Sans" panose="020B0606030504020204" pitchFamily="34" charset="0"/>
                <a:cs typeface="Open Sans" panose="020B0606030504020204" pitchFamily="34" charset="0"/>
              </a:rPr>
              <a:t>Protection of the Marine Environment and the Coastal Region of the Mediterranean </a:t>
            </a:r>
            <a:r>
              <a:rPr lang="en-US" dirty="0">
                <a:ea typeface="Open Sans" panose="020B0606030504020204" pitchFamily="34" charset="0"/>
                <a:cs typeface="Open Sans" panose="020B0606030504020204" pitchFamily="34" charset="0"/>
              </a:rPr>
              <a:t>(BC): adopted in Barcelona, </a:t>
            </a:r>
            <a:r>
              <a:rPr lang="en-US" b="1" dirty="0">
                <a:ea typeface="Open Sans" panose="020B0606030504020204" pitchFamily="34" charset="0"/>
                <a:cs typeface="Open Sans" panose="020B0606030504020204" pitchFamily="34" charset="0"/>
              </a:rPr>
              <a:t>1976</a:t>
            </a:r>
            <a:r>
              <a:rPr lang="en-US" dirty="0">
                <a:ea typeface="Open Sans" panose="020B0606030504020204" pitchFamily="34" charset="0"/>
                <a:cs typeface="Open Sans" panose="020B0606030504020204" pitchFamily="34" charset="0"/>
              </a:rPr>
              <a:t>; amended in </a:t>
            </a:r>
            <a:r>
              <a:rPr lang="en-US" b="1" dirty="0">
                <a:ea typeface="Open Sans" panose="020B0606030504020204" pitchFamily="34" charset="0"/>
                <a:cs typeface="Open Sans" panose="020B0606030504020204" pitchFamily="34" charset="0"/>
              </a:rPr>
              <a:t>1995</a:t>
            </a:r>
            <a:r>
              <a:rPr lang="en-US" dirty="0">
                <a:ea typeface="Open Sans" panose="020B0606030504020204" pitchFamily="34" charset="0"/>
                <a:cs typeface="Open Sans" panose="020B0606030504020204" pitchFamily="34" charset="0"/>
              </a:rPr>
              <a:t>.</a:t>
            </a:r>
          </a:p>
          <a:p>
            <a:endParaRPr lang="en-US" dirty="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b="1" dirty="0"/>
              <a:t>7 Protocols </a:t>
            </a:r>
            <a:r>
              <a:rPr lang="en-US" dirty="0" err="1"/>
              <a:t>inc.</a:t>
            </a:r>
            <a:r>
              <a:rPr lang="en-US" dirty="0"/>
              <a:t> </a:t>
            </a:r>
            <a:r>
              <a:rPr lang="en-US" b="1" dirty="0">
                <a:solidFill>
                  <a:srgbClr val="00B0F0"/>
                </a:solidFill>
              </a:rPr>
              <a:t>1995 Protocol Specially Protected Areas and Biological Diversity in the Mediterranean</a:t>
            </a:r>
          </a:p>
          <a:p>
            <a:pPr marL="342900" indent="-342900">
              <a:buFont typeface="Arial" panose="020B0604020202020204" pitchFamily="34" charset="0"/>
              <a:buChar char="•"/>
            </a:pPr>
            <a:endParaRPr lang="en-GB" b="1" dirty="0">
              <a:latin typeface="Calibri"/>
              <a:ea typeface="Roboto"/>
              <a:cs typeface="Roboto"/>
            </a:endParaRPr>
          </a:p>
          <a:p>
            <a:pPr marL="342900" indent="-342900">
              <a:buFont typeface="Arial" panose="020B0604020202020204" pitchFamily="34" charset="0"/>
              <a:buChar char="•"/>
            </a:pPr>
            <a:r>
              <a:rPr lang="en-GB" b="1" dirty="0">
                <a:latin typeface="Calibri"/>
                <a:ea typeface="Roboto"/>
                <a:cs typeface="Roboto"/>
              </a:rPr>
              <a:t>UNEP/MAP Coordinating Unit – Barcelona Convention Secretariat</a:t>
            </a:r>
            <a:r>
              <a:rPr lang="en-GB" dirty="0">
                <a:latin typeface="Calibri"/>
                <a:ea typeface="Roboto"/>
                <a:cs typeface="Roboto"/>
              </a:rPr>
              <a:t>, based in Athens (Greece).</a:t>
            </a:r>
          </a:p>
          <a:p>
            <a:endParaRPr lang="en-GB" dirty="0">
              <a:latin typeface="Calibri"/>
              <a:ea typeface="Roboto"/>
              <a:cs typeface="Roboto"/>
            </a:endParaRPr>
          </a:p>
          <a:p>
            <a:pPr marL="342900" indent="-342900">
              <a:buFont typeface="Arial" panose="020B0604020202020204" pitchFamily="34" charset="0"/>
              <a:buChar char="•"/>
            </a:pPr>
            <a:r>
              <a:rPr lang="en-GB" b="1" dirty="0">
                <a:latin typeface="Calibri"/>
                <a:ea typeface="Roboto"/>
                <a:cs typeface="Roboto"/>
              </a:rPr>
              <a:t>MAP Components </a:t>
            </a:r>
            <a:r>
              <a:rPr lang="en-GB" dirty="0">
                <a:latin typeface="Calibri"/>
                <a:ea typeface="Roboto"/>
                <a:cs typeface="Roboto"/>
              </a:rPr>
              <a:t>: 6 Regional Activity Centres (RACs) and </a:t>
            </a:r>
            <a:r>
              <a:rPr lang="en-US" dirty="0">
                <a:latin typeface="Calibri"/>
                <a:ea typeface="Roboto"/>
                <a:cs typeface="Roboto"/>
              </a:rPr>
              <a:t>the MED POL Programme.</a:t>
            </a:r>
          </a:p>
          <a:p>
            <a:endParaRPr lang="en-US" dirty="0">
              <a:latin typeface="Calibri"/>
              <a:ea typeface="Roboto"/>
              <a:cs typeface="Roboto"/>
            </a:endParaRPr>
          </a:p>
          <a:p>
            <a:pPr marL="342900" indent="-342900">
              <a:buFont typeface="Arial" panose="020B0604020202020204" pitchFamily="34" charset="0"/>
              <a:buChar char="•"/>
            </a:pPr>
            <a:r>
              <a:rPr lang="en-GB" b="1" dirty="0">
                <a:solidFill>
                  <a:srgbClr val="00B0F0"/>
                </a:solidFill>
                <a:latin typeface="Calibri"/>
                <a:ea typeface="Roboto"/>
                <a:cs typeface="Roboto"/>
              </a:rPr>
              <a:t>Specially Protected Areas Regional Activity Centre (SPA/RAC) </a:t>
            </a:r>
            <a:r>
              <a:rPr lang="en-GB" dirty="0">
                <a:solidFill>
                  <a:srgbClr val="00B0F0"/>
                </a:solidFill>
                <a:latin typeface="Calibri"/>
                <a:ea typeface="Roboto"/>
                <a:cs typeface="Roboto"/>
              </a:rPr>
              <a:t>based in Tunis (Tunisia).</a:t>
            </a:r>
            <a:endParaRPr lang="en-US" dirty="0">
              <a:solidFill>
                <a:srgbClr val="00B0F0"/>
              </a:solidFill>
              <a:latin typeface="Calibri"/>
              <a:ea typeface="Roboto"/>
              <a:cs typeface="Roboto"/>
            </a:endParaRPr>
          </a:p>
        </p:txBody>
      </p:sp>
      <p:cxnSp>
        <p:nvCxnSpPr>
          <p:cNvPr id="6" name="Straight Connector 16">
            <a:extLst>
              <a:ext uri="{FF2B5EF4-FFF2-40B4-BE49-F238E27FC236}">
                <a16:creationId xmlns:a16="http://schemas.microsoft.com/office/drawing/2014/main" id="{1BAF80F0-097B-84E1-8331-D0E03E2D3851}"/>
              </a:ext>
            </a:extLst>
          </p:cNvPr>
          <p:cNvCxnSpPr>
            <a:cxnSpLocks/>
          </p:cNvCxnSpPr>
          <p:nvPr/>
        </p:nvCxnSpPr>
        <p:spPr>
          <a:xfrm>
            <a:off x="186437" y="814671"/>
            <a:ext cx="11048301"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308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euc-powerpoint.officeapps.live.com/pods/GetClipboardImage.ashx?Id=e1ec8f32-3fc0-40a6-8b7e-b8243bf33cee&amp;DC=GEU9&amp;pkey=fbf6d3b9-410d-4f72-bf20-5215ecdbe291&amp;wdoverrides=GetClipboardImageEnabled:true">
            <a:extLst>
              <a:ext uri="{FF2B5EF4-FFF2-40B4-BE49-F238E27FC236}">
                <a16:creationId xmlns:a16="http://schemas.microsoft.com/office/drawing/2014/main" id="{02334C92-21AE-CB7F-124A-4A0436371BF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9058D9F5-6B58-F32D-DBF1-9ECCDA72FB01}"/>
              </a:ext>
            </a:extLst>
          </p:cNvPr>
          <p:cNvSpPr txBox="1">
            <a:spLocks/>
          </p:cNvSpPr>
          <p:nvPr/>
        </p:nvSpPr>
        <p:spPr>
          <a:xfrm>
            <a:off x="486561" y="42742"/>
            <a:ext cx="11048301" cy="671940"/>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ctr">
              <a:lnSpc>
                <a:spcPct val="130000"/>
              </a:lnSpc>
            </a:pPr>
            <a:r>
              <a:rPr lang="en-US" sz="2400" b="1">
                <a:solidFill>
                  <a:srgbClr val="00B0F0"/>
                </a:solidFill>
                <a:latin typeface="Open Sans" panose="020B0606030504020204" pitchFamily="34" charset="0"/>
                <a:ea typeface="Open Sans" panose="020B0606030504020204" pitchFamily="34" charset="0"/>
                <a:cs typeface="Open Sans" panose="020B0606030504020204" pitchFamily="34" charset="0"/>
              </a:rPr>
              <a:t>SPA/RAC: The Mediterranean biodiversity Center of the UNEP/MAP</a:t>
            </a:r>
          </a:p>
        </p:txBody>
      </p:sp>
    </p:spTree>
    <p:extLst>
      <p:ext uri="{BB962C8B-B14F-4D97-AF65-F5344CB8AC3E}">
        <p14:creationId xmlns:p14="http://schemas.microsoft.com/office/powerpoint/2010/main" val="2546105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962877-C3B1-88E0-24C9-676F4AC0062C}"/>
              </a:ext>
            </a:extLst>
          </p:cNvPr>
          <p:cNvSpPr txBox="1">
            <a:spLocks/>
          </p:cNvSpPr>
          <p:nvPr/>
        </p:nvSpPr>
        <p:spPr>
          <a:xfrm>
            <a:off x="571850" y="42741"/>
            <a:ext cx="11048300" cy="1134243"/>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ctr">
              <a:lnSpc>
                <a:spcPct val="130000"/>
              </a:lnSpc>
            </a:pPr>
            <a:r>
              <a:rPr lang="en-US" sz="2400" b="1">
                <a:solidFill>
                  <a:srgbClr val="00AEEF"/>
                </a:solidFill>
              </a:rPr>
              <a:t>Regional Action Plans for the conservation of Species and Habitats </a:t>
            </a:r>
          </a:p>
          <a:p>
            <a:pPr algn="ctr">
              <a:lnSpc>
                <a:spcPct val="130000"/>
              </a:lnSpc>
            </a:pPr>
            <a:r>
              <a:rPr lang="en-US" sz="2400" b="1">
                <a:solidFill>
                  <a:srgbClr val="00AEEF"/>
                </a:solidFill>
              </a:rPr>
              <a:t>under the SPA/BD Protocol </a:t>
            </a:r>
            <a:endParaRPr lang="en-US" sz="2400" b="1">
              <a:solidFill>
                <a:srgbClr val="ED7D31"/>
              </a:solidFill>
              <a:latin typeface="Roboto" panose="02000000000000000000" pitchFamily="2" charset="0"/>
            </a:endParaRPr>
          </a:p>
        </p:txBody>
      </p:sp>
      <p:cxnSp>
        <p:nvCxnSpPr>
          <p:cNvPr id="5" name="Straight Connector 16">
            <a:extLst>
              <a:ext uri="{FF2B5EF4-FFF2-40B4-BE49-F238E27FC236}">
                <a16:creationId xmlns:a16="http://schemas.microsoft.com/office/drawing/2014/main" id="{1618F3C4-23F6-6AF9-53ED-078C139EABD8}"/>
              </a:ext>
            </a:extLst>
          </p:cNvPr>
          <p:cNvCxnSpPr/>
          <p:nvPr/>
        </p:nvCxnSpPr>
        <p:spPr>
          <a:xfrm>
            <a:off x="484582" y="1111000"/>
            <a:ext cx="11048301"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2" name="Espace réservé du numéro de diapositive 3">
            <a:extLst>
              <a:ext uri="{FF2B5EF4-FFF2-40B4-BE49-F238E27FC236}">
                <a16:creationId xmlns:a16="http://schemas.microsoft.com/office/drawing/2014/main" id="{980FB99C-52EE-3CD6-98F7-46A51C7C6B2C}"/>
              </a:ext>
            </a:extLst>
          </p:cNvPr>
          <p:cNvSpPr>
            <a:spLocks noGrp="1"/>
          </p:cNvSpPr>
          <p:nvPr>
            <p:ph type="sldNum" sz="quarter" idx="12"/>
          </p:nvPr>
        </p:nvSpPr>
        <p:spPr>
          <a:xfrm>
            <a:off x="8774282" y="6530144"/>
            <a:ext cx="2804160" cy="215444"/>
          </a:xfrm>
        </p:spPr>
        <p:txBody>
          <a:bodyPr/>
          <a:lstStyle/>
          <a:p>
            <a:pPr algn="r"/>
            <a:fld id="{80E39091-E0D1-CF46-954B-4EBC67CDBED6}" type="slidenum">
              <a:rPr lang="en-US" sz="1400" smtClean="0">
                <a:solidFill>
                  <a:prstClr val="black">
                    <a:tint val="75000"/>
                  </a:prstClr>
                </a:solidFill>
              </a:rPr>
              <a:pPr algn="r"/>
              <a:t>4</a:t>
            </a:fld>
            <a:endParaRPr lang="en-US" sz="1400">
              <a:solidFill>
                <a:prstClr val="black">
                  <a:tint val="75000"/>
                </a:prstClr>
              </a:solidFill>
            </a:endParaRPr>
          </a:p>
        </p:txBody>
      </p:sp>
      <p:pic>
        <p:nvPicPr>
          <p:cNvPr id="8" name="Image 7" descr="Une image contenant texte, poisson, bleu&#10;&#10;Description générée automatiquement">
            <a:extLst>
              <a:ext uri="{FF2B5EF4-FFF2-40B4-BE49-F238E27FC236}">
                <a16:creationId xmlns:a16="http://schemas.microsoft.com/office/drawing/2014/main" id="{F219AEF6-1F1F-79DC-BBCC-03FD486DBF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938" y="1295016"/>
            <a:ext cx="1795411" cy="2520000"/>
          </a:xfrm>
          <a:prstGeom prst="rect">
            <a:avLst/>
          </a:prstGeom>
        </p:spPr>
      </p:pic>
      <p:pic>
        <p:nvPicPr>
          <p:cNvPr id="12" name="Image 11" descr="Une image contenant texte, mammifère aquatiques, pinnipède, mammifère&#10;&#10;Description générée automatiquement">
            <a:extLst>
              <a:ext uri="{FF2B5EF4-FFF2-40B4-BE49-F238E27FC236}">
                <a16:creationId xmlns:a16="http://schemas.microsoft.com/office/drawing/2014/main" id="{F3485CA0-FE6D-784A-5E41-0B913BA067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39067" y="1295016"/>
            <a:ext cx="1792136" cy="2520000"/>
          </a:xfrm>
          <a:prstGeom prst="rect">
            <a:avLst/>
          </a:prstGeom>
        </p:spPr>
      </p:pic>
      <p:pic>
        <p:nvPicPr>
          <p:cNvPr id="16" name="Image 15" descr="Une image contenant texte, reptile, tortue&#10;&#10;Description générée automatiquement">
            <a:extLst>
              <a:ext uri="{FF2B5EF4-FFF2-40B4-BE49-F238E27FC236}">
                <a16:creationId xmlns:a16="http://schemas.microsoft.com/office/drawing/2014/main" id="{725B7013-9176-DA87-D7D7-E60488797A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84921" y="1295016"/>
            <a:ext cx="1796949" cy="2520000"/>
          </a:xfrm>
          <a:prstGeom prst="rect">
            <a:avLst/>
          </a:prstGeom>
        </p:spPr>
      </p:pic>
      <p:pic>
        <p:nvPicPr>
          <p:cNvPr id="20" name="Image 19" descr="Une image contenant texte, eau, mammifère aquatiques, mammifère&#10;&#10;Description générée automatiquement">
            <a:extLst>
              <a:ext uri="{FF2B5EF4-FFF2-40B4-BE49-F238E27FC236}">
                <a16:creationId xmlns:a16="http://schemas.microsoft.com/office/drawing/2014/main" id="{32AE24C4-A815-8744-13D0-512FA3BF80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35588" y="1295016"/>
            <a:ext cx="1800000" cy="2520000"/>
          </a:xfrm>
          <a:prstGeom prst="rect">
            <a:avLst/>
          </a:prstGeom>
        </p:spPr>
      </p:pic>
      <p:pic>
        <p:nvPicPr>
          <p:cNvPr id="25" name="Image 24" descr="Une image contenant texte, poisson&#10;&#10;Description générée automatiquement">
            <a:extLst>
              <a:ext uri="{FF2B5EF4-FFF2-40B4-BE49-F238E27FC236}">
                <a16:creationId xmlns:a16="http://schemas.microsoft.com/office/drawing/2014/main" id="{986F3643-7196-E431-57CB-585DAE89AA9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89306" y="1295016"/>
            <a:ext cx="1796949" cy="2520000"/>
          </a:xfrm>
          <a:prstGeom prst="rect">
            <a:avLst/>
          </a:prstGeom>
        </p:spPr>
      </p:pic>
      <p:pic>
        <p:nvPicPr>
          <p:cNvPr id="27" name="Image 26" descr="Une image contenant calendrier&#10;&#10;Description générée automatiquement">
            <a:extLst>
              <a:ext uri="{FF2B5EF4-FFF2-40B4-BE49-F238E27FC236}">
                <a16:creationId xmlns:a16="http://schemas.microsoft.com/office/drawing/2014/main" id="{D6AA3714-09D3-B123-4FC0-4ACEBA53E78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39973" y="1295016"/>
            <a:ext cx="1795194" cy="2520000"/>
          </a:xfrm>
          <a:prstGeom prst="rect">
            <a:avLst/>
          </a:prstGeom>
        </p:spPr>
      </p:pic>
      <p:pic>
        <p:nvPicPr>
          <p:cNvPr id="29" name="Image 28" descr="Une image contenant texte, fruit&#10;&#10;Description générée automatiquement">
            <a:extLst>
              <a:ext uri="{FF2B5EF4-FFF2-40B4-BE49-F238E27FC236}">
                <a16:creationId xmlns:a16="http://schemas.microsoft.com/office/drawing/2014/main" id="{776BEA35-D124-2172-4836-9748425EDD3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07267" y="4013035"/>
            <a:ext cx="1801311" cy="2520000"/>
          </a:xfrm>
          <a:prstGeom prst="rect">
            <a:avLst/>
          </a:prstGeom>
        </p:spPr>
      </p:pic>
      <p:pic>
        <p:nvPicPr>
          <p:cNvPr id="31" name="Image 30" descr="Une image contenant texte, arthropode, invertébré&#10;&#10;Description générée automatiquement">
            <a:extLst>
              <a:ext uri="{FF2B5EF4-FFF2-40B4-BE49-F238E27FC236}">
                <a16:creationId xmlns:a16="http://schemas.microsoft.com/office/drawing/2014/main" id="{26F996EB-742F-F63F-8EC4-DC486CCE9D2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65102" y="4013035"/>
            <a:ext cx="1798253" cy="2520000"/>
          </a:xfrm>
          <a:prstGeom prst="rect">
            <a:avLst/>
          </a:prstGeom>
        </p:spPr>
      </p:pic>
      <p:pic>
        <p:nvPicPr>
          <p:cNvPr id="33" name="Image 32" descr="Une image contenant texte&#10;&#10;Description générée automatiquement">
            <a:extLst>
              <a:ext uri="{FF2B5EF4-FFF2-40B4-BE49-F238E27FC236}">
                <a16:creationId xmlns:a16="http://schemas.microsoft.com/office/drawing/2014/main" id="{FEB60602-FCCC-7768-C7C6-504182508A2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119879" y="4013035"/>
            <a:ext cx="1804369" cy="2520000"/>
          </a:xfrm>
          <a:prstGeom prst="rect">
            <a:avLst/>
          </a:prstGeom>
        </p:spPr>
      </p:pic>
      <p:pic>
        <p:nvPicPr>
          <p:cNvPr id="35" name="Image 34" descr="Une image contenant texte, mollusque&#10;&#10;Description générée automatiquement">
            <a:extLst>
              <a:ext uri="{FF2B5EF4-FFF2-40B4-BE49-F238E27FC236}">
                <a16:creationId xmlns:a16="http://schemas.microsoft.com/office/drawing/2014/main" id="{47DA2A5A-8795-E6B3-265A-FE4E1E94B8B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080771" y="4013035"/>
            <a:ext cx="1801311" cy="2520000"/>
          </a:xfrm>
          <a:prstGeom prst="rect">
            <a:avLst/>
          </a:prstGeom>
        </p:spPr>
      </p:pic>
    </p:spTree>
    <p:extLst>
      <p:ext uri="{BB962C8B-B14F-4D97-AF65-F5344CB8AC3E}">
        <p14:creationId xmlns:p14="http://schemas.microsoft.com/office/powerpoint/2010/main" val="105513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691B9E79-A379-444E-B867-8562DB93CCC7}"/>
              </a:ext>
            </a:extLst>
          </p:cNvPr>
          <p:cNvSpPr txBox="1"/>
          <p:nvPr/>
        </p:nvSpPr>
        <p:spPr>
          <a:xfrm>
            <a:off x="335281" y="1199553"/>
            <a:ext cx="7142479" cy="49977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a:latin typeface="+mn-lt"/>
                <a:ea typeface="Open Sans" panose="020B0606030504020204" pitchFamily="34" charset="0"/>
                <a:cs typeface="Open Sans" panose="020B0606030504020204" pitchFamily="34" charset="0"/>
              </a:rPr>
              <a:t>7% of the world's population (512 million inhabitants in 2018) of which 1/3 are in coastal areas</a:t>
            </a:r>
          </a:p>
          <a:p>
            <a:pPr marL="285750" indent="-285750">
              <a:lnSpc>
                <a:spcPct val="150000"/>
              </a:lnSpc>
              <a:buFont typeface="Arial" panose="020B0604020202020204" pitchFamily="34" charset="0"/>
              <a:buChar char="•"/>
            </a:pPr>
            <a:r>
              <a:rPr lang="en-US" sz="2000">
                <a:latin typeface="+mn-lt"/>
                <a:ea typeface="Open Sans" panose="020B0606030504020204" pitchFamily="34" charset="0"/>
                <a:cs typeface="Open Sans" panose="020B0606030504020204" pitchFamily="34" charset="0"/>
              </a:rPr>
              <a:t>1</a:t>
            </a:r>
            <a:r>
              <a:rPr lang="en-US" sz="2000" baseline="30000">
                <a:latin typeface="+mn-lt"/>
                <a:ea typeface="Open Sans" panose="020B0606030504020204" pitchFamily="34" charset="0"/>
                <a:cs typeface="Open Sans" panose="020B0606030504020204" pitchFamily="34" charset="0"/>
              </a:rPr>
              <a:t>st</a:t>
            </a:r>
            <a:r>
              <a:rPr lang="en-US" sz="2000">
                <a:latin typeface="+mn-lt"/>
                <a:ea typeface="Open Sans" panose="020B0606030504020204" pitchFamily="34" charset="0"/>
                <a:cs typeface="Open Sans" panose="020B0606030504020204" pitchFamily="34" charset="0"/>
              </a:rPr>
              <a:t> world destination for tourism, 30% of tourists in the world  </a:t>
            </a:r>
          </a:p>
          <a:p>
            <a:pPr marL="285750" indent="-285750">
              <a:lnSpc>
                <a:spcPct val="150000"/>
              </a:lnSpc>
              <a:buFont typeface="Arial" panose="020B0604020202020204" pitchFamily="34" charset="0"/>
              <a:buChar char="•"/>
            </a:pPr>
            <a:r>
              <a:rPr lang="en-US" sz="2000">
                <a:latin typeface="+mn-lt"/>
                <a:ea typeface="Open Sans" panose="020B0606030504020204" pitchFamily="34" charset="0"/>
                <a:cs typeface="Open Sans" panose="020B0606030504020204" pitchFamily="34" charset="0"/>
              </a:rPr>
              <a:t>1/3 of global maritime traffic</a:t>
            </a:r>
          </a:p>
          <a:p>
            <a:pPr marL="285750" indent="-285750">
              <a:lnSpc>
                <a:spcPct val="150000"/>
              </a:lnSpc>
              <a:buFont typeface="Arial" panose="020B0604020202020204" pitchFamily="34" charset="0"/>
              <a:buChar char="•"/>
            </a:pPr>
            <a:r>
              <a:rPr lang="en-US" sz="2000">
                <a:latin typeface="+mn-lt"/>
                <a:ea typeface="Open Sans" panose="020B0606030504020204" pitchFamily="34" charset="0"/>
                <a:cs typeface="Open Sans" panose="020B0606030504020204" pitchFamily="34" charset="0"/>
              </a:rPr>
              <a:t>78% of fish stocks are overexploited</a:t>
            </a:r>
          </a:p>
          <a:p>
            <a:pPr marL="285750" indent="-285750">
              <a:lnSpc>
                <a:spcPct val="150000"/>
              </a:lnSpc>
              <a:buFont typeface="Arial" panose="020B0604020202020204" pitchFamily="34" charset="0"/>
              <a:buChar char="•"/>
            </a:pPr>
            <a:r>
              <a:rPr lang="en-US" sz="2000">
                <a:latin typeface="+mn-lt"/>
                <a:ea typeface="Open Sans" panose="020B0606030504020204" pitchFamily="34" charset="0"/>
                <a:cs typeface="Open Sans" panose="020B0606030504020204" pitchFamily="34" charset="0"/>
              </a:rPr>
              <a:t>Significant land-based pollution including plastic</a:t>
            </a:r>
          </a:p>
          <a:p>
            <a:pPr marL="285750" indent="-285750">
              <a:lnSpc>
                <a:spcPct val="150000"/>
              </a:lnSpc>
              <a:buFont typeface="Arial" panose="020B0604020202020204" pitchFamily="34" charset="0"/>
              <a:buChar char="•"/>
            </a:pPr>
            <a:r>
              <a:rPr lang="en-US" sz="2000">
                <a:latin typeface="+mn-lt"/>
                <a:ea typeface="Open Sans" panose="020B0606030504020204" pitchFamily="34" charset="0"/>
                <a:cs typeface="Open Sans" panose="020B0606030504020204" pitchFamily="34" charset="0"/>
              </a:rPr>
              <a:t>Exploitation of hydrocarbons at sea is booming  </a:t>
            </a:r>
          </a:p>
          <a:p>
            <a:pPr marL="285750" indent="-285750">
              <a:lnSpc>
                <a:spcPct val="150000"/>
              </a:lnSpc>
              <a:buFont typeface="Arial" panose="020B0604020202020204" pitchFamily="34" charset="0"/>
              <a:buChar char="•"/>
            </a:pPr>
            <a:r>
              <a:rPr lang="en-US" sz="2000">
                <a:latin typeface="+mn-lt"/>
                <a:ea typeface="Open Sans" panose="020B0606030504020204" pitchFamily="34" charset="0"/>
                <a:cs typeface="Open Sans" panose="020B0606030504020204" pitchFamily="34" charset="0"/>
              </a:rPr>
              <a:t>Drastic impacts of climate change</a:t>
            </a:r>
          </a:p>
          <a:p>
            <a:pPr marL="285750" indent="-285750">
              <a:lnSpc>
                <a:spcPct val="150000"/>
              </a:lnSpc>
              <a:buFont typeface="Arial" panose="020B0604020202020204" pitchFamily="34" charset="0"/>
              <a:buChar char="•"/>
            </a:pPr>
            <a:r>
              <a:rPr lang="en-US" sz="2000">
                <a:latin typeface="+mn-lt"/>
                <a:ea typeface="Open Sans" panose="020B0606030504020204" pitchFamily="34" charset="0"/>
                <a:cs typeface="Open Sans" panose="020B0606030504020204" pitchFamily="34" charset="0"/>
              </a:rPr>
              <a:t>1100 non-indigenous marine species, of which at least 10% are invasive</a:t>
            </a:r>
            <a:endParaRPr lang="fr-FR" sz="2000">
              <a:latin typeface="+mn-lt"/>
              <a:ea typeface="Open Sans" panose="020B0606030504020204" pitchFamily="34" charset="0"/>
              <a:cs typeface="Open Sans" panose="020B0606030504020204" pitchFamily="34" charset="0"/>
            </a:endParaRPr>
          </a:p>
          <a:p>
            <a:pPr>
              <a:lnSpc>
                <a:spcPct val="150000"/>
              </a:lnSpc>
            </a:pPr>
            <a:endParaRPr lang="fr-FR" sz="1400">
              <a:solidFill>
                <a:srgbClr val="0D4E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9B1D8046-5A5E-1B41-888C-6E1CA439123E}"/>
              </a:ext>
            </a:extLst>
          </p:cNvPr>
          <p:cNvSpPr txBox="1">
            <a:spLocks/>
          </p:cNvSpPr>
          <p:nvPr/>
        </p:nvSpPr>
        <p:spPr>
          <a:xfrm>
            <a:off x="571849" y="8017"/>
            <a:ext cx="10963013" cy="671940"/>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ctr">
              <a:lnSpc>
                <a:spcPct val="130000"/>
              </a:lnSpc>
            </a:pPr>
            <a:r>
              <a:rPr lang="en-US" sz="2800" b="1">
                <a:solidFill>
                  <a:srgbClr val="00B0F0"/>
                </a:solidFill>
                <a:latin typeface="+mn-lt"/>
                <a:ea typeface="Open Sans" panose="020B0606030504020204" pitchFamily="34" charset="0"/>
                <a:cs typeface="Open Sans" panose="020B0606030504020204" pitchFamily="34" charset="0"/>
              </a:rPr>
              <a:t>The Mediterranean: a semi-enclosed sea under pressure</a:t>
            </a:r>
            <a:endParaRPr lang="fr-FR" sz="2800" b="1">
              <a:solidFill>
                <a:srgbClr val="00B0F0"/>
              </a:solidFill>
              <a:latin typeface="+mn-lt"/>
              <a:ea typeface="Open Sans" panose="020B0606030504020204" pitchFamily="34" charset="0"/>
              <a:cs typeface="Open Sans" panose="020B0606030504020204" pitchFamily="34" charset="0"/>
            </a:endParaRPr>
          </a:p>
        </p:txBody>
      </p:sp>
      <p:pic>
        <p:nvPicPr>
          <p:cNvPr id="8" name="Image 7" descr="Une image contenant extérieur, nature, roche, entouré&#10;&#10;Description générée automatiquement">
            <a:extLst>
              <a:ext uri="{FF2B5EF4-FFF2-40B4-BE49-F238E27FC236}">
                <a16:creationId xmlns:a16="http://schemas.microsoft.com/office/drawing/2014/main" id="{66A52863-3E1C-1A6C-FE3A-1F9879A150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815"/>
          <a:stretch/>
        </p:blipFill>
        <p:spPr>
          <a:xfrm>
            <a:off x="8310880" y="1962698"/>
            <a:ext cx="3223982" cy="3223982"/>
          </a:xfrm>
          <a:prstGeom prst="rect">
            <a:avLst/>
          </a:prstGeom>
        </p:spPr>
      </p:pic>
      <p:cxnSp>
        <p:nvCxnSpPr>
          <p:cNvPr id="3" name="Straight Connector 16">
            <a:extLst>
              <a:ext uri="{FF2B5EF4-FFF2-40B4-BE49-F238E27FC236}">
                <a16:creationId xmlns:a16="http://schemas.microsoft.com/office/drawing/2014/main" id="{C36D944F-6AA9-FD25-C222-C5ACD39C61DC}"/>
              </a:ext>
            </a:extLst>
          </p:cNvPr>
          <p:cNvCxnSpPr/>
          <p:nvPr/>
        </p:nvCxnSpPr>
        <p:spPr>
          <a:xfrm>
            <a:off x="486561" y="685974"/>
            <a:ext cx="11048301"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87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29"/>
        <p:cNvGrpSpPr/>
        <p:nvPr/>
      </p:nvGrpSpPr>
      <p:grpSpPr>
        <a:xfrm>
          <a:off x="0" y="0"/>
          <a:ext cx="0" cy="0"/>
          <a:chOff x="0" y="0"/>
          <a:chExt cx="0" cy="0"/>
        </a:xfrm>
      </p:grpSpPr>
      <p:sp>
        <p:nvSpPr>
          <p:cNvPr id="78" name="Title 1">
            <a:extLst>
              <a:ext uri="{FF2B5EF4-FFF2-40B4-BE49-F238E27FC236}">
                <a16:creationId xmlns:a16="http://schemas.microsoft.com/office/drawing/2014/main" id="{FF0340CE-4526-5630-8951-DDBC6D51CFF4}"/>
              </a:ext>
            </a:extLst>
          </p:cNvPr>
          <p:cNvSpPr txBox="1">
            <a:spLocks/>
          </p:cNvSpPr>
          <p:nvPr/>
        </p:nvSpPr>
        <p:spPr>
          <a:xfrm>
            <a:off x="1" y="-44344"/>
            <a:ext cx="12192000" cy="671940"/>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marL="0" marR="0" lvl="0" indent="0" algn="ctr" defTabSz="457200" rtl="0" eaLnBrk="1" fontAlgn="auto" latinLnBrk="0" hangingPunct="1">
              <a:lnSpc>
                <a:spcPct val="130000"/>
              </a:lnSpc>
              <a:spcBef>
                <a:spcPct val="0"/>
              </a:spcBef>
              <a:spcAft>
                <a:spcPts val="0"/>
              </a:spcAft>
              <a:buClrTx/>
              <a:buSzTx/>
              <a:buFontTx/>
              <a:buNone/>
              <a:tabLst/>
              <a:defRPr/>
            </a:pPr>
            <a:r>
              <a:rPr kumimoji="0" lang="en-US" sz="2200" b="0" i="0" u="none" strike="noStrike" kern="1200" cap="none" spc="0" normalizeH="0" baseline="0" noProof="0">
                <a:ln>
                  <a:noFill/>
                </a:ln>
                <a:solidFill>
                  <a:srgbClr val="00AEEF"/>
                </a:solidFill>
                <a:effectLst/>
                <a:uLnTx/>
                <a:uFillTx/>
                <a:latin typeface="Roboto Regular"/>
                <a:ea typeface="+mj-ea"/>
              </a:rPr>
              <a:t>UNEP/MAP-SPA/RAC efforts towards expanding the regional MPA system </a:t>
            </a:r>
            <a:br>
              <a:rPr kumimoji="0" lang="en-US" sz="2200" b="0" i="0" u="none" strike="noStrike" kern="1200" cap="none" spc="0" normalizeH="0" baseline="0" noProof="0">
                <a:ln>
                  <a:noFill/>
                </a:ln>
                <a:solidFill>
                  <a:srgbClr val="00AEEF"/>
                </a:solidFill>
                <a:effectLst/>
                <a:uLnTx/>
                <a:uFillTx/>
                <a:latin typeface="Roboto Regular"/>
                <a:ea typeface="+mj-ea"/>
              </a:rPr>
            </a:br>
            <a:r>
              <a:rPr kumimoji="0" lang="en-US" sz="2200" b="0" i="0" u="none" strike="noStrike" kern="1200" cap="none" spc="0" normalizeH="0" baseline="0" noProof="0">
                <a:ln>
                  <a:noFill/>
                </a:ln>
                <a:solidFill>
                  <a:srgbClr val="00AEEF"/>
                </a:solidFill>
                <a:effectLst/>
                <a:uLnTx/>
                <a:uFillTx/>
                <a:latin typeface="Roboto Regular"/>
                <a:ea typeface="+mj-ea"/>
              </a:rPr>
              <a:t>and improving its management</a:t>
            </a:r>
            <a:endParaRPr kumimoji="0" lang="en-US" sz="2200" b="0" i="0" u="none" strike="noStrike" kern="1200" cap="none" spc="0" normalizeH="0" baseline="0" noProof="0">
              <a:ln>
                <a:noFill/>
              </a:ln>
              <a:solidFill>
                <a:srgbClr val="ED7D31"/>
              </a:solidFill>
              <a:effectLst/>
              <a:uLnTx/>
              <a:uFillTx/>
              <a:latin typeface="Roboto" panose="02000000000000000000" pitchFamily="2" charset="0"/>
              <a:ea typeface="+mj-ea"/>
            </a:endParaRPr>
          </a:p>
        </p:txBody>
      </p:sp>
      <p:cxnSp>
        <p:nvCxnSpPr>
          <p:cNvPr id="79" name="Straight Connector 16">
            <a:extLst>
              <a:ext uri="{FF2B5EF4-FFF2-40B4-BE49-F238E27FC236}">
                <a16:creationId xmlns:a16="http://schemas.microsoft.com/office/drawing/2014/main" id="{5F421AEB-938B-875B-FC59-25391ACF5319}"/>
              </a:ext>
            </a:extLst>
          </p:cNvPr>
          <p:cNvCxnSpPr/>
          <p:nvPr/>
        </p:nvCxnSpPr>
        <p:spPr>
          <a:xfrm>
            <a:off x="530141" y="944996"/>
            <a:ext cx="11048301"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2DEC851A-5313-47C0-8D42-1D57491934D1}"/>
              </a:ext>
            </a:extLst>
          </p:cNvPr>
          <p:cNvGrpSpPr/>
          <p:nvPr/>
        </p:nvGrpSpPr>
        <p:grpSpPr>
          <a:xfrm>
            <a:off x="2985545" y="1117426"/>
            <a:ext cx="6707002" cy="5570589"/>
            <a:chOff x="5796478" y="981959"/>
            <a:chExt cx="6707002" cy="5570589"/>
          </a:xfrm>
        </p:grpSpPr>
        <p:grpSp>
          <p:nvGrpSpPr>
            <p:cNvPr id="5" name="Groupe 4">
              <a:extLst>
                <a:ext uri="{FF2B5EF4-FFF2-40B4-BE49-F238E27FC236}">
                  <a16:creationId xmlns:a16="http://schemas.microsoft.com/office/drawing/2014/main" id="{BF63F5AA-4CAD-7B5A-59C5-2092F57FAACA}"/>
                </a:ext>
              </a:extLst>
            </p:cNvPr>
            <p:cNvGrpSpPr/>
            <p:nvPr/>
          </p:nvGrpSpPr>
          <p:grpSpPr>
            <a:xfrm>
              <a:off x="5796478" y="981959"/>
              <a:ext cx="6707002" cy="5556739"/>
              <a:chOff x="5796478" y="981959"/>
              <a:chExt cx="6707002" cy="5556739"/>
            </a:xfrm>
          </p:grpSpPr>
          <p:pic>
            <p:nvPicPr>
              <p:cNvPr id="132" name="Google Shape;132;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96478" y="981959"/>
                <a:ext cx="5561882" cy="5556739"/>
              </a:xfrm>
              <a:prstGeom prst="rect">
                <a:avLst/>
              </a:prstGeom>
              <a:noFill/>
              <a:ln>
                <a:noFill/>
              </a:ln>
            </p:spPr>
          </p:pic>
          <p:pic>
            <p:nvPicPr>
              <p:cNvPr id="133" name="Google Shape;133;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885950" y="3760329"/>
                <a:ext cx="294720" cy="293281"/>
              </a:xfrm>
              <a:prstGeom prst="rect">
                <a:avLst/>
              </a:prstGeom>
              <a:noFill/>
              <a:ln>
                <a:noFill/>
              </a:ln>
            </p:spPr>
          </p:pic>
          <p:pic>
            <p:nvPicPr>
              <p:cNvPr id="134" name="Google Shape;134;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880986" y="3898677"/>
                <a:ext cx="294720" cy="293281"/>
              </a:xfrm>
              <a:prstGeom prst="rect">
                <a:avLst/>
              </a:prstGeom>
              <a:noFill/>
              <a:ln>
                <a:noFill/>
              </a:ln>
            </p:spPr>
          </p:pic>
          <p:pic>
            <p:nvPicPr>
              <p:cNvPr id="135" name="Google Shape;135;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951247" y="4092338"/>
                <a:ext cx="294720" cy="293281"/>
              </a:xfrm>
              <a:prstGeom prst="rect">
                <a:avLst/>
              </a:prstGeom>
              <a:noFill/>
              <a:ln>
                <a:noFill/>
              </a:ln>
            </p:spPr>
          </p:pic>
          <p:pic>
            <p:nvPicPr>
              <p:cNvPr id="136" name="Google Shape;136;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864054" y="4157793"/>
                <a:ext cx="294720" cy="293281"/>
              </a:xfrm>
              <a:prstGeom prst="rect">
                <a:avLst/>
              </a:prstGeom>
              <a:noFill/>
              <a:ln>
                <a:noFill/>
              </a:ln>
            </p:spPr>
          </p:pic>
          <p:pic>
            <p:nvPicPr>
              <p:cNvPr id="137" name="Google Shape;137;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999890" y="4344238"/>
                <a:ext cx="294720" cy="293281"/>
              </a:xfrm>
              <a:prstGeom prst="rect">
                <a:avLst/>
              </a:prstGeom>
              <a:noFill/>
              <a:ln>
                <a:noFill/>
              </a:ln>
            </p:spPr>
          </p:pic>
          <p:pic>
            <p:nvPicPr>
              <p:cNvPr id="138" name="Google Shape;138;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416563" y="4459934"/>
                <a:ext cx="294720" cy="293281"/>
              </a:xfrm>
              <a:prstGeom prst="rect">
                <a:avLst/>
              </a:prstGeom>
              <a:noFill/>
              <a:ln>
                <a:noFill/>
              </a:ln>
            </p:spPr>
          </p:pic>
          <p:pic>
            <p:nvPicPr>
              <p:cNvPr id="139" name="Google Shape;139;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694351" y="4583875"/>
                <a:ext cx="294720" cy="293281"/>
              </a:xfrm>
              <a:prstGeom prst="rect">
                <a:avLst/>
              </a:prstGeom>
              <a:noFill/>
              <a:ln>
                <a:noFill/>
              </a:ln>
            </p:spPr>
          </p:pic>
          <p:pic>
            <p:nvPicPr>
              <p:cNvPr id="140" name="Google Shape;140;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852304" y="4344238"/>
                <a:ext cx="294720" cy="293281"/>
              </a:xfrm>
              <a:prstGeom prst="rect">
                <a:avLst/>
              </a:prstGeom>
              <a:noFill/>
              <a:ln>
                <a:noFill/>
              </a:ln>
            </p:spPr>
          </p:pic>
          <p:pic>
            <p:nvPicPr>
              <p:cNvPr id="141" name="Google Shape;141;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917843" y="4130990"/>
                <a:ext cx="294720" cy="293281"/>
              </a:xfrm>
              <a:prstGeom prst="rect">
                <a:avLst/>
              </a:prstGeom>
              <a:noFill/>
              <a:ln>
                <a:noFill/>
              </a:ln>
            </p:spPr>
          </p:pic>
          <p:pic>
            <p:nvPicPr>
              <p:cNvPr id="142" name="Google Shape;142;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911571" y="3967417"/>
                <a:ext cx="294720" cy="293281"/>
              </a:xfrm>
              <a:prstGeom prst="rect">
                <a:avLst/>
              </a:prstGeom>
              <a:noFill/>
              <a:ln>
                <a:noFill/>
              </a:ln>
            </p:spPr>
          </p:pic>
          <p:pic>
            <p:nvPicPr>
              <p:cNvPr id="143" name="Google Shape;143;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911571" y="4238978"/>
                <a:ext cx="294720" cy="293281"/>
              </a:xfrm>
              <a:prstGeom prst="rect">
                <a:avLst/>
              </a:prstGeom>
              <a:noFill/>
              <a:ln>
                <a:noFill/>
              </a:ln>
            </p:spPr>
          </p:pic>
          <p:pic>
            <p:nvPicPr>
              <p:cNvPr id="144" name="Google Shape;144;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84087" y="4611913"/>
                <a:ext cx="294720" cy="293281"/>
              </a:xfrm>
              <a:prstGeom prst="rect">
                <a:avLst/>
              </a:prstGeom>
              <a:noFill/>
              <a:ln>
                <a:noFill/>
              </a:ln>
            </p:spPr>
          </p:pic>
          <p:pic>
            <p:nvPicPr>
              <p:cNvPr id="145" name="Google Shape;145;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180007" y="4391479"/>
                <a:ext cx="294720" cy="293281"/>
              </a:xfrm>
              <a:prstGeom prst="rect">
                <a:avLst/>
              </a:prstGeom>
              <a:noFill/>
              <a:ln>
                <a:noFill/>
              </a:ln>
            </p:spPr>
          </p:pic>
          <p:pic>
            <p:nvPicPr>
              <p:cNvPr id="146" name="Google Shape;146;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806699" y="3532375"/>
                <a:ext cx="294720" cy="293281"/>
              </a:xfrm>
              <a:prstGeom prst="rect">
                <a:avLst/>
              </a:prstGeom>
              <a:noFill/>
              <a:ln>
                <a:noFill/>
              </a:ln>
            </p:spPr>
          </p:pic>
          <p:pic>
            <p:nvPicPr>
              <p:cNvPr id="147" name="Google Shape;147;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909232" y="3299542"/>
                <a:ext cx="294720" cy="293281"/>
              </a:xfrm>
              <a:prstGeom prst="rect">
                <a:avLst/>
              </a:prstGeom>
              <a:noFill/>
              <a:ln>
                <a:noFill/>
              </a:ln>
            </p:spPr>
          </p:pic>
          <p:pic>
            <p:nvPicPr>
              <p:cNvPr id="148" name="Google Shape;148;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207454" y="2557999"/>
                <a:ext cx="294720" cy="293281"/>
              </a:xfrm>
              <a:prstGeom prst="rect">
                <a:avLst/>
              </a:prstGeom>
              <a:noFill/>
              <a:ln>
                <a:noFill/>
              </a:ln>
            </p:spPr>
          </p:pic>
          <p:pic>
            <p:nvPicPr>
              <p:cNvPr id="149" name="Google Shape;149;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03076" y="2687706"/>
                <a:ext cx="294720" cy="293281"/>
              </a:xfrm>
              <a:prstGeom prst="rect">
                <a:avLst/>
              </a:prstGeom>
              <a:noFill/>
              <a:ln>
                <a:noFill/>
              </a:ln>
            </p:spPr>
          </p:pic>
          <p:pic>
            <p:nvPicPr>
              <p:cNvPr id="150" name="Google Shape;150;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49643" y="2649606"/>
                <a:ext cx="294720" cy="293281"/>
              </a:xfrm>
              <a:prstGeom prst="rect">
                <a:avLst/>
              </a:prstGeom>
              <a:noFill/>
              <a:ln>
                <a:noFill/>
              </a:ln>
            </p:spPr>
          </p:pic>
          <p:pic>
            <p:nvPicPr>
              <p:cNvPr id="151" name="Google Shape;151;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769532" y="2994742"/>
                <a:ext cx="294720" cy="293281"/>
              </a:xfrm>
              <a:prstGeom prst="rect">
                <a:avLst/>
              </a:prstGeom>
              <a:noFill/>
              <a:ln>
                <a:noFill/>
              </a:ln>
            </p:spPr>
          </p:pic>
          <p:pic>
            <p:nvPicPr>
              <p:cNvPr id="152" name="Google Shape;152;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947332" y="3324942"/>
                <a:ext cx="294720" cy="293281"/>
              </a:xfrm>
              <a:prstGeom prst="rect">
                <a:avLst/>
              </a:prstGeom>
              <a:noFill/>
              <a:ln>
                <a:noFill/>
              </a:ln>
            </p:spPr>
          </p:pic>
          <p:pic>
            <p:nvPicPr>
              <p:cNvPr id="153" name="Google Shape;153;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710266" y="3240275"/>
                <a:ext cx="294720" cy="293281"/>
              </a:xfrm>
              <a:prstGeom prst="rect">
                <a:avLst/>
              </a:prstGeom>
              <a:noFill/>
              <a:ln>
                <a:noFill/>
              </a:ln>
            </p:spPr>
          </p:pic>
          <p:pic>
            <p:nvPicPr>
              <p:cNvPr id="154" name="Google Shape;154;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770466" y="3219108"/>
                <a:ext cx="294720" cy="293281"/>
              </a:xfrm>
              <a:prstGeom prst="rect">
                <a:avLst/>
              </a:prstGeom>
              <a:noFill/>
              <a:ln>
                <a:noFill/>
              </a:ln>
            </p:spPr>
          </p:pic>
          <p:pic>
            <p:nvPicPr>
              <p:cNvPr id="155" name="Google Shape;155;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282699" y="2973575"/>
                <a:ext cx="294720" cy="293281"/>
              </a:xfrm>
              <a:prstGeom prst="rect">
                <a:avLst/>
              </a:prstGeom>
              <a:noFill/>
              <a:ln>
                <a:noFill/>
              </a:ln>
            </p:spPr>
          </p:pic>
          <p:pic>
            <p:nvPicPr>
              <p:cNvPr id="156" name="Google Shape;156;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092199" y="3625508"/>
                <a:ext cx="294720" cy="293281"/>
              </a:xfrm>
              <a:prstGeom prst="rect">
                <a:avLst/>
              </a:prstGeom>
              <a:noFill/>
              <a:ln>
                <a:noFill/>
              </a:ln>
            </p:spPr>
          </p:pic>
          <p:pic>
            <p:nvPicPr>
              <p:cNvPr id="157" name="Google Shape;157;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967739" y="3804605"/>
                <a:ext cx="294720" cy="293281"/>
              </a:xfrm>
              <a:prstGeom prst="rect">
                <a:avLst/>
              </a:prstGeom>
              <a:noFill/>
              <a:ln>
                <a:noFill/>
              </a:ln>
            </p:spPr>
          </p:pic>
          <p:pic>
            <p:nvPicPr>
              <p:cNvPr id="158" name="Google Shape;158;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484622" y="3935139"/>
                <a:ext cx="294720" cy="293281"/>
              </a:xfrm>
              <a:prstGeom prst="rect">
                <a:avLst/>
              </a:prstGeom>
              <a:noFill/>
              <a:ln>
                <a:noFill/>
              </a:ln>
            </p:spPr>
          </p:pic>
          <p:pic>
            <p:nvPicPr>
              <p:cNvPr id="159" name="Google Shape;159;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79659" y="4015879"/>
                <a:ext cx="294720" cy="293281"/>
              </a:xfrm>
              <a:prstGeom prst="rect">
                <a:avLst/>
              </a:prstGeom>
              <a:noFill/>
              <a:ln>
                <a:noFill/>
              </a:ln>
            </p:spPr>
          </p:pic>
          <p:pic>
            <p:nvPicPr>
              <p:cNvPr id="160" name="Google Shape;160;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97522" y="3780379"/>
                <a:ext cx="294720" cy="293281"/>
              </a:xfrm>
              <a:prstGeom prst="rect">
                <a:avLst/>
              </a:prstGeom>
              <a:noFill/>
              <a:ln>
                <a:noFill/>
              </a:ln>
            </p:spPr>
          </p:pic>
          <p:pic>
            <p:nvPicPr>
              <p:cNvPr id="161" name="Google Shape;161;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19512" y="4017223"/>
                <a:ext cx="294720" cy="293281"/>
              </a:xfrm>
              <a:prstGeom prst="rect">
                <a:avLst/>
              </a:prstGeom>
              <a:noFill/>
              <a:ln>
                <a:noFill/>
              </a:ln>
            </p:spPr>
          </p:pic>
          <p:pic>
            <p:nvPicPr>
              <p:cNvPr id="162" name="Google Shape;162;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072843" y="4040102"/>
                <a:ext cx="294720" cy="293281"/>
              </a:xfrm>
              <a:prstGeom prst="rect">
                <a:avLst/>
              </a:prstGeom>
              <a:noFill/>
              <a:ln>
                <a:noFill/>
              </a:ln>
            </p:spPr>
          </p:pic>
          <p:pic>
            <p:nvPicPr>
              <p:cNvPr id="163" name="Google Shape;163;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969223" y="3992997"/>
                <a:ext cx="294720" cy="293281"/>
              </a:xfrm>
              <a:prstGeom prst="rect">
                <a:avLst/>
              </a:prstGeom>
              <a:noFill/>
              <a:ln>
                <a:noFill/>
              </a:ln>
            </p:spPr>
          </p:pic>
          <p:sp>
            <p:nvSpPr>
              <p:cNvPr id="164" name="Google Shape;164;p16"/>
              <p:cNvSpPr/>
              <p:nvPr/>
            </p:nvSpPr>
            <p:spPr>
              <a:xfrm>
                <a:off x="6061779" y="4317259"/>
                <a:ext cx="678400" cy="615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C000"/>
                  </a:buClr>
                  <a:buSzPts val="600"/>
                  <a:buFont typeface="Arial"/>
                  <a:buNone/>
                  <a:tabLst/>
                  <a:defRPr/>
                </a:pPr>
                <a:r>
                  <a:rPr kumimoji="0" lang="fr" sz="800" b="1" i="0" u="none" strike="noStrike" kern="1200" cap="none" spc="0" normalizeH="0" baseline="0" noProof="0">
                    <a:ln>
                      <a:noFill/>
                    </a:ln>
                    <a:solidFill>
                      <a:srgbClr val="FFC000"/>
                    </a:solidFill>
                    <a:effectLst/>
                    <a:uLnTx/>
                    <a:uFillTx/>
                    <a:latin typeface="Roboto"/>
                    <a:ea typeface="Roboto"/>
                    <a:cs typeface="Roboto"/>
                    <a:sym typeface="Roboto"/>
                  </a:rPr>
                  <a:t>MOROCCO</a:t>
                </a:r>
                <a:endParaRPr kumimoji="0" sz="800" b="0" i="0" u="none" strike="noStrike" kern="1200" cap="none" spc="0" normalizeH="0" baseline="0" noProof="0">
                  <a:ln>
                    <a:noFill/>
                  </a:ln>
                  <a:solidFill>
                    <a:srgbClr val="FFC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Al Hoceima</a:t>
                </a:r>
                <a:endParaRPr kumimoji="0" sz="2489"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Cap des Trois </a:t>
                </a:r>
                <a:endParaRPr kumimoji="0" sz="2489"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Fourches</a:t>
                </a:r>
                <a:endParaRPr kumimoji="0" sz="2489"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Jbel Moussa</a:t>
                </a:r>
                <a:endParaRPr kumimoji="0" sz="2489" b="0" i="0" u="none" strike="noStrike" kern="1200" cap="none" spc="0" normalizeH="0" baseline="0" noProof="0">
                  <a:ln>
                    <a:noFill/>
                  </a:ln>
                  <a:solidFill>
                    <a:srgbClr val="000000"/>
                  </a:solidFill>
                  <a:effectLst/>
                  <a:uLnTx/>
                  <a:uFillTx/>
                  <a:latin typeface="Arial"/>
                  <a:cs typeface="Arial"/>
                  <a:sym typeface="Arial"/>
                </a:endParaRPr>
              </a:p>
            </p:txBody>
          </p:sp>
          <p:sp>
            <p:nvSpPr>
              <p:cNvPr id="165" name="Google Shape;165;p16"/>
              <p:cNvSpPr/>
              <p:nvPr/>
            </p:nvSpPr>
            <p:spPr>
              <a:xfrm>
                <a:off x="6860707" y="4125279"/>
                <a:ext cx="532400" cy="615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C000"/>
                  </a:buClr>
                  <a:buSzPts val="600"/>
                  <a:buFont typeface="Arial"/>
                  <a:buNone/>
                  <a:tabLst/>
                  <a:defRPr/>
                </a:pPr>
                <a:r>
                  <a:rPr kumimoji="0" lang="fr" sz="800" b="1" i="0" u="none" strike="noStrike" kern="1200" cap="none" spc="0" normalizeH="0" baseline="0" noProof="0">
                    <a:ln>
                      <a:noFill/>
                    </a:ln>
                    <a:solidFill>
                      <a:srgbClr val="FFC000"/>
                    </a:solidFill>
                    <a:effectLst/>
                    <a:uLnTx/>
                    <a:uFillTx/>
                    <a:latin typeface="Roboto"/>
                    <a:ea typeface="Roboto"/>
                    <a:cs typeface="Roboto"/>
                    <a:sym typeface="Roboto"/>
                  </a:rPr>
                  <a:t>ALGERIA</a:t>
                </a:r>
                <a:endParaRPr kumimoji="0" sz="800" b="0" i="0" u="none" strike="noStrike" kern="1200" cap="none" spc="0" normalizeH="0" baseline="0" noProof="0">
                  <a:ln>
                    <a:noFill/>
                  </a:ln>
                  <a:solidFill>
                    <a:srgbClr val="FFC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El Kala</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Habibas</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Paloma</a:t>
                </a: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Rachgoun</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Réghaia</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p:txBody>
          </p:sp>
          <p:sp>
            <p:nvSpPr>
              <p:cNvPr id="166" name="Google Shape;166;p16"/>
              <p:cNvSpPr/>
              <p:nvPr/>
            </p:nvSpPr>
            <p:spPr>
              <a:xfrm>
                <a:off x="7477584" y="4071031"/>
                <a:ext cx="624000" cy="738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C000"/>
                  </a:buClr>
                  <a:buSzPts val="600"/>
                  <a:buFont typeface="Arial"/>
                  <a:buNone/>
                  <a:tabLst/>
                  <a:defRPr/>
                </a:pPr>
                <a:r>
                  <a:rPr kumimoji="0" lang="fr" sz="800" b="1" i="0" u="none" strike="noStrike" kern="1200" cap="none" spc="0" normalizeH="0" baseline="0" noProof="0">
                    <a:ln>
                      <a:noFill/>
                    </a:ln>
                    <a:solidFill>
                      <a:srgbClr val="FFC000"/>
                    </a:solidFill>
                    <a:effectLst/>
                    <a:uLnTx/>
                    <a:uFillTx/>
                    <a:latin typeface="Roboto"/>
                    <a:ea typeface="Roboto"/>
                    <a:cs typeface="Roboto"/>
                    <a:sym typeface="Roboto"/>
                  </a:rPr>
                  <a:t>TUNISIA</a:t>
                </a:r>
                <a:endParaRPr kumimoji="0" sz="800" b="0" i="0" u="none" strike="noStrike" kern="1200" cap="none" spc="0" normalizeH="0" baseline="0" noProof="0">
                  <a:ln>
                    <a:noFill/>
                  </a:ln>
                  <a:solidFill>
                    <a:srgbClr val="FFC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Cap Negro-Cap Serrat Kerkennah</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Kneiss</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Kuriat</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Zembra </a:t>
                </a:r>
                <a:endParaRPr kumimoji="0" sz="2489"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&amp; Zembretta</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p:txBody>
          </p:sp>
          <p:sp>
            <p:nvSpPr>
              <p:cNvPr id="167" name="Google Shape;167;p16"/>
              <p:cNvSpPr/>
              <p:nvPr/>
            </p:nvSpPr>
            <p:spPr>
              <a:xfrm>
                <a:off x="8431684" y="4904023"/>
                <a:ext cx="748400" cy="615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C000"/>
                  </a:buClr>
                  <a:buSzPts val="600"/>
                  <a:buFont typeface="Arial"/>
                  <a:buNone/>
                  <a:tabLst/>
                  <a:defRPr/>
                </a:pPr>
                <a:r>
                  <a:rPr kumimoji="0" lang="fr" sz="800" b="1" i="0" u="none" strike="noStrike" kern="1200" cap="none" spc="0" normalizeH="0" baseline="0" noProof="0" dirty="0">
                    <a:ln>
                      <a:noFill/>
                    </a:ln>
                    <a:solidFill>
                      <a:srgbClr val="FFC000"/>
                    </a:solidFill>
                    <a:effectLst/>
                    <a:uLnTx/>
                    <a:uFillTx/>
                    <a:latin typeface="Roboto"/>
                    <a:ea typeface="Roboto"/>
                    <a:cs typeface="Roboto"/>
                    <a:sym typeface="Roboto"/>
                  </a:rPr>
                  <a:t>LIBYA</a:t>
                </a:r>
                <a:endParaRPr kumimoji="0" sz="800" b="0" i="0" u="none" strike="noStrike" kern="1200" cap="none" spc="0" normalizeH="0" baseline="0" noProof="0" dirty="0">
                  <a:ln>
                    <a:noFill/>
                  </a:ln>
                  <a:solidFill>
                    <a:srgbClr val="FFC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dirty="0">
                    <a:ln>
                      <a:noFill/>
                    </a:ln>
                    <a:solidFill>
                      <a:srgbClr val="FFFFFF"/>
                    </a:solidFill>
                    <a:effectLst/>
                    <a:uLnTx/>
                    <a:uFillTx/>
                    <a:latin typeface="Roboto"/>
                    <a:ea typeface="Roboto"/>
                    <a:cs typeface="Roboto"/>
                    <a:sym typeface="Roboto"/>
                  </a:rPr>
                  <a:t>Ain Al Ghazala  </a:t>
                </a:r>
                <a:endParaRPr kumimoji="0" sz="800" b="0" i="0" u="none" strike="noStrike" kern="1200" cap="none" spc="0" normalizeH="0" baseline="0" noProof="0" dirty="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dirty="0">
                    <a:ln>
                      <a:noFill/>
                    </a:ln>
                    <a:solidFill>
                      <a:srgbClr val="FFFFFF"/>
                    </a:solidFill>
                    <a:effectLst/>
                    <a:uLnTx/>
                    <a:uFillTx/>
                    <a:latin typeface="Roboto"/>
                    <a:ea typeface="Roboto"/>
                    <a:cs typeface="Roboto"/>
                    <a:sym typeface="Roboto"/>
                  </a:rPr>
                  <a:t>El Kouf</a:t>
                </a:r>
                <a:endParaRPr kumimoji="0" sz="2489"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dirty="0">
                    <a:ln>
                      <a:noFill/>
                    </a:ln>
                    <a:solidFill>
                      <a:srgbClr val="FFFFFF"/>
                    </a:solidFill>
                    <a:effectLst/>
                    <a:uLnTx/>
                    <a:uFillTx/>
                    <a:latin typeface="Roboto"/>
                    <a:ea typeface="Roboto"/>
                    <a:cs typeface="Roboto"/>
                    <a:sym typeface="Roboto"/>
                  </a:rPr>
                  <a:t>Farwa</a:t>
                </a:r>
                <a:endParaRPr kumimoji="0" sz="800" b="0" i="0" u="none" strike="noStrike" kern="1200" cap="none" spc="0" normalizeH="0" baseline="0" noProof="0" dirty="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dirty="0">
                    <a:ln>
                      <a:noFill/>
                    </a:ln>
                    <a:solidFill>
                      <a:srgbClr val="FFFFFF"/>
                    </a:solidFill>
                    <a:effectLst/>
                    <a:uLnTx/>
                    <a:uFillTx/>
                    <a:latin typeface="Roboto"/>
                    <a:ea typeface="Roboto"/>
                    <a:cs typeface="Roboto"/>
                    <a:sym typeface="Roboto"/>
                  </a:rPr>
                  <a:t>Gulf of Sirte</a:t>
                </a:r>
                <a:endParaRPr kumimoji="0" sz="800" b="0" i="0" u="none" strike="noStrike" kern="1200" cap="none" spc="0" normalizeH="0" baseline="0" noProof="0" dirty="0">
                  <a:ln>
                    <a:noFill/>
                  </a:ln>
                  <a:solidFill>
                    <a:srgbClr val="FFFFFF"/>
                  </a:solidFill>
                  <a:effectLst/>
                  <a:uLnTx/>
                  <a:uFillTx/>
                  <a:latin typeface="Roboto"/>
                  <a:ea typeface="Roboto"/>
                  <a:cs typeface="Roboto"/>
                  <a:sym typeface="Roboto"/>
                </a:endParaRPr>
              </a:p>
            </p:txBody>
          </p:sp>
          <p:sp>
            <p:nvSpPr>
              <p:cNvPr id="168" name="Google Shape;168;p16"/>
              <p:cNvSpPr/>
              <p:nvPr/>
            </p:nvSpPr>
            <p:spPr>
              <a:xfrm>
                <a:off x="9764217" y="4877897"/>
                <a:ext cx="748400" cy="246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C000"/>
                  </a:buClr>
                  <a:buSzPts val="600"/>
                  <a:buFont typeface="Arial"/>
                  <a:buNone/>
                  <a:tabLst/>
                  <a:defRPr/>
                </a:pPr>
                <a:r>
                  <a:rPr kumimoji="0" lang="fr" sz="800" b="1" i="0" u="none" strike="noStrike" kern="1200" cap="none" spc="0" normalizeH="0" baseline="0" noProof="0">
                    <a:ln>
                      <a:noFill/>
                    </a:ln>
                    <a:solidFill>
                      <a:srgbClr val="FFC000"/>
                    </a:solidFill>
                    <a:effectLst/>
                    <a:uLnTx/>
                    <a:uFillTx/>
                    <a:latin typeface="Roboto"/>
                    <a:ea typeface="Roboto"/>
                    <a:cs typeface="Roboto"/>
                    <a:sym typeface="Roboto"/>
                  </a:rPr>
                  <a:t>EGYPT</a:t>
                </a:r>
                <a:endParaRPr kumimoji="0" sz="800" b="0" i="0" u="none" strike="noStrike" kern="1200" cap="none" spc="0" normalizeH="0" baseline="0" noProof="0">
                  <a:ln>
                    <a:noFill/>
                  </a:ln>
                  <a:solidFill>
                    <a:srgbClr val="FFC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Sallum</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p:txBody>
          </p:sp>
          <p:sp>
            <p:nvSpPr>
              <p:cNvPr id="169" name="Google Shape;169;p16"/>
              <p:cNvSpPr/>
              <p:nvPr/>
            </p:nvSpPr>
            <p:spPr>
              <a:xfrm>
                <a:off x="11106257" y="4005446"/>
                <a:ext cx="642800" cy="246400"/>
              </a:xfrm>
              <a:prstGeom prst="rect">
                <a:avLst/>
              </a:prstGeom>
              <a:solidFill>
                <a:schemeClr val="accent1">
                  <a:lumMod val="50000"/>
                </a:schemeClr>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C000"/>
                  </a:buClr>
                  <a:buSzPts val="600"/>
                  <a:buFont typeface="Arial"/>
                  <a:buNone/>
                  <a:tabLst/>
                  <a:defRPr/>
                </a:pPr>
                <a:r>
                  <a:rPr kumimoji="0" lang="fr" sz="800" b="1" i="0" u="none" strike="noStrike" kern="1200" cap="none" spc="0" normalizeH="0" baseline="0" noProof="0">
                    <a:ln>
                      <a:noFill/>
                    </a:ln>
                    <a:solidFill>
                      <a:srgbClr val="FFC000"/>
                    </a:solidFill>
                    <a:effectLst/>
                    <a:uLnTx/>
                    <a:uFillTx/>
                    <a:latin typeface="Roboto"/>
                    <a:ea typeface="Roboto"/>
                    <a:cs typeface="Roboto"/>
                    <a:sym typeface="Roboto"/>
                  </a:rPr>
                  <a:t>SYRIA</a:t>
                </a:r>
                <a:endParaRPr kumimoji="0" sz="800" b="0" i="0" u="none" strike="noStrike" kern="1200" cap="none" spc="0" normalizeH="0" baseline="0" noProof="0">
                  <a:ln>
                    <a:noFill/>
                  </a:ln>
                  <a:solidFill>
                    <a:srgbClr val="FFC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Om Al Toyour</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p:txBody>
          </p:sp>
          <p:sp>
            <p:nvSpPr>
              <p:cNvPr id="170" name="Google Shape;170;p16"/>
              <p:cNvSpPr/>
              <p:nvPr/>
            </p:nvSpPr>
            <p:spPr>
              <a:xfrm>
                <a:off x="11096751" y="4297887"/>
                <a:ext cx="640800" cy="1477200"/>
              </a:xfrm>
              <a:prstGeom prst="rect">
                <a:avLst/>
              </a:prstGeom>
              <a:solidFill>
                <a:schemeClr val="accent1">
                  <a:lumMod val="50000"/>
                </a:schemeClr>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C000"/>
                  </a:buClr>
                  <a:buSzPts val="600"/>
                  <a:buFont typeface="Arial"/>
                  <a:buNone/>
                  <a:tabLst/>
                  <a:defRPr/>
                </a:pPr>
                <a:r>
                  <a:rPr kumimoji="0" lang="fr" sz="800" b="1" i="0" u="none" strike="noStrike" kern="1200" cap="none" spc="0" normalizeH="0" baseline="0" noProof="0">
                    <a:ln>
                      <a:noFill/>
                    </a:ln>
                    <a:solidFill>
                      <a:srgbClr val="FFC000"/>
                    </a:solidFill>
                    <a:effectLst/>
                    <a:uLnTx/>
                    <a:uFillTx/>
                    <a:latin typeface="Roboto"/>
                    <a:ea typeface="Roboto"/>
                    <a:cs typeface="Roboto"/>
                    <a:sym typeface="Roboto"/>
                  </a:rPr>
                  <a:t> LEBANON</a:t>
                </a:r>
                <a:endParaRPr kumimoji="0" sz="800" b="0" i="0" u="none" strike="noStrike" kern="1200" cap="none" spc="0" normalizeH="0" baseline="0" noProof="0">
                  <a:ln>
                    <a:noFill/>
                  </a:ln>
                  <a:solidFill>
                    <a:srgbClr val="FFC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 Batroun</a:t>
                </a:r>
                <a:endParaRPr kumimoji="0" sz="2489"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 Byblos</a:t>
                </a:r>
                <a:endParaRPr kumimoji="0" sz="2489"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 Enfeh </a:t>
                </a:r>
                <a:endParaRPr kumimoji="0" sz="2489"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 Jounieh</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 Medfoun</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 Nakoura</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 Palm Islands</a:t>
                </a:r>
                <a:endParaRPr kumimoji="0" sz="2489"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 Raoucheh</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 Ras Chekaa</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 Saida</a:t>
                </a:r>
                <a:endParaRPr kumimoji="0" sz="2489"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 Tyre Coast</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p:txBody>
          </p:sp>
          <p:sp>
            <p:nvSpPr>
              <p:cNvPr id="171" name="Google Shape;171;p16"/>
              <p:cNvSpPr/>
              <p:nvPr/>
            </p:nvSpPr>
            <p:spPr>
              <a:xfrm>
                <a:off x="10390896" y="4507119"/>
                <a:ext cx="748400" cy="246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ED7D31"/>
                  </a:buClr>
                  <a:buSzPts val="600"/>
                  <a:buFont typeface="Arial"/>
                  <a:buNone/>
                  <a:tabLst/>
                  <a:defRPr/>
                </a:pPr>
                <a:r>
                  <a:rPr kumimoji="0" lang="fr" sz="800" b="1" i="0" u="none" strike="noStrike" kern="1200" cap="none" spc="0" normalizeH="0" baseline="0" noProof="0">
                    <a:ln>
                      <a:noFill/>
                    </a:ln>
                    <a:solidFill>
                      <a:srgbClr val="FFAB40">
                        <a:lumMod val="75000"/>
                      </a:srgbClr>
                    </a:solidFill>
                    <a:effectLst/>
                    <a:uLnTx/>
                    <a:uFillTx/>
                    <a:latin typeface="Roboto"/>
                    <a:ea typeface="Roboto"/>
                    <a:cs typeface="Roboto"/>
                    <a:sym typeface="Roboto"/>
                  </a:rPr>
                  <a:t>ISRAEL</a:t>
                </a:r>
                <a:endParaRPr kumimoji="0" sz="800" b="0" i="0" u="none" strike="noStrike" kern="1200" cap="none" spc="0" normalizeH="0" baseline="0" noProof="0">
                  <a:ln>
                    <a:noFill/>
                  </a:ln>
                  <a:solidFill>
                    <a:srgbClr val="FFAB40">
                      <a:lumMod val="75000"/>
                    </a:srgbClr>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fr" sz="800" b="0" i="0" u="none" strike="noStrike" kern="1200" cap="none" spc="0" normalizeH="0" baseline="0" noProof="0">
                    <a:ln>
                      <a:noFill/>
                    </a:ln>
                    <a:solidFill>
                      <a:srgbClr val="000000"/>
                    </a:solidFill>
                    <a:effectLst/>
                    <a:uLnTx/>
                    <a:uFillTx/>
                    <a:latin typeface="Roboto"/>
                    <a:ea typeface="Roboto"/>
                    <a:cs typeface="Roboto"/>
                    <a:sym typeface="Roboto"/>
                  </a:rPr>
                  <a:t>Rosh Hanikra</a:t>
                </a:r>
                <a:endParaRPr kumimoji="0" sz="800" b="0" i="0" u="none" strike="noStrike" kern="1200" cap="none" spc="0" normalizeH="0" baseline="0" noProof="0">
                  <a:ln>
                    <a:noFill/>
                  </a:ln>
                  <a:solidFill>
                    <a:srgbClr val="000000"/>
                  </a:solidFill>
                  <a:effectLst/>
                  <a:uLnTx/>
                  <a:uFillTx/>
                  <a:latin typeface="Roboto"/>
                  <a:ea typeface="Roboto"/>
                  <a:cs typeface="Roboto"/>
                  <a:sym typeface="Roboto"/>
                </a:endParaRPr>
              </a:p>
            </p:txBody>
          </p:sp>
          <p:sp>
            <p:nvSpPr>
              <p:cNvPr id="172" name="Google Shape;172;p16"/>
              <p:cNvSpPr/>
              <p:nvPr/>
            </p:nvSpPr>
            <p:spPr>
              <a:xfrm>
                <a:off x="10012597" y="3543018"/>
                <a:ext cx="748400" cy="246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C000"/>
                  </a:buClr>
                  <a:buSzPts val="600"/>
                  <a:buFont typeface="Arial"/>
                  <a:buNone/>
                  <a:tabLst/>
                  <a:defRPr/>
                </a:pPr>
                <a:r>
                  <a:rPr kumimoji="0" lang="fr" sz="800" b="1" i="0" u="none" strike="noStrike" kern="1200" cap="none" spc="0" normalizeH="0" baseline="0" noProof="0">
                    <a:ln>
                      <a:noFill/>
                    </a:ln>
                    <a:solidFill>
                      <a:srgbClr val="FFC000"/>
                    </a:solidFill>
                    <a:effectLst/>
                    <a:uLnTx/>
                    <a:uFillTx/>
                    <a:latin typeface="Roboto"/>
                    <a:ea typeface="Roboto"/>
                    <a:cs typeface="Roboto"/>
                    <a:sym typeface="Roboto"/>
                  </a:rPr>
                  <a:t>TURKEY</a:t>
                </a:r>
                <a:endParaRPr kumimoji="0" sz="800" b="0" i="0" u="none" strike="noStrike" kern="1200" cap="none" spc="0" normalizeH="0" baseline="0" noProof="0">
                  <a:ln>
                    <a:noFill/>
                  </a:ln>
                  <a:solidFill>
                    <a:srgbClr val="FFC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Foça </a:t>
                </a:r>
                <a:endParaRPr kumimoji="0" sz="2489" b="0" i="0" u="none" strike="noStrike" kern="1200" cap="none" spc="0" normalizeH="0" baseline="0" noProof="0">
                  <a:ln>
                    <a:noFill/>
                  </a:ln>
                  <a:solidFill>
                    <a:srgbClr val="000000"/>
                  </a:solidFill>
                  <a:effectLst/>
                  <a:uLnTx/>
                  <a:uFillTx/>
                  <a:latin typeface="Arial"/>
                  <a:cs typeface="Arial"/>
                  <a:sym typeface="Arial"/>
                </a:endParaRPr>
              </a:p>
            </p:txBody>
          </p:sp>
          <p:sp>
            <p:nvSpPr>
              <p:cNvPr id="173" name="Google Shape;173;p16"/>
              <p:cNvSpPr txBox="1"/>
              <p:nvPr/>
            </p:nvSpPr>
            <p:spPr>
              <a:xfrm>
                <a:off x="12257080" y="3053702"/>
                <a:ext cx="246400" cy="400000"/>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35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74" name="Google Shape;174;p16"/>
              <p:cNvSpPr/>
              <p:nvPr/>
            </p:nvSpPr>
            <p:spPr>
              <a:xfrm>
                <a:off x="9149585" y="3107954"/>
                <a:ext cx="1123200" cy="369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C000"/>
                  </a:buClr>
                  <a:buSzPts val="600"/>
                  <a:buFont typeface="Arial"/>
                  <a:buNone/>
                  <a:tabLst/>
                  <a:defRPr/>
                </a:pPr>
                <a:r>
                  <a:rPr kumimoji="0" lang="fr" sz="800" b="1" i="0" u="none" strike="noStrike" kern="1200" cap="none" spc="0" normalizeH="0" baseline="0" noProof="0">
                    <a:ln>
                      <a:noFill/>
                    </a:ln>
                    <a:solidFill>
                      <a:srgbClr val="FFC000"/>
                    </a:solidFill>
                    <a:effectLst/>
                    <a:uLnTx/>
                    <a:uFillTx/>
                    <a:latin typeface="Roboto"/>
                    <a:ea typeface="Roboto"/>
                    <a:cs typeface="Roboto"/>
                    <a:sym typeface="Roboto"/>
                  </a:rPr>
                  <a:t>ALBANIA</a:t>
                </a:r>
                <a:endParaRPr kumimoji="0" sz="800" b="0" i="0" u="none" strike="noStrike" kern="1200" cap="none" spc="0" normalizeH="0" baseline="0" noProof="0">
                  <a:ln>
                    <a:noFill/>
                  </a:ln>
                  <a:solidFill>
                    <a:srgbClr val="FFC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Karaburun-Sazan</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Porto Palermo</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p:txBody>
          </p:sp>
          <p:sp>
            <p:nvSpPr>
              <p:cNvPr id="175" name="Google Shape;175;p16"/>
              <p:cNvSpPr/>
              <p:nvPr/>
            </p:nvSpPr>
            <p:spPr>
              <a:xfrm>
                <a:off x="9023572" y="2614992"/>
                <a:ext cx="1123200" cy="246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C000"/>
                  </a:buClr>
                  <a:buSzPts val="600"/>
                  <a:buFont typeface="Arial"/>
                  <a:buNone/>
                  <a:tabLst/>
                  <a:defRPr/>
                </a:pPr>
                <a:r>
                  <a:rPr kumimoji="0" lang="fr" sz="800" b="1" i="0" u="none" strike="noStrike" kern="1200" cap="none" spc="0" normalizeH="0" baseline="0" noProof="0" dirty="0">
                    <a:ln>
                      <a:noFill/>
                    </a:ln>
                    <a:solidFill>
                      <a:srgbClr val="FFC000"/>
                    </a:solidFill>
                    <a:effectLst/>
                    <a:uLnTx/>
                    <a:uFillTx/>
                    <a:latin typeface="Roboto"/>
                    <a:ea typeface="Roboto"/>
                    <a:cs typeface="Roboto"/>
                    <a:sym typeface="Roboto"/>
                  </a:rPr>
                  <a:t>MONTENEGRO</a:t>
                </a:r>
                <a:endParaRPr kumimoji="0" sz="800" b="0" i="0" u="none" strike="noStrike" kern="1200" cap="none" spc="0" normalizeH="0" baseline="0" noProof="0" dirty="0">
                  <a:ln>
                    <a:noFill/>
                  </a:ln>
                  <a:solidFill>
                    <a:srgbClr val="FFC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dirty="0">
                    <a:ln>
                      <a:noFill/>
                    </a:ln>
                    <a:solidFill>
                      <a:srgbClr val="FFFFFF"/>
                    </a:solidFill>
                    <a:effectLst/>
                    <a:uLnTx/>
                    <a:uFillTx/>
                    <a:latin typeface="Roboto"/>
                    <a:ea typeface="Roboto"/>
                    <a:cs typeface="Roboto"/>
                    <a:sym typeface="Roboto"/>
                  </a:rPr>
                  <a:t>Boka Kotorska Platamuni </a:t>
                </a: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dirty="0">
                    <a:ln>
                      <a:noFill/>
                    </a:ln>
                    <a:solidFill>
                      <a:srgbClr val="FFFFFF"/>
                    </a:solidFill>
                    <a:effectLst/>
                    <a:uLnTx/>
                    <a:uFillTx/>
                    <a:latin typeface="Roboto"/>
                    <a:ea typeface="Roboto"/>
                    <a:cs typeface="Roboto"/>
                    <a:sym typeface="Roboto"/>
                  </a:rPr>
                  <a:t>Ratac</a:t>
                </a:r>
              </a:p>
            </p:txBody>
          </p:sp>
          <p:sp>
            <p:nvSpPr>
              <p:cNvPr id="176" name="Google Shape;176;p16"/>
              <p:cNvSpPr/>
              <p:nvPr/>
            </p:nvSpPr>
            <p:spPr>
              <a:xfrm>
                <a:off x="8584507" y="2011179"/>
                <a:ext cx="740000" cy="98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C000"/>
                  </a:buClr>
                  <a:buSzPts val="600"/>
                  <a:buFont typeface="Arial"/>
                  <a:buNone/>
                  <a:tabLst/>
                  <a:defRPr/>
                </a:pPr>
                <a:r>
                  <a:rPr kumimoji="0" lang="fr" sz="800" b="1" i="0" u="none" strike="noStrike" kern="1200" cap="none" spc="0" normalizeH="0" baseline="0" noProof="0">
                    <a:ln>
                      <a:noFill/>
                    </a:ln>
                    <a:solidFill>
                      <a:srgbClr val="FFC000"/>
                    </a:solidFill>
                    <a:effectLst/>
                    <a:uLnTx/>
                    <a:uFillTx/>
                    <a:latin typeface="Roboto"/>
                    <a:ea typeface="Roboto"/>
                    <a:cs typeface="Roboto"/>
                    <a:sym typeface="Roboto"/>
                  </a:rPr>
                  <a:t>CROATIA</a:t>
                </a:r>
                <a:endParaRPr kumimoji="0" sz="800" b="0" i="0" u="none" strike="noStrike" kern="1200" cap="none" spc="0" normalizeH="0" baseline="0" noProof="0">
                  <a:ln>
                    <a:noFill/>
                  </a:ln>
                  <a:solidFill>
                    <a:srgbClr val="FFC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Boka</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Prvić</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Goli Otok</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Sv. Grgur</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Unije,</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Susak </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Srakane</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p:txBody>
          </p:sp>
          <p:sp>
            <p:nvSpPr>
              <p:cNvPr id="177" name="Google Shape;177;p16"/>
              <p:cNvSpPr/>
              <p:nvPr/>
            </p:nvSpPr>
            <p:spPr>
              <a:xfrm>
                <a:off x="8071782" y="2370324"/>
                <a:ext cx="740000" cy="246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C000"/>
                  </a:buClr>
                  <a:buSzPts val="600"/>
                  <a:buFont typeface="Arial"/>
                  <a:buNone/>
                  <a:tabLst/>
                  <a:defRPr/>
                </a:pPr>
                <a:r>
                  <a:rPr kumimoji="0" lang="fr" sz="800" b="1" i="0" u="none" strike="noStrike" kern="1200" cap="none" spc="0" normalizeH="0" baseline="0" noProof="0">
                    <a:ln>
                      <a:noFill/>
                    </a:ln>
                    <a:solidFill>
                      <a:srgbClr val="FFC000"/>
                    </a:solidFill>
                    <a:effectLst/>
                    <a:uLnTx/>
                    <a:uFillTx/>
                    <a:latin typeface="Roboto"/>
                    <a:ea typeface="Roboto"/>
                    <a:cs typeface="Roboto"/>
                    <a:sym typeface="Roboto"/>
                  </a:rPr>
                  <a:t>SLOVENIA</a:t>
                </a:r>
                <a:endParaRPr kumimoji="0" sz="800" b="0" i="0" u="none" strike="noStrike" kern="1200" cap="none" spc="0" normalizeH="0" baseline="0" noProof="0">
                  <a:ln>
                    <a:noFill/>
                  </a:ln>
                  <a:solidFill>
                    <a:srgbClr val="FFC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Strunjan </a:t>
                </a:r>
                <a:endParaRPr kumimoji="0" sz="2489" b="0" i="0" u="none" strike="noStrike" kern="1200" cap="none" spc="0" normalizeH="0" baseline="0" noProof="0">
                  <a:ln>
                    <a:noFill/>
                  </a:ln>
                  <a:solidFill>
                    <a:srgbClr val="000000"/>
                  </a:solidFill>
                  <a:effectLst/>
                  <a:uLnTx/>
                  <a:uFillTx/>
                  <a:latin typeface="Arial"/>
                  <a:cs typeface="Arial"/>
                  <a:sym typeface="Arial"/>
                </a:endParaRPr>
              </a:p>
            </p:txBody>
          </p:sp>
          <p:sp>
            <p:nvSpPr>
              <p:cNvPr id="178" name="Google Shape;178;p16"/>
              <p:cNvSpPr/>
              <p:nvPr/>
            </p:nvSpPr>
            <p:spPr>
              <a:xfrm>
                <a:off x="7363974" y="2183608"/>
                <a:ext cx="863200" cy="738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C000"/>
                  </a:buClr>
                  <a:buSzPts val="600"/>
                  <a:buFont typeface="Arial"/>
                  <a:buNone/>
                  <a:tabLst/>
                  <a:defRPr/>
                </a:pPr>
                <a:r>
                  <a:rPr kumimoji="0" lang="fr" sz="800" b="1" i="0" u="none" strike="noStrike" kern="1200" cap="none" spc="0" normalizeH="0" baseline="0" noProof="0">
                    <a:ln>
                      <a:noFill/>
                    </a:ln>
                    <a:solidFill>
                      <a:srgbClr val="FFC000"/>
                    </a:solidFill>
                    <a:effectLst/>
                    <a:uLnTx/>
                    <a:uFillTx/>
                    <a:latin typeface="Roboto"/>
                    <a:ea typeface="Roboto"/>
                    <a:cs typeface="Roboto"/>
                    <a:sym typeface="Roboto"/>
                  </a:rPr>
                  <a:t>ITALY</a:t>
                </a: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 </a:t>
                </a:r>
                <a:endParaRPr kumimoji="0" sz="2489"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Egadi</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Tavolara-Punta </a:t>
                </a:r>
                <a:endParaRPr kumimoji="0" sz="2489"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Coda Cavallo</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Torre del Cerrano</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Torre Guaceto</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p:txBody>
          </p:sp>
        </p:grpSp>
        <p:sp>
          <p:nvSpPr>
            <p:cNvPr id="179" name="Google Shape;179;p16"/>
            <p:cNvSpPr/>
            <p:nvPr/>
          </p:nvSpPr>
          <p:spPr>
            <a:xfrm>
              <a:off x="9216932" y="1408584"/>
              <a:ext cx="1591200" cy="1128031"/>
            </a:xfrm>
            <a:prstGeom prst="rect">
              <a:avLst/>
            </a:prstGeom>
            <a:noFill/>
            <a:ln w="9525" cap="flat" cmpd="sng">
              <a:solidFill>
                <a:srgbClr val="FFFFFF"/>
              </a:solidFill>
              <a:prstDash val="solid"/>
              <a:round/>
              <a:headEnd type="none" w="sm" len="sm"/>
              <a:tailEnd type="none" w="sm" len="sm"/>
            </a:ln>
          </p:spPr>
          <p:txBody>
            <a:bodyPr spcFirstLastPara="1" wrap="square" lIns="48000" tIns="0" rIns="4800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1200"/>
                <a:buFont typeface="Arial"/>
                <a:buNone/>
                <a:tabLst/>
                <a:defRPr/>
              </a:pPr>
              <a:r>
                <a:rPr kumimoji="0" lang="fr" sz="1600" b="1" i="0" u="none" strike="noStrike" kern="1200" cap="none" spc="0" normalizeH="0" baseline="0" noProof="0">
                  <a:ln>
                    <a:noFill/>
                  </a:ln>
                  <a:solidFill>
                    <a:srgbClr val="FFFFFF"/>
                  </a:solidFill>
                  <a:effectLst/>
                  <a:uLnTx/>
                  <a:uFillTx/>
                  <a:latin typeface="Roboto"/>
                  <a:ea typeface="Roboto"/>
                  <a:cs typeface="Roboto"/>
                  <a:sym typeface="Roboto"/>
                </a:rPr>
                <a:t>56 areas </a:t>
              </a:r>
            </a:p>
            <a:p>
              <a:pPr marL="0" marR="0" lvl="0" indent="0" algn="l" defTabSz="914400" rtl="0" eaLnBrk="1" fontAlgn="auto" latinLnBrk="0" hangingPunct="1">
                <a:lnSpc>
                  <a:spcPct val="100000"/>
                </a:lnSpc>
                <a:spcBef>
                  <a:spcPts val="0"/>
                </a:spcBef>
                <a:spcAft>
                  <a:spcPts val="0"/>
                </a:spcAft>
                <a:buClr>
                  <a:srgbClr val="FFFFFF"/>
                </a:buClr>
                <a:buSzPts val="1200"/>
                <a:buFont typeface="Arial"/>
                <a:buNone/>
                <a:tabLst/>
                <a:defRPr/>
              </a:pPr>
              <a:r>
                <a:rPr kumimoji="0" lang="fr" sz="12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sym typeface="Roboto"/>
                </a:rPr>
                <a:t>(MPAs/SPAMIs </a:t>
              </a:r>
            </a:p>
            <a:p>
              <a:pPr marL="0" marR="0" lvl="0" indent="0" algn="l" defTabSz="914400" rtl="0" eaLnBrk="1" fontAlgn="auto" latinLnBrk="0" hangingPunct="1">
                <a:lnSpc>
                  <a:spcPct val="100000"/>
                </a:lnSpc>
                <a:spcBef>
                  <a:spcPts val="0"/>
                </a:spcBef>
                <a:spcAft>
                  <a:spcPts val="0"/>
                </a:spcAft>
                <a:buClr>
                  <a:srgbClr val="FFFFFF"/>
                </a:buClr>
                <a:buSzPts val="1200"/>
                <a:buFont typeface="Arial"/>
                <a:buNone/>
                <a:tabLst/>
                <a:defRPr/>
              </a:pPr>
              <a:r>
                <a:rPr kumimoji="0" lang="fr" sz="12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sym typeface="Roboto"/>
                </a:rPr>
                <a:t>and futur MPAs)</a:t>
              </a:r>
              <a:endParaRPr kumimoji="0"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a:p>
              <a:pPr marL="0" marR="0" lvl="0" indent="0" algn="l"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fr" sz="1600" b="0" i="1" u="none" strike="noStrike" kern="1200" cap="none" spc="0" normalizeH="0" baseline="0" noProof="0">
                  <a:ln>
                    <a:noFill/>
                  </a:ln>
                  <a:solidFill>
                    <a:srgbClr val="FFFFFF"/>
                  </a:solidFill>
                  <a:effectLst/>
                  <a:uLnTx/>
                  <a:uFillTx/>
                  <a:latin typeface="Roboto"/>
                  <a:ea typeface="Roboto"/>
                  <a:cs typeface="Roboto"/>
                  <a:sym typeface="Roboto"/>
                </a:rPr>
                <a:t>in</a:t>
              </a:r>
              <a:r>
                <a:rPr kumimoji="0" lang="fr" sz="1600" b="0" i="0" u="none" strike="noStrike" kern="1200" cap="none" spc="0" normalizeH="0" baseline="0" noProof="0">
                  <a:ln>
                    <a:noFill/>
                  </a:ln>
                  <a:solidFill>
                    <a:srgbClr val="FFFFFF"/>
                  </a:solidFill>
                  <a:effectLst/>
                  <a:uLnTx/>
                  <a:uFillTx/>
                  <a:latin typeface="Roboto"/>
                  <a:ea typeface="Roboto"/>
                  <a:cs typeface="Roboto"/>
                  <a:sym typeface="Roboto"/>
                </a:rPr>
                <a:t> </a:t>
              </a:r>
              <a:endParaRPr kumimoji="0" sz="1600" b="1" i="0" u="none" strike="noStrike" kern="1200" cap="none" spc="0" normalizeH="0" baseline="0" noProof="0">
                <a:ln>
                  <a:noFill/>
                </a:ln>
                <a:solidFill>
                  <a:srgbClr val="FFC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C000"/>
                </a:buClr>
                <a:buSzPts val="1200"/>
                <a:buFont typeface="Arial"/>
                <a:buNone/>
                <a:tabLst/>
                <a:defRPr/>
              </a:pPr>
              <a:r>
                <a:rPr kumimoji="0" lang="fr" sz="1600" b="1" i="0" u="none" strike="noStrike" kern="1200" cap="none" spc="0" normalizeH="0" baseline="0" noProof="0">
                  <a:ln>
                    <a:noFill/>
                  </a:ln>
                  <a:solidFill>
                    <a:srgbClr val="FFC000"/>
                  </a:solidFill>
                  <a:effectLst/>
                  <a:uLnTx/>
                  <a:uFillTx/>
                  <a:latin typeface="Roboto"/>
                  <a:ea typeface="Roboto"/>
                  <a:cs typeface="Roboto"/>
                  <a:sym typeface="Roboto"/>
                </a:rPr>
                <a:t>18 COUNTRIES</a:t>
              </a:r>
              <a:endParaRPr kumimoji="0" sz="1600" b="0" i="0" u="none" strike="noStrike" kern="1200" cap="none" spc="0" normalizeH="0" baseline="0" noProof="0">
                <a:ln>
                  <a:noFill/>
                </a:ln>
                <a:solidFill>
                  <a:srgbClr val="FFC000"/>
                </a:solidFill>
                <a:effectLst/>
                <a:uLnTx/>
                <a:uFillTx/>
                <a:latin typeface="Roboto"/>
                <a:ea typeface="Roboto"/>
                <a:cs typeface="Roboto"/>
                <a:sym typeface="Roboto"/>
              </a:endParaRPr>
            </a:p>
          </p:txBody>
        </p:sp>
        <p:pic>
          <p:nvPicPr>
            <p:cNvPr id="57" name="Google Shape;154;p16">
              <a:extLst>
                <a:ext uri="{FF2B5EF4-FFF2-40B4-BE49-F238E27FC236}">
                  <a16:creationId xmlns:a16="http://schemas.microsoft.com/office/drawing/2014/main" id="{3A81034A-420E-9CD0-A959-B521568494E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43133" y="2873919"/>
              <a:ext cx="294720" cy="293281"/>
            </a:xfrm>
            <a:prstGeom prst="rect">
              <a:avLst/>
            </a:prstGeom>
            <a:noFill/>
            <a:ln>
              <a:noFill/>
            </a:ln>
          </p:spPr>
        </p:pic>
        <p:sp>
          <p:nvSpPr>
            <p:cNvPr id="58" name="Google Shape;178;p16">
              <a:extLst>
                <a:ext uri="{FF2B5EF4-FFF2-40B4-BE49-F238E27FC236}">
                  <a16:creationId xmlns:a16="http://schemas.microsoft.com/office/drawing/2014/main" id="{71DBCBF5-5E24-A1E7-1C66-2379DE7F5780}"/>
                </a:ext>
              </a:extLst>
            </p:cNvPr>
            <p:cNvSpPr/>
            <p:nvPr/>
          </p:nvSpPr>
          <p:spPr>
            <a:xfrm>
              <a:off x="6816566" y="2830457"/>
              <a:ext cx="618270" cy="31359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C000"/>
                </a:buClr>
                <a:buSzPts val="600"/>
                <a:buFont typeface="Arial"/>
                <a:buNone/>
                <a:tabLst/>
                <a:defRPr/>
              </a:pPr>
              <a:r>
                <a:rPr kumimoji="0" lang="fr" sz="800" b="1" i="0" u="none" strike="noStrike" kern="1200" cap="none" spc="0" normalizeH="0" baseline="0" noProof="0">
                  <a:ln>
                    <a:noFill/>
                  </a:ln>
                  <a:solidFill>
                    <a:srgbClr val="FFC000"/>
                  </a:solidFill>
                  <a:effectLst/>
                  <a:uLnTx/>
                  <a:uFillTx/>
                  <a:latin typeface="Roboto"/>
                  <a:ea typeface="Roboto"/>
                  <a:cs typeface="Roboto"/>
                  <a:sym typeface="Roboto"/>
                </a:rPr>
                <a:t>France</a:t>
              </a: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 </a:t>
              </a:r>
              <a:endParaRPr kumimoji="0" sz="2489"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Côte Bleue</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p:txBody>
        </p:sp>
        <p:pic>
          <p:nvPicPr>
            <p:cNvPr id="59" name="Google Shape;154;p16">
              <a:extLst>
                <a:ext uri="{FF2B5EF4-FFF2-40B4-BE49-F238E27FC236}">
                  <a16:creationId xmlns:a16="http://schemas.microsoft.com/office/drawing/2014/main" id="{1F205DA3-F415-2EA8-BEB5-52D22FE72FF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028511" y="3018576"/>
              <a:ext cx="294720" cy="293281"/>
            </a:xfrm>
            <a:prstGeom prst="rect">
              <a:avLst/>
            </a:prstGeom>
            <a:noFill/>
            <a:ln>
              <a:noFill/>
            </a:ln>
          </p:spPr>
        </p:pic>
        <p:sp>
          <p:nvSpPr>
            <p:cNvPr id="60" name="Google Shape;178;p16">
              <a:extLst>
                <a:ext uri="{FF2B5EF4-FFF2-40B4-BE49-F238E27FC236}">
                  <a16:creationId xmlns:a16="http://schemas.microsoft.com/office/drawing/2014/main" id="{F0F5C73D-3F99-1C05-3EE2-6CFF3A5B2811}"/>
                </a:ext>
              </a:extLst>
            </p:cNvPr>
            <p:cNvSpPr/>
            <p:nvPr/>
          </p:nvSpPr>
          <p:spPr>
            <a:xfrm>
              <a:off x="6788489" y="3099167"/>
              <a:ext cx="336897" cy="31359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C000"/>
                </a:buClr>
                <a:buSzPts val="600"/>
                <a:buFont typeface="Arial"/>
                <a:buNone/>
                <a:tabLst/>
                <a:defRPr/>
              </a:pPr>
              <a:r>
                <a:rPr kumimoji="0" lang="fr" sz="800" b="1" i="0" u="none" strike="noStrike" kern="1200" cap="none" spc="0" normalizeH="0" baseline="0" noProof="0">
                  <a:ln>
                    <a:noFill/>
                  </a:ln>
                  <a:solidFill>
                    <a:srgbClr val="FFC000"/>
                  </a:solidFill>
                  <a:effectLst/>
                  <a:uLnTx/>
                  <a:uFillTx/>
                  <a:latin typeface="Roboto"/>
                  <a:ea typeface="Roboto"/>
                  <a:cs typeface="Roboto"/>
                  <a:sym typeface="Roboto"/>
                </a:rPr>
                <a:t>Spain</a:t>
              </a: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 </a:t>
              </a:r>
              <a:endParaRPr kumimoji="0" sz="2489"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FFFFFF"/>
                  </a:solidFill>
                  <a:effectLst/>
                  <a:uLnTx/>
                  <a:uFillTx/>
                  <a:latin typeface="Roboto"/>
                  <a:ea typeface="Roboto"/>
                  <a:cs typeface="Roboto"/>
                  <a:sym typeface="Roboto"/>
                </a:rPr>
                <a:t>Medes</a:t>
              </a:r>
              <a:endParaRPr kumimoji="0" sz="800" b="0" i="0" u="none" strike="noStrike" kern="1200" cap="none" spc="0" normalizeH="0" baseline="0" noProof="0">
                <a:ln>
                  <a:noFill/>
                </a:ln>
                <a:solidFill>
                  <a:srgbClr val="FFFFFF"/>
                </a:solidFill>
                <a:effectLst/>
                <a:uLnTx/>
                <a:uFillTx/>
                <a:latin typeface="Roboto"/>
                <a:ea typeface="Roboto"/>
                <a:cs typeface="Roboto"/>
                <a:sym typeface="Roboto"/>
              </a:endParaRPr>
            </a:p>
          </p:txBody>
        </p:sp>
        <p:pic>
          <p:nvPicPr>
            <p:cNvPr id="65" name="Google Shape;159;p16">
              <a:extLst>
                <a:ext uri="{FF2B5EF4-FFF2-40B4-BE49-F238E27FC236}">
                  <a16:creationId xmlns:a16="http://schemas.microsoft.com/office/drawing/2014/main" id="{83687CC1-8BAF-204C-4F1D-CE3DF70DC63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518613" y="3926238"/>
              <a:ext cx="294720" cy="293281"/>
            </a:xfrm>
            <a:prstGeom prst="rect">
              <a:avLst/>
            </a:prstGeom>
            <a:noFill/>
            <a:ln>
              <a:noFill/>
            </a:ln>
          </p:spPr>
        </p:pic>
        <p:pic>
          <p:nvPicPr>
            <p:cNvPr id="66" name="Google Shape;139;p16">
              <a:extLst>
                <a:ext uri="{FF2B5EF4-FFF2-40B4-BE49-F238E27FC236}">
                  <a16:creationId xmlns:a16="http://schemas.microsoft.com/office/drawing/2014/main" id="{9C39E4ED-E8C2-D1B5-8E0B-1E174FAE8CF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26861" y="4069525"/>
              <a:ext cx="294720" cy="293281"/>
            </a:xfrm>
            <a:prstGeom prst="rect">
              <a:avLst/>
            </a:prstGeom>
            <a:noFill/>
            <a:ln>
              <a:noFill/>
            </a:ln>
          </p:spPr>
        </p:pic>
        <p:sp>
          <p:nvSpPr>
            <p:cNvPr id="67" name="Google Shape;168;p16">
              <a:extLst>
                <a:ext uri="{FF2B5EF4-FFF2-40B4-BE49-F238E27FC236}">
                  <a16:creationId xmlns:a16="http://schemas.microsoft.com/office/drawing/2014/main" id="{DF456D78-8799-004D-EF79-BDD500820D7F}"/>
                </a:ext>
              </a:extLst>
            </p:cNvPr>
            <p:cNvSpPr/>
            <p:nvPr/>
          </p:nvSpPr>
          <p:spPr>
            <a:xfrm>
              <a:off x="10259517" y="4241627"/>
              <a:ext cx="748400" cy="246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C000"/>
                </a:buClr>
                <a:buSzPts val="600"/>
                <a:buFont typeface="Arial"/>
                <a:buNone/>
                <a:tabLst/>
                <a:defRPr/>
              </a:pPr>
              <a:r>
                <a:rPr kumimoji="0" lang="fr" sz="800" b="1" i="0" u="none" strike="noStrike" kern="1200" cap="none" spc="0" normalizeH="0" baseline="0" noProof="0">
                  <a:ln>
                    <a:noFill/>
                  </a:ln>
                  <a:solidFill>
                    <a:srgbClr val="FFAB40">
                      <a:lumMod val="75000"/>
                    </a:srgbClr>
                  </a:solidFill>
                  <a:effectLst/>
                  <a:uLnTx/>
                  <a:uFillTx/>
                  <a:latin typeface="Roboto"/>
                  <a:ea typeface="Roboto"/>
                  <a:cs typeface="Roboto"/>
                  <a:sym typeface="Roboto"/>
                </a:rPr>
                <a:t>CYPRUS</a:t>
              </a:r>
              <a:endParaRPr kumimoji="0" sz="800" b="0" i="0" u="none" strike="noStrike" kern="1200" cap="none" spc="0" normalizeH="0" baseline="0" noProof="0">
                <a:ln>
                  <a:noFill/>
                </a:ln>
                <a:solidFill>
                  <a:srgbClr val="FFAB40">
                    <a:lumMod val="75000"/>
                  </a:srgbClr>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fr" sz="800" b="0" i="0" u="none" strike="noStrike" kern="1200" cap="none" spc="0" normalizeH="0" baseline="0" noProof="0">
                  <a:ln>
                    <a:noFill/>
                  </a:ln>
                  <a:solidFill>
                    <a:srgbClr val="212121"/>
                  </a:solidFill>
                  <a:effectLst/>
                  <a:uLnTx/>
                  <a:uFillTx/>
                  <a:latin typeface="Roboto"/>
                  <a:ea typeface="Roboto"/>
                  <a:cs typeface="Roboto"/>
                  <a:sym typeface="Roboto"/>
                </a:rPr>
                <a:t>Cape Greko</a:t>
              </a:r>
              <a:endParaRPr kumimoji="0" sz="800" b="0" i="0" u="none" strike="noStrike" kern="1200" cap="none" spc="0" normalizeH="0" baseline="0" noProof="0">
                <a:ln>
                  <a:noFill/>
                </a:ln>
                <a:solidFill>
                  <a:srgbClr val="212121"/>
                </a:solidFill>
                <a:effectLst/>
                <a:uLnTx/>
                <a:uFillTx/>
                <a:latin typeface="Roboto"/>
                <a:ea typeface="Roboto"/>
                <a:cs typeface="Roboto"/>
                <a:sym typeface="Roboto"/>
              </a:endParaRPr>
            </a:p>
          </p:txBody>
        </p:sp>
        <p:pic>
          <p:nvPicPr>
            <p:cNvPr id="68" name="Google Shape;160;p16">
              <a:extLst>
                <a:ext uri="{FF2B5EF4-FFF2-40B4-BE49-F238E27FC236}">
                  <a16:creationId xmlns:a16="http://schemas.microsoft.com/office/drawing/2014/main" id="{A2479F0E-B587-8BEC-623A-10CA91990A9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723252" y="3738469"/>
              <a:ext cx="294720" cy="293281"/>
            </a:xfrm>
            <a:prstGeom prst="rect">
              <a:avLst/>
            </a:prstGeom>
            <a:noFill/>
            <a:ln>
              <a:noFill/>
            </a:ln>
          </p:spPr>
        </p:pic>
        <p:pic>
          <p:nvPicPr>
            <p:cNvPr id="69" name="Google Shape;151;p16">
              <a:extLst>
                <a:ext uri="{FF2B5EF4-FFF2-40B4-BE49-F238E27FC236}">
                  <a16:creationId xmlns:a16="http://schemas.microsoft.com/office/drawing/2014/main" id="{6FE97AB4-CBCB-B3B8-1459-C405EF1212F3}"/>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876212" y="3048082"/>
              <a:ext cx="294720" cy="293281"/>
            </a:xfrm>
            <a:prstGeom prst="rect">
              <a:avLst/>
            </a:prstGeom>
            <a:noFill/>
            <a:ln>
              <a:noFill/>
            </a:ln>
          </p:spPr>
        </p:pic>
        <p:pic>
          <p:nvPicPr>
            <p:cNvPr id="70" name="Google Shape;151;p16">
              <a:extLst>
                <a:ext uri="{FF2B5EF4-FFF2-40B4-BE49-F238E27FC236}">
                  <a16:creationId xmlns:a16="http://schemas.microsoft.com/office/drawing/2014/main" id="{938D2601-39C2-E841-6BD6-1B9B3CEAF6A4}"/>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822872" y="3017602"/>
              <a:ext cx="294720" cy="293281"/>
            </a:xfrm>
            <a:prstGeom prst="rect">
              <a:avLst/>
            </a:prstGeom>
            <a:noFill/>
            <a:ln>
              <a:noFill/>
            </a:ln>
          </p:spPr>
        </p:pic>
        <p:sp>
          <p:nvSpPr>
            <p:cNvPr id="71" name="Google Shape;168;p16">
              <a:extLst>
                <a:ext uri="{FF2B5EF4-FFF2-40B4-BE49-F238E27FC236}">
                  <a16:creationId xmlns:a16="http://schemas.microsoft.com/office/drawing/2014/main" id="{1EF76514-004C-02AA-040F-D0F44C943109}"/>
                </a:ext>
              </a:extLst>
            </p:cNvPr>
            <p:cNvSpPr/>
            <p:nvPr/>
          </p:nvSpPr>
          <p:spPr>
            <a:xfrm>
              <a:off x="8575569" y="3868515"/>
              <a:ext cx="1471566" cy="246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C000"/>
                </a:buClr>
                <a:buSzPts val="600"/>
                <a:buFont typeface="Arial"/>
                <a:buNone/>
                <a:tabLst/>
                <a:defRPr/>
              </a:pPr>
              <a:r>
                <a:rPr kumimoji="0" lang="fr" sz="800" b="1" i="0" u="none" strike="noStrike" kern="1200" cap="none" spc="0" normalizeH="0" baseline="0" noProof="0">
                  <a:ln>
                    <a:noFill/>
                  </a:ln>
                  <a:solidFill>
                    <a:srgbClr val="FFAB40">
                      <a:lumMod val="75000"/>
                    </a:srgbClr>
                  </a:solidFill>
                  <a:effectLst/>
                  <a:uLnTx/>
                  <a:uFillTx/>
                  <a:latin typeface="Roboto"/>
                  <a:ea typeface="Roboto"/>
                  <a:cs typeface="Roboto"/>
                  <a:sym typeface="Roboto"/>
                </a:rPr>
                <a:t>MALTA</a:t>
              </a:r>
              <a:endParaRPr kumimoji="0" sz="800" b="0" i="0" u="none" strike="noStrike" kern="1200" cap="none" spc="0" normalizeH="0" baseline="0" noProof="0">
                <a:ln>
                  <a:noFill/>
                </a:ln>
                <a:solidFill>
                  <a:srgbClr val="FFAB40">
                    <a:lumMod val="75000"/>
                  </a:srgbClr>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en-GB" sz="700" b="0" i="0" u="none" strike="noStrike" kern="1200" cap="none" spc="0" normalizeH="0" baseline="0" noProof="0" err="1">
                  <a:ln>
                    <a:noFill/>
                  </a:ln>
                  <a:solidFill>
                    <a:srgbClr val="212121"/>
                  </a:solidFill>
                  <a:effectLst/>
                  <a:uLnTx/>
                  <a:uFillTx/>
                  <a:latin typeface="Roboto"/>
                  <a:ea typeface="Roboto"/>
                  <a:cs typeface="Roboto"/>
                  <a:sym typeface="Arial"/>
                </a:rPr>
                <a:t>Għar</a:t>
              </a:r>
              <a:r>
                <a:rPr kumimoji="0" lang="en-GB" sz="700" b="0" i="0" u="none" strike="noStrike" kern="1200" cap="none" spc="0" normalizeH="0" baseline="0" noProof="0">
                  <a:ln>
                    <a:noFill/>
                  </a:ln>
                  <a:solidFill>
                    <a:srgbClr val="212121"/>
                  </a:solidFill>
                  <a:effectLst/>
                  <a:uLnTx/>
                  <a:uFillTx/>
                  <a:latin typeface="Roboto"/>
                  <a:ea typeface="Roboto"/>
                  <a:cs typeface="Roboto"/>
                  <a:sym typeface="Arial"/>
                </a:rPr>
                <a:t> </a:t>
              </a:r>
              <a:r>
                <a:rPr kumimoji="0" lang="en-GB" sz="700" b="0" i="0" u="none" strike="noStrike" kern="1200" cap="none" spc="0" normalizeH="0" baseline="0" noProof="0" err="1">
                  <a:ln>
                    <a:noFill/>
                  </a:ln>
                  <a:solidFill>
                    <a:srgbClr val="212121"/>
                  </a:solidFill>
                  <a:effectLst/>
                  <a:uLnTx/>
                  <a:uFillTx/>
                  <a:latin typeface="Roboto"/>
                  <a:ea typeface="Roboto"/>
                  <a:cs typeface="Roboto"/>
                  <a:sym typeface="Arial"/>
                </a:rPr>
                <a:t>Lapsi</a:t>
              </a:r>
              <a:r>
                <a:rPr kumimoji="0" lang="en-GB" sz="700" b="0" i="0" u="none" strike="noStrike" kern="1200" cap="none" spc="0" normalizeH="0" baseline="0" noProof="0">
                  <a:ln>
                    <a:noFill/>
                  </a:ln>
                  <a:solidFill>
                    <a:srgbClr val="212121"/>
                  </a:solidFill>
                  <a:effectLst/>
                  <a:uLnTx/>
                  <a:uFillTx/>
                  <a:latin typeface="Roboto"/>
                  <a:ea typeface="Roboto"/>
                  <a:cs typeface="Roboto"/>
                  <a:sym typeface="Arial"/>
                </a:rPr>
                <a:t> - </a:t>
              </a:r>
              <a:r>
                <a:rPr kumimoji="0" lang="en-GB" sz="700" b="0" i="0" u="none" strike="noStrike" kern="1200" cap="none" spc="0" normalizeH="0" baseline="0" noProof="0" err="1">
                  <a:ln>
                    <a:noFill/>
                  </a:ln>
                  <a:solidFill>
                    <a:srgbClr val="212121"/>
                  </a:solidFill>
                  <a:effectLst/>
                  <a:uLnTx/>
                  <a:uFillTx/>
                  <a:latin typeface="Roboto"/>
                  <a:ea typeface="Roboto"/>
                  <a:cs typeface="Roboto"/>
                  <a:sym typeface="Arial"/>
                </a:rPr>
                <a:t>Filfla</a:t>
              </a:r>
              <a:endParaRPr kumimoji="0" lang="en-GB" sz="700" b="0" i="0" u="none" strike="noStrike" kern="1200" cap="none" spc="0" normalizeH="0" baseline="0" noProof="0">
                <a:ln>
                  <a:noFill/>
                </a:ln>
                <a:solidFill>
                  <a:srgbClr val="212121"/>
                </a:solidFill>
                <a:effectLst/>
                <a:uLnTx/>
                <a:uFillTx/>
                <a:latin typeface="Roboto"/>
                <a:ea typeface="Roboto"/>
                <a:cs typeface="Roboto"/>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en-GB" sz="700" b="0" i="0" u="none" strike="noStrike" kern="1200" cap="none" spc="0" normalizeH="0" baseline="0" noProof="0" err="1">
                  <a:ln>
                    <a:noFill/>
                  </a:ln>
                  <a:solidFill>
                    <a:srgbClr val="212121"/>
                  </a:solidFill>
                  <a:effectLst/>
                  <a:uLnTx/>
                  <a:uFillTx/>
                  <a:latin typeface="Roboto"/>
                  <a:ea typeface="Roboto"/>
                  <a:cs typeface="Roboto"/>
                  <a:sym typeface="Arial"/>
                </a:rPr>
                <a:t>Dwejra</a:t>
              </a:r>
              <a:endParaRPr kumimoji="0" lang="en-GB" sz="700" b="0" i="0" u="none" strike="noStrike" kern="1200" cap="none" spc="0" normalizeH="0" baseline="0" noProof="0">
                <a:ln>
                  <a:noFill/>
                </a:ln>
                <a:solidFill>
                  <a:srgbClr val="212121"/>
                </a:solidFill>
                <a:effectLst/>
                <a:uLnTx/>
                <a:uFillTx/>
                <a:latin typeface="Roboto"/>
                <a:ea typeface="Roboto"/>
                <a:cs typeface="Roboto"/>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en-GB" sz="700" b="0" i="0" u="none" strike="noStrike" kern="1200" cap="none" spc="0" normalizeH="0" baseline="0" noProof="0">
                  <a:ln>
                    <a:noFill/>
                  </a:ln>
                  <a:solidFill>
                    <a:srgbClr val="212121"/>
                  </a:solidFill>
                  <a:effectLst/>
                  <a:uLnTx/>
                  <a:uFillTx/>
                  <a:latin typeface="Roboto"/>
                  <a:ea typeface="Roboto"/>
                  <a:cs typeface="Roboto"/>
                  <a:sym typeface="Arial"/>
                </a:rPr>
                <a:t>Ponta ta' San Dimitri - Il-</a:t>
              </a:r>
              <a:r>
                <a:rPr kumimoji="0" lang="en-GB" sz="700" b="0" i="0" u="none" strike="noStrike" kern="1200" cap="none" spc="0" normalizeH="0" baseline="0" noProof="0" err="1">
                  <a:ln>
                    <a:noFill/>
                  </a:ln>
                  <a:solidFill>
                    <a:srgbClr val="212121"/>
                  </a:solidFill>
                  <a:effectLst/>
                  <a:uLnTx/>
                  <a:uFillTx/>
                  <a:latin typeface="Roboto"/>
                  <a:ea typeface="Roboto"/>
                  <a:cs typeface="Roboto"/>
                  <a:sym typeface="Arial"/>
                </a:rPr>
                <a:t>Qaliet</a:t>
              </a:r>
              <a:endParaRPr kumimoji="0" lang="en-GB" sz="700" b="0" i="0" u="none" strike="noStrike" kern="1200" cap="none" spc="0" normalizeH="0" baseline="0" noProof="0">
                <a:ln>
                  <a:noFill/>
                </a:ln>
                <a:solidFill>
                  <a:srgbClr val="212121"/>
                </a:solidFill>
                <a:effectLst/>
                <a:uLnTx/>
                <a:uFillTx/>
                <a:latin typeface="Roboto"/>
                <a:ea typeface="Roboto"/>
                <a:cs typeface="Roboto"/>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en-GB" sz="700" b="0" i="0" u="none" strike="noStrike" kern="1200" cap="none" spc="0" normalizeH="0" baseline="0" noProof="0">
                  <a:ln>
                    <a:noFill/>
                  </a:ln>
                  <a:solidFill>
                    <a:srgbClr val="212121"/>
                  </a:solidFill>
                  <a:effectLst/>
                  <a:uLnTx/>
                  <a:uFillTx/>
                  <a:latin typeface="Roboto"/>
                  <a:ea typeface="Roboto"/>
                  <a:cs typeface="Roboto"/>
                  <a:sym typeface="Arial"/>
                </a:rPr>
                <a:t>Ponta </a:t>
              </a:r>
              <a:r>
                <a:rPr kumimoji="0" lang="en-GB" sz="700" b="0" i="0" u="none" strike="noStrike" kern="1200" cap="none" spc="0" normalizeH="0" baseline="0" noProof="0" err="1">
                  <a:ln>
                    <a:noFill/>
                  </a:ln>
                  <a:solidFill>
                    <a:srgbClr val="212121"/>
                  </a:solidFill>
                  <a:effectLst/>
                  <a:uLnTx/>
                  <a:uFillTx/>
                  <a:latin typeface="Roboto"/>
                  <a:ea typeface="Roboto"/>
                  <a:cs typeface="Roboto"/>
                  <a:sym typeface="Arial"/>
                </a:rPr>
                <a:t>tal</a:t>
              </a:r>
              <a:r>
                <a:rPr kumimoji="0" lang="en-GB" sz="700" b="0" i="0" u="none" strike="noStrike" kern="1200" cap="none" spc="0" normalizeH="0" baseline="0" noProof="0">
                  <a:ln>
                    <a:noFill/>
                  </a:ln>
                  <a:solidFill>
                    <a:srgbClr val="212121"/>
                  </a:solidFill>
                  <a:effectLst/>
                  <a:uLnTx/>
                  <a:uFillTx/>
                  <a:latin typeface="Roboto"/>
                  <a:ea typeface="Roboto"/>
                  <a:cs typeface="Roboto"/>
                  <a:sym typeface="Arial"/>
                </a:rPr>
                <a:t>-</a:t>
              </a:r>
              <a:r>
                <a:rPr kumimoji="0" lang="en-GB" sz="700" b="0" i="0" u="none" strike="noStrike" kern="1200" cap="none" spc="0" normalizeH="0" baseline="0" noProof="0" err="1">
                  <a:ln>
                    <a:noFill/>
                  </a:ln>
                  <a:solidFill>
                    <a:srgbClr val="212121"/>
                  </a:solidFill>
                  <a:effectLst/>
                  <a:uLnTx/>
                  <a:uFillTx/>
                  <a:latin typeface="Roboto"/>
                  <a:ea typeface="Roboto"/>
                  <a:cs typeface="Roboto"/>
                  <a:sym typeface="Arial"/>
                </a:rPr>
                <a:t>Ħotba</a:t>
              </a:r>
              <a:r>
                <a:rPr kumimoji="0" lang="en-GB" sz="700" b="0" i="0" u="none" strike="noStrike" kern="1200" cap="none" spc="0" normalizeH="0" baseline="0" noProof="0">
                  <a:ln>
                    <a:noFill/>
                  </a:ln>
                  <a:solidFill>
                    <a:srgbClr val="212121"/>
                  </a:solidFill>
                  <a:effectLst/>
                  <a:uLnTx/>
                  <a:uFillTx/>
                  <a:latin typeface="Roboto"/>
                  <a:ea typeface="Roboto"/>
                  <a:cs typeface="Roboto"/>
                  <a:sym typeface="Arial"/>
                </a:rPr>
                <a:t>-Tal-</a:t>
              </a:r>
              <a:r>
                <a:rPr kumimoji="0" lang="en-GB" sz="700" b="0" i="0" u="none" strike="noStrike" kern="1200" cap="none" spc="0" normalizeH="0" baseline="0" noProof="0" err="1">
                  <a:ln>
                    <a:noFill/>
                  </a:ln>
                  <a:solidFill>
                    <a:srgbClr val="212121"/>
                  </a:solidFill>
                  <a:effectLst/>
                  <a:uLnTx/>
                  <a:uFillTx/>
                  <a:latin typeface="Roboto"/>
                  <a:ea typeface="Roboto"/>
                  <a:cs typeface="Roboto"/>
                  <a:sym typeface="Arial"/>
                </a:rPr>
                <a:t>Fessej</a:t>
              </a:r>
              <a:endParaRPr kumimoji="0" lang="en-GB" sz="700" b="0" i="0" u="none" strike="noStrike" kern="1200" cap="none" spc="0" normalizeH="0" baseline="0" noProof="0">
                <a:ln>
                  <a:noFill/>
                </a:ln>
                <a:solidFill>
                  <a:srgbClr val="212121"/>
                </a:solidFill>
                <a:effectLst/>
                <a:uLnTx/>
                <a:uFillTx/>
                <a:latin typeface="Roboto"/>
                <a:ea typeface="Roboto"/>
                <a:cs typeface="Roboto"/>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en-GB" sz="700" b="0" i="0" u="none" strike="noStrike" kern="1200" cap="none" spc="0" normalizeH="0" baseline="0" noProof="0" err="1">
                  <a:ln>
                    <a:noFill/>
                  </a:ln>
                  <a:solidFill>
                    <a:srgbClr val="212121"/>
                  </a:solidFill>
                  <a:effectLst/>
                  <a:uLnTx/>
                  <a:uFillTx/>
                  <a:latin typeface="Roboto"/>
                  <a:ea typeface="Roboto"/>
                  <a:cs typeface="Roboto"/>
                  <a:sym typeface="Arial"/>
                </a:rPr>
                <a:t>Rdum</a:t>
              </a:r>
              <a:r>
                <a:rPr kumimoji="0" lang="en-GB" sz="700" b="0" i="0" u="none" strike="noStrike" kern="1200" cap="none" spc="0" normalizeH="0" baseline="0" noProof="0">
                  <a:ln>
                    <a:noFill/>
                  </a:ln>
                  <a:solidFill>
                    <a:srgbClr val="212121"/>
                  </a:solidFill>
                  <a:effectLst/>
                  <a:uLnTx/>
                  <a:uFillTx/>
                  <a:latin typeface="Roboto"/>
                  <a:ea typeface="Roboto"/>
                  <a:cs typeface="Roboto"/>
                  <a:sym typeface="Arial"/>
                </a:rPr>
                <a:t> </a:t>
              </a:r>
              <a:r>
                <a:rPr kumimoji="0" lang="en-GB" sz="700" b="0" i="0" u="none" strike="noStrike" kern="1200" cap="none" spc="0" normalizeH="0" baseline="0" noProof="0" err="1">
                  <a:ln>
                    <a:noFill/>
                  </a:ln>
                  <a:solidFill>
                    <a:srgbClr val="212121"/>
                  </a:solidFill>
                  <a:effectLst/>
                  <a:uLnTx/>
                  <a:uFillTx/>
                  <a:latin typeface="Roboto"/>
                  <a:ea typeface="Roboto"/>
                  <a:cs typeface="Roboto"/>
                  <a:sym typeface="Arial"/>
                </a:rPr>
                <a:t>Majjiesa</a:t>
              </a:r>
              <a:r>
                <a:rPr kumimoji="0" lang="en-GB" sz="700" b="0" i="0" u="none" strike="noStrike" kern="1200" cap="none" spc="0" normalizeH="0" baseline="0" noProof="0">
                  <a:ln>
                    <a:noFill/>
                  </a:ln>
                  <a:solidFill>
                    <a:srgbClr val="212121"/>
                  </a:solidFill>
                  <a:effectLst/>
                  <a:uLnTx/>
                  <a:uFillTx/>
                  <a:latin typeface="Roboto"/>
                  <a:ea typeface="Roboto"/>
                  <a:cs typeface="Roboto"/>
                  <a:sym typeface="Arial"/>
                </a:rPr>
                <a:t> - </a:t>
              </a:r>
              <a:r>
                <a:rPr kumimoji="0" lang="en-GB" sz="700" b="0" i="0" u="none" strike="noStrike" kern="1200" cap="none" spc="0" normalizeH="0" baseline="0" noProof="0" err="1">
                  <a:ln>
                    <a:noFill/>
                  </a:ln>
                  <a:solidFill>
                    <a:srgbClr val="212121"/>
                  </a:solidFill>
                  <a:effectLst/>
                  <a:uLnTx/>
                  <a:uFillTx/>
                  <a:latin typeface="Roboto"/>
                  <a:ea typeface="Roboto"/>
                  <a:cs typeface="Roboto"/>
                  <a:sym typeface="Arial"/>
                </a:rPr>
                <a:t>Għar</a:t>
              </a:r>
              <a:r>
                <a:rPr kumimoji="0" lang="en-GB" sz="700" b="0" i="0" u="none" strike="noStrike" kern="1200" cap="none" spc="0" normalizeH="0" baseline="0" noProof="0">
                  <a:ln>
                    <a:noFill/>
                  </a:ln>
                  <a:solidFill>
                    <a:srgbClr val="212121"/>
                  </a:solidFill>
                  <a:effectLst/>
                  <a:uLnTx/>
                  <a:uFillTx/>
                  <a:latin typeface="Roboto"/>
                  <a:ea typeface="Roboto"/>
                  <a:cs typeface="Roboto"/>
                  <a:sym typeface="Arial"/>
                </a:rPr>
                <a:t> </a:t>
              </a:r>
              <a:r>
                <a:rPr kumimoji="0" lang="en-GB" sz="700" b="0" i="0" u="none" strike="noStrike" kern="1200" cap="none" spc="0" normalizeH="0" baseline="0" noProof="0" err="1">
                  <a:ln>
                    <a:noFill/>
                  </a:ln>
                  <a:solidFill>
                    <a:srgbClr val="212121"/>
                  </a:solidFill>
                  <a:effectLst/>
                  <a:uLnTx/>
                  <a:uFillTx/>
                  <a:latin typeface="Roboto"/>
                  <a:ea typeface="Roboto"/>
                  <a:cs typeface="Roboto"/>
                  <a:sym typeface="Arial"/>
                </a:rPr>
                <a:t>Lapsi</a:t>
              </a:r>
              <a:endParaRPr kumimoji="0" lang="en-GB" sz="700" b="0" i="0" u="none" strike="noStrike" kern="1200" cap="none" spc="0" normalizeH="0" baseline="0" noProof="0">
                <a:ln>
                  <a:noFill/>
                </a:ln>
                <a:solidFill>
                  <a:srgbClr val="212121"/>
                </a:solidFill>
                <a:effectLst/>
                <a:uLnTx/>
                <a:uFillTx/>
                <a:latin typeface="Roboto"/>
                <a:ea typeface="Roboto"/>
                <a:cs typeface="Roboto"/>
                <a:sym typeface="Arial"/>
              </a:endParaRPr>
            </a:p>
            <a:p>
              <a:pPr marL="0" marR="0" lvl="0" indent="0" algn="l" defTabSz="914400" rtl="0" eaLnBrk="1" fontAlgn="auto" latinLnBrk="0" hangingPunct="1">
                <a:lnSpc>
                  <a:spcPct val="100000"/>
                </a:lnSpc>
                <a:spcBef>
                  <a:spcPts val="0"/>
                </a:spcBef>
                <a:spcAft>
                  <a:spcPts val="0"/>
                </a:spcAft>
                <a:buClr>
                  <a:srgbClr val="FFFFFF"/>
                </a:buClr>
                <a:buSzPts val="600"/>
                <a:buFont typeface="Arial"/>
                <a:buNone/>
                <a:tabLst/>
                <a:defRPr/>
              </a:pPr>
              <a:r>
                <a:rPr kumimoji="0" lang="en-GB" sz="600" b="0" i="0" u="none" strike="noStrike" kern="1200" cap="none" spc="0" normalizeH="0" baseline="0" noProof="0">
                  <a:ln>
                    <a:noFill/>
                  </a:ln>
                  <a:solidFill>
                    <a:srgbClr val="212121"/>
                  </a:solidFill>
                  <a:effectLst/>
                  <a:uLnTx/>
                  <a:uFillTx/>
                  <a:latin typeface="Roboto"/>
                  <a:ea typeface="Roboto"/>
                  <a:cs typeface="Roboto"/>
                  <a:sym typeface="Arial"/>
                </a:rPr>
                <a:t> </a:t>
              </a:r>
            </a:p>
          </p:txBody>
        </p:sp>
        <p:pic>
          <p:nvPicPr>
            <p:cNvPr id="72" name="Google Shape;144;p16">
              <a:extLst>
                <a:ext uri="{FF2B5EF4-FFF2-40B4-BE49-F238E27FC236}">
                  <a16:creationId xmlns:a16="http://schemas.microsoft.com/office/drawing/2014/main" id="{9D63B1D6-7AC0-6EF6-D016-E0DB52AB18C5}"/>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44602" y="3926110"/>
              <a:ext cx="294720" cy="293281"/>
            </a:xfrm>
            <a:prstGeom prst="rect">
              <a:avLst/>
            </a:prstGeom>
            <a:noFill/>
            <a:ln>
              <a:noFill/>
            </a:ln>
          </p:spPr>
        </p:pic>
        <p:pic>
          <p:nvPicPr>
            <p:cNvPr id="73" name="Google Shape;144;p16">
              <a:extLst>
                <a:ext uri="{FF2B5EF4-FFF2-40B4-BE49-F238E27FC236}">
                  <a16:creationId xmlns:a16="http://schemas.microsoft.com/office/drawing/2014/main" id="{628359EE-B639-436F-7570-DBEDE3233EEF}"/>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01060" y="3929732"/>
              <a:ext cx="294720" cy="293281"/>
            </a:xfrm>
            <a:prstGeom prst="rect">
              <a:avLst/>
            </a:prstGeom>
            <a:noFill/>
            <a:ln>
              <a:noFill/>
            </a:ln>
          </p:spPr>
        </p:pic>
        <p:pic>
          <p:nvPicPr>
            <p:cNvPr id="74" name="Google Shape;144;p16">
              <a:extLst>
                <a:ext uri="{FF2B5EF4-FFF2-40B4-BE49-F238E27FC236}">
                  <a16:creationId xmlns:a16="http://schemas.microsoft.com/office/drawing/2014/main" id="{0A77E34E-341C-E755-AE00-718D2D6FF8AC}"/>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15571" y="3929738"/>
              <a:ext cx="294720" cy="293281"/>
            </a:xfrm>
            <a:prstGeom prst="rect">
              <a:avLst/>
            </a:prstGeom>
            <a:noFill/>
            <a:ln>
              <a:noFill/>
            </a:ln>
          </p:spPr>
        </p:pic>
        <p:pic>
          <p:nvPicPr>
            <p:cNvPr id="75" name="Google Shape;144;p16">
              <a:extLst>
                <a:ext uri="{FF2B5EF4-FFF2-40B4-BE49-F238E27FC236}">
                  <a16:creationId xmlns:a16="http://schemas.microsoft.com/office/drawing/2014/main" id="{E9E59DF7-E910-E249-60BB-5E55F17EE822}"/>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55487" y="3962383"/>
              <a:ext cx="294720" cy="293281"/>
            </a:xfrm>
            <a:prstGeom prst="rect">
              <a:avLst/>
            </a:prstGeom>
            <a:noFill/>
            <a:ln>
              <a:noFill/>
            </a:ln>
          </p:spPr>
        </p:pic>
        <p:pic>
          <p:nvPicPr>
            <p:cNvPr id="76" name="Google Shape;144;p16">
              <a:extLst>
                <a:ext uri="{FF2B5EF4-FFF2-40B4-BE49-F238E27FC236}">
                  <a16:creationId xmlns:a16="http://schemas.microsoft.com/office/drawing/2014/main" id="{6E5F2008-8235-2992-E8AE-F2E727BB17B2}"/>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26461" y="3951502"/>
              <a:ext cx="294720" cy="293281"/>
            </a:xfrm>
            <a:prstGeom prst="rect">
              <a:avLst/>
            </a:prstGeom>
            <a:noFill/>
            <a:ln>
              <a:noFill/>
            </a:ln>
          </p:spPr>
        </p:pic>
        <p:sp>
          <p:nvSpPr>
            <p:cNvPr id="2" name="Espace réservé du numéro de diapositive 3">
              <a:extLst>
                <a:ext uri="{FF2B5EF4-FFF2-40B4-BE49-F238E27FC236}">
                  <a16:creationId xmlns:a16="http://schemas.microsoft.com/office/drawing/2014/main" id="{22322AD2-AEB1-B013-632C-78ED514CF37B}"/>
                </a:ext>
              </a:extLst>
            </p:cNvPr>
            <p:cNvSpPr txBox="1">
              <a:spLocks/>
            </p:cNvSpPr>
            <p:nvPr/>
          </p:nvSpPr>
          <p:spPr>
            <a:xfrm>
              <a:off x="8774282" y="6337104"/>
              <a:ext cx="2804160" cy="2154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E39091-E0D1-CF46-954B-4EBC67CDBED6}" type="slidenum">
                <a:rPr lang="en-US" sz="1400" smtClean="0">
                  <a:solidFill>
                    <a:prstClr val="black">
                      <a:tint val="75000"/>
                    </a:prstClr>
                  </a:solidFill>
                </a:rPr>
                <a:pPr algn="r"/>
                <a:t>6</a:t>
              </a:fld>
              <a:endParaRPr lang="en-US" sz="1400">
                <a:solidFill>
                  <a:prstClr val="black">
                    <a:tint val="75000"/>
                  </a:prstClr>
                </a:solidFill>
              </a:endParaRPr>
            </a:p>
          </p:txBody>
        </p:sp>
      </p:grpSp>
    </p:spTree>
    <p:extLst>
      <p:ext uri="{BB962C8B-B14F-4D97-AF65-F5344CB8AC3E}">
        <p14:creationId xmlns:p14="http://schemas.microsoft.com/office/powerpoint/2010/main" val="104216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13867" y="-169332"/>
            <a:ext cx="7078133" cy="4538132"/>
          </a:xfrm>
          <a:prstGeom prst="rect">
            <a:avLst/>
          </a:prstGeom>
          <a:noFill/>
          <a:ln>
            <a:noFill/>
          </a:ln>
        </p:spPr>
      </p:pic>
      <p:pic>
        <p:nvPicPr>
          <p:cNvPr id="3" name="Google Shape;119;p16">
            <a:extLst>
              <a:ext uri="{FF2B5EF4-FFF2-40B4-BE49-F238E27FC236}">
                <a16:creationId xmlns:a16="http://schemas.microsoft.com/office/drawing/2014/main" id="{49B0AE3F-0FF0-46D1-889A-2E83D0E572F3}"/>
              </a:ext>
            </a:extLst>
          </p:cNvPr>
          <p:cNvPicPr preferRelativeResize="0"/>
          <p:nvPr/>
        </p:nvPicPr>
        <p:blipFill>
          <a:blip r:embed="rId4">
            <a:alphaModFix/>
          </a:blip>
          <a:stretch>
            <a:fillRect/>
          </a:stretch>
        </p:blipFill>
        <p:spPr>
          <a:xfrm>
            <a:off x="0" y="2658533"/>
            <a:ext cx="7196667" cy="4199467"/>
          </a:xfrm>
          <a:prstGeom prst="rect">
            <a:avLst/>
          </a:prstGeom>
          <a:noFill/>
          <a:ln>
            <a:noFill/>
          </a:ln>
        </p:spPr>
      </p:pic>
      <p:sp>
        <p:nvSpPr>
          <p:cNvPr id="2" name="Rectangle 1">
            <a:extLst>
              <a:ext uri="{FF2B5EF4-FFF2-40B4-BE49-F238E27FC236}">
                <a16:creationId xmlns:a16="http://schemas.microsoft.com/office/drawing/2014/main" id="{3D552C79-D2C5-4B18-B091-B0488AE97B19}"/>
              </a:ext>
            </a:extLst>
          </p:cNvPr>
          <p:cNvSpPr/>
          <p:nvPr/>
        </p:nvSpPr>
        <p:spPr>
          <a:xfrm>
            <a:off x="-1473200" y="-169332"/>
            <a:ext cx="7196667" cy="592666"/>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F921C5C-9410-4089-9B7B-ACAEF7845754}"/>
              </a:ext>
            </a:extLst>
          </p:cNvPr>
          <p:cNvSpPr/>
          <p:nvPr/>
        </p:nvSpPr>
        <p:spPr>
          <a:xfrm>
            <a:off x="7196667" y="6231467"/>
            <a:ext cx="7315200" cy="626533"/>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AE2779-E1E9-33F8-2A69-8AD76C526BD9}"/>
              </a:ext>
            </a:extLst>
          </p:cNvPr>
          <p:cNvSpPr txBox="1">
            <a:spLocks/>
          </p:cNvSpPr>
          <p:nvPr/>
        </p:nvSpPr>
        <p:spPr>
          <a:xfrm>
            <a:off x="571849" y="-28378"/>
            <a:ext cx="10963013" cy="671940"/>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ctr">
              <a:lnSpc>
                <a:spcPct val="130000"/>
              </a:lnSpc>
            </a:pPr>
            <a:r>
              <a:rPr lang="en-US" sz="2600">
                <a:solidFill>
                  <a:srgbClr val="00AEEF"/>
                </a:solidFill>
                <a:latin typeface="Calibri"/>
              </a:rPr>
              <a:t>Global targets for 2030: the </a:t>
            </a:r>
            <a:r>
              <a:rPr lang="en-GB" sz="2600">
                <a:solidFill>
                  <a:srgbClr val="00AEEF"/>
                </a:solidFill>
                <a:latin typeface="Calibri"/>
              </a:rPr>
              <a:t>Kunming-Montreal Global Biodiversity Framework</a:t>
            </a:r>
            <a:r>
              <a:rPr lang="en-US" sz="2600">
                <a:solidFill>
                  <a:srgbClr val="00AEEF"/>
                </a:solidFill>
                <a:latin typeface="Calibri"/>
              </a:rPr>
              <a:t> </a:t>
            </a:r>
          </a:p>
        </p:txBody>
      </p:sp>
      <p:cxnSp>
        <p:nvCxnSpPr>
          <p:cNvPr id="6" name="Straight Connector 16">
            <a:extLst>
              <a:ext uri="{FF2B5EF4-FFF2-40B4-BE49-F238E27FC236}">
                <a16:creationId xmlns:a16="http://schemas.microsoft.com/office/drawing/2014/main" id="{59CEE9E2-59A2-D298-8810-CC43A1263DD5}"/>
              </a:ext>
            </a:extLst>
          </p:cNvPr>
          <p:cNvCxnSpPr/>
          <p:nvPr/>
        </p:nvCxnSpPr>
        <p:spPr>
          <a:xfrm>
            <a:off x="486561" y="685974"/>
            <a:ext cx="11048301"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pic>
        <p:nvPicPr>
          <p:cNvPr id="4" name="Image 3">
            <a:extLst>
              <a:ext uri="{FF2B5EF4-FFF2-40B4-BE49-F238E27FC236}">
                <a16:creationId xmlns:a16="http://schemas.microsoft.com/office/drawing/2014/main" id="{29FEB2F3-6772-7537-EC0F-E3B0547BE0B0}"/>
              </a:ext>
            </a:extLst>
          </p:cNvPr>
          <p:cNvPicPr>
            <a:picLocks noChangeAspect="1"/>
          </p:cNvPicPr>
          <p:nvPr/>
        </p:nvPicPr>
        <p:blipFill>
          <a:blip r:embed="rId3"/>
          <a:stretch>
            <a:fillRect/>
          </a:stretch>
        </p:blipFill>
        <p:spPr>
          <a:xfrm>
            <a:off x="2167344" y="1072696"/>
            <a:ext cx="7686734" cy="5221001"/>
          </a:xfrm>
          <a:prstGeom prst="rect">
            <a:avLst/>
          </a:prstGeom>
        </p:spPr>
      </p:pic>
      <p:sp>
        <p:nvSpPr>
          <p:cNvPr id="9" name="Title 1">
            <a:extLst>
              <a:ext uri="{FF2B5EF4-FFF2-40B4-BE49-F238E27FC236}">
                <a16:creationId xmlns:a16="http://schemas.microsoft.com/office/drawing/2014/main" id="{564494BF-B146-CC2D-D1E1-59D3D05C629D}"/>
              </a:ext>
            </a:extLst>
          </p:cNvPr>
          <p:cNvSpPr txBox="1">
            <a:spLocks/>
          </p:cNvSpPr>
          <p:nvPr/>
        </p:nvSpPr>
        <p:spPr>
          <a:xfrm>
            <a:off x="472016" y="5002726"/>
            <a:ext cx="11233421" cy="1459033"/>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endParaRPr lang="en-GB" sz="800" b="1" i="1" dirty="0">
              <a:latin typeface="Calibri"/>
              <a:ea typeface="Roboto"/>
              <a:cs typeface="Roboto"/>
            </a:endParaRPr>
          </a:p>
          <a:p>
            <a:endParaRPr lang="en-US" sz="1600" b="1" dirty="0">
              <a:latin typeface="Calibri"/>
              <a:ea typeface="Roboto"/>
              <a:cs typeface="Roboto"/>
            </a:endParaRPr>
          </a:p>
        </p:txBody>
      </p:sp>
      <p:sp>
        <p:nvSpPr>
          <p:cNvPr id="10" name="Espace réservé du numéro de diapositive 3">
            <a:extLst>
              <a:ext uri="{FF2B5EF4-FFF2-40B4-BE49-F238E27FC236}">
                <a16:creationId xmlns:a16="http://schemas.microsoft.com/office/drawing/2014/main" id="{8C19AF17-B5B2-5E4E-3BAA-CF3CEE649A81}"/>
              </a:ext>
            </a:extLst>
          </p:cNvPr>
          <p:cNvSpPr>
            <a:spLocks noGrp="1"/>
          </p:cNvSpPr>
          <p:nvPr>
            <p:ph type="sldNum" sz="quarter" idx="12"/>
          </p:nvPr>
        </p:nvSpPr>
        <p:spPr>
          <a:xfrm>
            <a:off x="8774282" y="6337104"/>
            <a:ext cx="2804160" cy="215444"/>
          </a:xfrm>
        </p:spPr>
        <p:txBody>
          <a:bodyPr/>
          <a:lstStyle/>
          <a:p>
            <a:pPr algn="r"/>
            <a:fld id="{80E39091-E0D1-CF46-954B-4EBC67CDBED6}" type="slidenum">
              <a:rPr lang="en-US" sz="1400" smtClean="0">
                <a:solidFill>
                  <a:prstClr val="black">
                    <a:tint val="75000"/>
                  </a:prstClr>
                </a:solidFill>
              </a:rPr>
              <a:pPr algn="r"/>
              <a:t>8</a:t>
            </a:fld>
            <a:endParaRPr lang="en-US" sz="1400">
              <a:solidFill>
                <a:prstClr val="black">
                  <a:tint val="75000"/>
                </a:prstClr>
              </a:solidFill>
            </a:endParaRPr>
          </a:p>
        </p:txBody>
      </p:sp>
    </p:spTree>
    <p:extLst>
      <p:ext uri="{BB962C8B-B14F-4D97-AF65-F5344CB8AC3E}">
        <p14:creationId xmlns:p14="http://schemas.microsoft.com/office/powerpoint/2010/main" val="405661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962877-C3B1-88E0-24C9-676F4AC0062C}"/>
              </a:ext>
            </a:extLst>
          </p:cNvPr>
          <p:cNvSpPr txBox="1">
            <a:spLocks/>
          </p:cNvSpPr>
          <p:nvPr/>
        </p:nvSpPr>
        <p:spPr>
          <a:xfrm>
            <a:off x="571849" y="42742"/>
            <a:ext cx="10963013" cy="671940"/>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2000" b="1" dirty="0">
                <a:solidFill>
                  <a:srgbClr val="00B0F0"/>
                </a:solidFill>
                <a:latin typeface="Verdana" panose="020B0604030504040204" pitchFamily="34" charset="0"/>
              </a:rPr>
              <a:t>Post-2020 Strategic Action Programme for the Conservation of Biological Diversity and Sustainable Management of Natural Resources in the Mediterranean Region</a:t>
            </a:r>
            <a:endParaRPr lang="en-US" sz="2000" dirty="0">
              <a:solidFill>
                <a:srgbClr val="00B0F0"/>
              </a:solidFill>
            </a:endParaRPr>
          </a:p>
        </p:txBody>
      </p:sp>
      <p:cxnSp>
        <p:nvCxnSpPr>
          <p:cNvPr id="5" name="Straight Connector 16">
            <a:extLst>
              <a:ext uri="{FF2B5EF4-FFF2-40B4-BE49-F238E27FC236}">
                <a16:creationId xmlns:a16="http://schemas.microsoft.com/office/drawing/2014/main" id="{1618F3C4-23F6-6AF9-53ED-078C139EABD8}"/>
              </a:ext>
            </a:extLst>
          </p:cNvPr>
          <p:cNvCxnSpPr/>
          <p:nvPr/>
        </p:nvCxnSpPr>
        <p:spPr>
          <a:xfrm>
            <a:off x="486561" y="1180467"/>
            <a:ext cx="11048301"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17" name="CuadroTexto 3">
            <a:extLst>
              <a:ext uri="{FF2B5EF4-FFF2-40B4-BE49-F238E27FC236}">
                <a16:creationId xmlns:a16="http://schemas.microsoft.com/office/drawing/2014/main" id="{9B9747D5-3504-1617-9F3D-1F1A3DC73FBF}"/>
              </a:ext>
            </a:extLst>
          </p:cNvPr>
          <p:cNvSpPr txBox="1"/>
          <p:nvPr/>
        </p:nvSpPr>
        <p:spPr>
          <a:xfrm>
            <a:off x="486561" y="2590678"/>
            <a:ext cx="3113970" cy="274216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68580" tIns="34290" rIns="68580" bIns="34290" anchor="t">
            <a:spAutoFit/>
          </a:bodyPr>
          <a:lstStyle/>
          <a:p>
            <a:pPr>
              <a:lnSpc>
                <a:spcPct val="115000"/>
              </a:lnSpc>
            </a:pPr>
            <a:r>
              <a:rPr lang="en-IE" sz="2000" b="1" dirty="0">
                <a:solidFill>
                  <a:srgbClr val="0070C0"/>
                </a:solidFill>
                <a:latin typeface="Roboto"/>
                <a:ea typeface="Calibri" panose="020F0502020204030204" pitchFamily="34" charset="0"/>
                <a:cs typeface="Times New Roman" panose="02020603050405020304" pitchFamily="18" charset="0"/>
              </a:rPr>
              <a:t>Goal 1. Reduce the threats to biodiversity</a:t>
            </a:r>
            <a:endParaRPr lang="es-ES" sz="2000" dirty="0">
              <a:solidFill>
                <a:srgbClr val="0070C0"/>
              </a:solidFill>
              <a:latin typeface="Roboto"/>
              <a:ea typeface="Calibri" panose="020F0502020204030204" pitchFamily="34" charset="0"/>
              <a:cs typeface="Arial" panose="020B0604020202020204" pitchFamily="34" charset="0"/>
            </a:endParaRPr>
          </a:p>
          <a:p>
            <a:pPr lvl="0">
              <a:lnSpc>
                <a:spcPct val="115000"/>
              </a:lnSpc>
            </a:pPr>
            <a:endParaRPr lang="en-IE" sz="1400" dirty="0">
              <a:latin typeface="Roboto"/>
              <a:ea typeface="Calibri" panose="020F0502020204030204" pitchFamily="34" charset="0"/>
              <a:cs typeface="Arial" panose="020B0604020202020204" pitchFamily="34" charset="0"/>
            </a:endParaRPr>
          </a:p>
          <a:p>
            <a:pPr marL="257168" indent="-257168">
              <a:lnSpc>
                <a:spcPct val="115000"/>
              </a:lnSpc>
              <a:buFont typeface="+mj-lt"/>
              <a:buAutoNum type="arabicPeriod"/>
            </a:pPr>
            <a:endParaRPr lang="en-IE" sz="1400" dirty="0">
              <a:latin typeface="Roboto"/>
              <a:ea typeface="Calibri" panose="020F0502020204030204" pitchFamily="34" charset="0"/>
              <a:cs typeface="Arial" panose="020B0604020202020204" pitchFamily="34" charset="0"/>
            </a:endParaRPr>
          </a:p>
          <a:p>
            <a:pPr marL="257168" indent="-257168">
              <a:lnSpc>
                <a:spcPct val="115000"/>
              </a:lnSpc>
              <a:buFont typeface="+mj-lt"/>
              <a:buAutoNum type="arabicPeriod"/>
            </a:pPr>
            <a:r>
              <a:rPr lang="en-IE" sz="1400" i="1" dirty="0">
                <a:latin typeface="Roboto"/>
                <a:ea typeface="Calibri" panose="020F0502020204030204" pitchFamily="34" charset="0"/>
                <a:cs typeface="Arial" panose="020B0604020202020204" pitchFamily="34" charset="0"/>
              </a:rPr>
              <a:t>Address specific pressures on biodiversity</a:t>
            </a:r>
            <a:endParaRPr lang="es-ES" sz="1400" i="1" dirty="0">
              <a:latin typeface="Roboto"/>
              <a:ea typeface="Calibri" panose="020F0502020204030204" pitchFamily="34" charset="0"/>
              <a:cs typeface="Arial" panose="020B0604020202020204" pitchFamily="34" charset="0"/>
            </a:endParaRPr>
          </a:p>
          <a:p>
            <a:pPr marL="257168" indent="-257168">
              <a:lnSpc>
                <a:spcPct val="115000"/>
              </a:lnSpc>
              <a:buFont typeface="+mj-lt"/>
              <a:buAutoNum type="arabicPeriod"/>
            </a:pPr>
            <a:r>
              <a:rPr lang="en-IE" sz="1400" i="1" dirty="0">
                <a:latin typeface="Roboto"/>
                <a:ea typeface="Calibri" panose="020F0502020204030204" pitchFamily="34" charset="0"/>
                <a:cs typeface="Arial" panose="020B0604020202020204" pitchFamily="34" charset="0"/>
              </a:rPr>
              <a:t>An effective network of marine protected areas and OECMs</a:t>
            </a:r>
            <a:endParaRPr lang="es-ES" sz="1400" i="1" dirty="0">
              <a:latin typeface="Roboto"/>
              <a:ea typeface="Calibri" panose="020F0502020204030204" pitchFamily="34" charset="0"/>
              <a:cs typeface="Arial" panose="020B0604020202020204" pitchFamily="34" charset="0"/>
            </a:endParaRPr>
          </a:p>
          <a:p>
            <a:pPr marL="257168" indent="-257168">
              <a:lnSpc>
                <a:spcPct val="115000"/>
              </a:lnSpc>
              <a:buFont typeface="+mj-lt"/>
              <a:buAutoNum type="arabicPeriod"/>
            </a:pPr>
            <a:r>
              <a:rPr lang="en-IE" sz="1400" i="1" dirty="0">
                <a:latin typeface="Roboto"/>
                <a:ea typeface="Calibri" panose="020F0502020204030204" pitchFamily="34" charset="0"/>
                <a:cs typeface="Arial" panose="020B0604020202020204" pitchFamily="34" charset="0"/>
              </a:rPr>
              <a:t>Ecosystem health and restoration, and nature-based solutions</a:t>
            </a:r>
            <a:endParaRPr lang="es-ES" sz="1400" i="1" dirty="0">
              <a:latin typeface="Roboto"/>
              <a:ea typeface="Calibri" panose="020F0502020204030204" pitchFamily="34" charset="0"/>
              <a:cs typeface="Arial" panose="020B0604020202020204" pitchFamily="34" charset="0"/>
            </a:endParaRPr>
          </a:p>
        </p:txBody>
      </p:sp>
      <p:sp>
        <p:nvSpPr>
          <p:cNvPr id="18" name="CuadroTexto 4">
            <a:extLst>
              <a:ext uri="{FF2B5EF4-FFF2-40B4-BE49-F238E27FC236}">
                <a16:creationId xmlns:a16="http://schemas.microsoft.com/office/drawing/2014/main" id="{07448505-5F3F-1A97-FAE7-FBA29267F324}"/>
              </a:ext>
            </a:extLst>
          </p:cNvPr>
          <p:cNvSpPr txBox="1"/>
          <p:nvPr/>
        </p:nvSpPr>
        <p:spPr>
          <a:xfrm>
            <a:off x="8420892" y="2590678"/>
            <a:ext cx="3113970" cy="313765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lIns="68580" tIns="34290" rIns="68580" bIns="34290" anchor="t">
            <a:spAutoFit/>
          </a:bodyPr>
          <a:lstStyle/>
          <a:p>
            <a:r>
              <a:rPr lang="en-IE" sz="2000" b="1" dirty="0">
                <a:solidFill>
                  <a:srgbClr val="0070C0"/>
                </a:solidFill>
                <a:latin typeface="Roboto"/>
                <a:ea typeface="Calibri" panose="020F0502020204030204" pitchFamily="34" charset="0"/>
                <a:cs typeface="Times New Roman"/>
              </a:rPr>
              <a:t>Goal 3.</a:t>
            </a:r>
            <a:r>
              <a:rPr lang="en-IE" sz="2000" b="1" dirty="0">
                <a:solidFill>
                  <a:srgbClr val="0070C0"/>
                </a:solidFill>
                <a:latin typeface="Roboto"/>
                <a:cs typeface="Times New Roman"/>
              </a:rPr>
              <a:t> Enable the necessary transformative change, putting in place tools and solutions for implementation and mainstreaming</a:t>
            </a:r>
          </a:p>
          <a:p>
            <a:pPr lvl="0">
              <a:lnSpc>
                <a:spcPct val="115000"/>
              </a:lnSpc>
            </a:pPr>
            <a:endParaRPr lang="en-IE" sz="1400" dirty="0">
              <a:solidFill>
                <a:srgbClr val="0070C0"/>
              </a:solidFill>
              <a:latin typeface="Roboto"/>
              <a:ea typeface="Calibri" panose="020F0502020204030204" pitchFamily="34" charset="0"/>
              <a:cs typeface="Arial" panose="020B0604020202020204" pitchFamily="34" charset="0"/>
            </a:endParaRPr>
          </a:p>
          <a:p>
            <a:pPr lvl="0">
              <a:lnSpc>
                <a:spcPct val="115000"/>
              </a:lnSpc>
            </a:pPr>
            <a:r>
              <a:rPr lang="en-IE" sz="1400" dirty="0">
                <a:latin typeface="Roboto"/>
                <a:ea typeface="Calibri" panose="020F0502020204030204" pitchFamily="34" charset="0"/>
                <a:cs typeface="Arial" panose="020B0604020202020204" pitchFamily="34" charset="0"/>
              </a:rPr>
              <a:t>7.    </a:t>
            </a:r>
            <a:r>
              <a:rPr lang="en-IE" sz="1400" i="1" dirty="0">
                <a:latin typeface="Roboto"/>
                <a:ea typeface="Calibri" panose="020F0502020204030204" pitchFamily="34" charset="0"/>
                <a:cs typeface="Arial" panose="020B0604020202020204" pitchFamily="34" charset="0"/>
              </a:rPr>
              <a:t>Monitoring and reporting</a:t>
            </a:r>
            <a:endParaRPr lang="es-ES" sz="1400" i="1" dirty="0">
              <a:latin typeface="Roboto"/>
              <a:ea typeface="Calibri" panose="020F0502020204030204" pitchFamily="34" charset="0"/>
              <a:cs typeface="Arial" panose="020B0604020202020204" pitchFamily="34" charset="0"/>
            </a:endParaRPr>
          </a:p>
          <a:p>
            <a:pPr lvl="0">
              <a:lnSpc>
                <a:spcPct val="115000"/>
              </a:lnSpc>
            </a:pPr>
            <a:r>
              <a:rPr lang="en-IE" sz="1400" i="1" dirty="0">
                <a:latin typeface="Roboto"/>
                <a:ea typeface="Calibri" panose="020F0502020204030204" pitchFamily="34" charset="0"/>
                <a:cs typeface="Arial" panose="020B0604020202020204" pitchFamily="34" charset="0"/>
              </a:rPr>
              <a:t>8.    Capacity building and networking</a:t>
            </a:r>
            <a:endParaRPr lang="es-ES" sz="1400" i="1" dirty="0">
              <a:latin typeface="Roboto"/>
              <a:ea typeface="Calibri" panose="020F0502020204030204" pitchFamily="34" charset="0"/>
              <a:cs typeface="Arial" panose="020B0604020202020204" pitchFamily="34" charset="0"/>
            </a:endParaRPr>
          </a:p>
          <a:p>
            <a:pPr lvl="0">
              <a:lnSpc>
                <a:spcPct val="115000"/>
              </a:lnSpc>
            </a:pPr>
            <a:r>
              <a:rPr lang="en-IE" sz="1400" i="1" dirty="0">
                <a:latin typeface="Roboto"/>
                <a:ea typeface="Calibri" panose="020F0502020204030204" pitchFamily="34" charset="0"/>
                <a:cs typeface="Arial" panose="020B0604020202020204" pitchFamily="34" charset="0"/>
              </a:rPr>
              <a:t>9.    Outreach and awareness </a:t>
            </a:r>
            <a:endParaRPr lang="es-ES" sz="1400" i="1" dirty="0">
              <a:latin typeface="Roboto"/>
              <a:ea typeface="Calibri" panose="020F0502020204030204" pitchFamily="34" charset="0"/>
              <a:cs typeface="Arial" panose="020B0604020202020204" pitchFamily="34" charset="0"/>
            </a:endParaRPr>
          </a:p>
          <a:p>
            <a:pPr>
              <a:lnSpc>
                <a:spcPct val="115000"/>
              </a:lnSpc>
              <a:spcAft>
                <a:spcPts val="600"/>
              </a:spcAft>
            </a:pPr>
            <a:r>
              <a:rPr lang="en-IE" sz="1400" i="1" dirty="0">
                <a:latin typeface="Roboto"/>
                <a:ea typeface="Calibri" panose="020F0502020204030204" pitchFamily="34" charset="0"/>
                <a:cs typeface="Arial" panose="020B0604020202020204" pitchFamily="34" charset="0"/>
              </a:rPr>
              <a:t>10.   Mobilizing sufficient resources</a:t>
            </a:r>
            <a:endParaRPr lang="es-ES" sz="1400" i="1" dirty="0">
              <a:latin typeface="Roboto"/>
              <a:ea typeface="Calibri" panose="020F0502020204030204" pitchFamily="34" charset="0"/>
              <a:cs typeface="Arial" panose="020B0604020202020204" pitchFamily="34" charset="0"/>
            </a:endParaRPr>
          </a:p>
        </p:txBody>
      </p:sp>
      <p:sp>
        <p:nvSpPr>
          <p:cNvPr id="19" name="CuadroTexto 5">
            <a:extLst>
              <a:ext uri="{FF2B5EF4-FFF2-40B4-BE49-F238E27FC236}">
                <a16:creationId xmlns:a16="http://schemas.microsoft.com/office/drawing/2014/main" id="{449A7D30-7F3D-374D-766A-1E80E84E2E1A}"/>
              </a:ext>
            </a:extLst>
          </p:cNvPr>
          <p:cNvSpPr txBox="1"/>
          <p:nvPr/>
        </p:nvSpPr>
        <p:spPr>
          <a:xfrm>
            <a:off x="4453727" y="2590678"/>
            <a:ext cx="3113969" cy="405175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lIns="68580" tIns="34290" rIns="68580" bIns="34290" anchor="t">
            <a:spAutoFit/>
          </a:bodyPr>
          <a:lstStyle/>
          <a:p>
            <a:pPr>
              <a:lnSpc>
                <a:spcPct val="115000"/>
              </a:lnSpc>
            </a:pPr>
            <a:r>
              <a:rPr lang="en-IE" sz="2000" b="1" dirty="0">
                <a:solidFill>
                  <a:srgbClr val="0070C0"/>
                </a:solidFill>
                <a:latin typeface="Roboto" panose="02000000000000000000" pitchFamily="2" charset="0"/>
                <a:ea typeface="Roboto" panose="02000000000000000000" pitchFamily="2" charset="0"/>
                <a:cs typeface="Roboto" panose="02000000000000000000" pitchFamily="2" charset="0"/>
              </a:rPr>
              <a:t>Goal 2. Ensure that biodiversity is preserved and maintained or enhanced in order to meet people’s needs</a:t>
            </a:r>
          </a:p>
          <a:p>
            <a:pPr>
              <a:lnSpc>
                <a:spcPct val="114999"/>
              </a:lnSpc>
            </a:pPr>
            <a:endParaRPr lang="en-IE" sz="1400" dirty="0">
              <a:solidFill>
                <a:srgbClr val="0070C0"/>
              </a:solidFill>
              <a:latin typeface="Roboto" panose="02000000000000000000" pitchFamily="2" charset="0"/>
              <a:ea typeface="Roboto" panose="02000000000000000000" pitchFamily="2" charset="0"/>
              <a:cs typeface="Roboto" panose="02000000000000000000" pitchFamily="2" charset="0"/>
            </a:endParaRPr>
          </a:p>
          <a:p>
            <a:pPr>
              <a:lnSpc>
                <a:spcPct val="115000"/>
              </a:lnSpc>
            </a:pPr>
            <a:r>
              <a:rPr lang="en-IE" sz="1400" dirty="0">
                <a:solidFill>
                  <a:srgbClr val="FF0000"/>
                </a:solidFill>
                <a:latin typeface="Roboto" panose="02000000000000000000" pitchFamily="2" charset="0"/>
                <a:ea typeface="Roboto" panose="02000000000000000000" pitchFamily="2" charset="0"/>
                <a:cs typeface="Roboto" panose="02000000000000000000" pitchFamily="2" charset="0"/>
              </a:rPr>
              <a:t>4</a:t>
            </a:r>
            <a:r>
              <a:rPr lang="en-IE" sz="1400" i="1" dirty="0">
                <a:solidFill>
                  <a:srgbClr val="FF0000"/>
                </a:solidFill>
                <a:latin typeface="Roboto" panose="02000000000000000000" pitchFamily="2" charset="0"/>
                <a:ea typeface="Roboto" panose="02000000000000000000" pitchFamily="2" charset="0"/>
                <a:cs typeface="Roboto" panose="02000000000000000000" pitchFamily="2" charset="0"/>
              </a:rPr>
              <a:t>.   Improve knowledge on marine and    coastal biodiversity</a:t>
            </a:r>
            <a:endParaRPr lang="es-ES" sz="1400" i="1" dirty="0">
              <a:solidFill>
                <a:srgbClr val="FF0000"/>
              </a:solidFill>
              <a:latin typeface="Roboto" panose="02000000000000000000" pitchFamily="2" charset="0"/>
              <a:ea typeface="Roboto" panose="02000000000000000000" pitchFamily="2" charset="0"/>
              <a:cs typeface="Roboto" panose="02000000000000000000" pitchFamily="2" charset="0"/>
            </a:endParaRPr>
          </a:p>
          <a:p>
            <a:pPr>
              <a:lnSpc>
                <a:spcPct val="114999"/>
              </a:lnSpc>
            </a:pPr>
            <a:r>
              <a:rPr lang="en-IE" sz="1400" i="1" dirty="0">
                <a:solidFill>
                  <a:srgbClr val="FF0000"/>
                </a:solidFill>
                <a:latin typeface="Roboto" panose="02000000000000000000" pitchFamily="2" charset="0"/>
                <a:ea typeface="Roboto" panose="02000000000000000000" pitchFamily="2" charset="0"/>
                <a:cs typeface="Roboto" panose="02000000000000000000" pitchFamily="2" charset="0"/>
              </a:rPr>
              <a:t>5. Sustainable fisheries in harmony with biodiversity conservation</a:t>
            </a:r>
            <a:endParaRPr lang="es-ES" sz="1400" i="1" dirty="0">
              <a:solidFill>
                <a:srgbClr val="FF0000"/>
              </a:solidFill>
              <a:latin typeface="Roboto" panose="02000000000000000000" pitchFamily="2" charset="0"/>
              <a:ea typeface="Roboto" panose="02000000000000000000" pitchFamily="2" charset="0"/>
              <a:cs typeface="Roboto" panose="02000000000000000000" pitchFamily="2" charset="0"/>
            </a:endParaRPr>
          </a:p>
          <a:p>
            <a:pPr>
              <a:lnSpc>
                <a:spcPct val="115000"/>
              </a:lnSpc>
            </a:pPr>
            <a:r>
              <a:rPr lang="en-IE" sz="1400" i="1" dirty="0">
                <a:solidFill>
                  <a:srgbClr val="FF0000"/>
                </a:solidFill>
                <a:latin typeface="Roboto" panose="02000000000000000000" pitchFamily="2" charset="0"/>
                <a:ea typeface="Roboto" panose="02000000000000000000" pitchFamily="2" charset="0"/>
                <a:cs typeface="Roboto" panose="02000000000000000000" pitchFamily="2" charset="0"/>
              </a:rPr>
              <a:t>6. Mainstreaming and integration of biodiversity within other administrative and socio-economic sectors </a:t>
            </a:r>
            <a:endParaRPr lang="es-ES" sz="1400" i="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9D0EDB20-4FF3-251C-D447-F73C94894ED3}"/>
              </a:ext>
            </a:extLst>
          </p:cNvPr>
          <p:cNvSpPr/>
          <p:nvPr/>
        </p:nvSpPr>
        <p:spPr>
          <a:xfrm>
            <a:off x="486561" y="1252325"/>
            <a:ext cx="11048300" cy="1200329"/>
          </a:xfrm>
          <a:prstGeom prst="rect">
            <a:avLst/>
          </a:prstGeom>
        </p:spPr>
        <p:txBody>
          <a:bodyPr wrap="square">
            <a:spAutoFit/>
          </a:bodyPr>
          <a:lstStyle/>
          <a:p>
            <a:r>
              <a:rPr lang="en-IE" sz="2400" i="1" dirty="0">
                <a:latin typeface="Roboto" panose="02000000000000000000" pitchFamily="2" charset="0"/>
                <a:ea typeface="Roboto" panose="02000000000000000000" pitchFamily="2" charset="0"/>
                <a:cs typeface="Roboto" panose="02000000000000000000" pitchFamily="2" charset="0"/>
              </a:rPr>
              <a:t>Vision: “By 2050, marine and coastal biodiversity is valued, conserved, restored and wisely used, maintaining ecosystem services, sustaining a healthy Mediterranean Sea and coast, and delivering benefits essential for all </a:t>
            </a:r>
            <a:r>
              <a:rPr lang="en-IE" sz="2400" i="1" dirty="0">
                <a:solidFill>
                  <a:srgbClr val="000000"/>
                </a:solidFill>
                <a:latin typeface="Roboto" panose="02000000000000000000" pitchFamily="2" charset="0"/>
                <a:ea typeface="Roboto" panose="02000000000000000000" pitchFamily="2" charset="0"/>
                <a:cs typeface="Roboto" panose="02000000000000000000" pitchFamily="2" charset="0"/>
              </a:rPr>
              <a:t>people”</a:t>
            </a:r>
            <a:r>
              <a:rPr lang="en-IE" sz="2400" dirty="0">
                <a:latin typeface="Roboto" panose="02000000000000000000" pitchFamily="2" charset="0"/>
                <a:ea typeface="Roboto" panose="02000000000000000000" pitchFamily="2" charset="0"/>
                <a:cs typeface="Roboto" panose="02000000000000000000" pitchFamily="2" charset="0"/>
              </a:rPr>
              <a:t> </a:t>
            </a:r>
            <a:endParaRPr lang="fr-FR" sz="2400" dirty="0">
              <a:latin typeface="Roboto" panose="02000000000000000000" pitchFamily="2" charset="0"/>
              <a:ea typeface="Roboto" panose="02000000000000000000" pitchFamily="2" charset="0"/>
              <a:cs typeface="Roboto" panose="02000000000000000000" pitchFamily="2" charset="0"/>
            </a:endParaRPr>
          </a:p>
        </p:txBody>
      </p:sp>
      <p:sp>
        <p:nvSpPr>
          <p:cNvPr id="2" name="Espace réservé du numéro de diapositive 3">
            <a:extLst>
              <a:ext uri="{FF2B5EF4-FFF2-40B4-BE49-F238E27FC236}">
                <a16:creationId xmlns:a16="http://schemas.microsoft.com/office/drawing/2014/main" id="{FB42BCAB-E587-6ACE-7AD4-93792FB30D9C}"/>
              </a:ext>
            </a:extLst>
          </p:cNvPr>
          <p:cNvSpPr>
            <a:spLocks noGrp="1"/>
          </p:cNvSpPr>
          <p:nvPr>
            <p:ph type="sldNum" sz="quarter" idx="12"/>
          </p:nvPr>
        </p:nvSpPr>
        <p:spPr>
          <a:xfrm>
            <a:off x="8774282" y="6337104"/>
            <a:ext cx="2804160" cy="215444"/>
          </a:xfrm>
        </p:spPr>
        <p:txBody>
          <a:bodyPr/>
          <a:lstStyle/>
          <a:p>
            <a:pPr algn="r"/>
            <a:fld id="{80E39091-E0D1-CF46-954B-4EBC67CDBED6}" type="slidenum">
              <a:rPr lang="en-US" sz="1400" smtClean="0">
                <a:solidFill>
                  <a:prstClr val="black">
                    <a:tint val="75000"/>
                  </a:prstClr>
                </a:solidFill>
              </a:rPr>
              <a:pPr algn="r"/>
              <a:t>9</a:t>
            </a:fld>
            <a:endParaRPr lang="en-US" sz="1400">
              <a:solidFill>
                <a:prstClr val="black">
                  <a:tint val="75000"/>
                </a:prstClr>
              </a:solidFill>
            </a:endParaRPr>
          </a:p>
        </p:txBody>
      </p:sp>
      <p:pic>
        <p:nvPicPr>
          <p:cNvPr id="9" name="Image 20">
            <a:extLst>
              <a:ext uri="{FF2B5EF4-FFF2-40B4-BE49-F238E27FC236}">
                <a16:creationId xmlns:a16="http://schemas.microsoft.com/office/drawing/2014/main" id="{FC0607C5-2A9D-4953-A94C-4B517F3D94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5279" y="5860843"/>
            <a:ext cx="2253163" cy="781585"/>
          </a:xfrm>
          <a:prstGeom prst="rect">
            <a:avLst/>
          </a:prstGeom>
        </p:spPr>
      </p:pic>
    </p:spTree>
    <p:extLst>
      <p:ext uri="{BB962C8B-B14F-4D97-AF65-F5344CB8AC3E}">
        <p14:creationId xmlns:p14="http://schemas.microsoft.com/office/powerpoint/2010/main" val="19415804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b"/>
      <a:lstStyle>
        <a:defPPr algn="l" eaLnBrk="1" hangingPunct="1">
          <a:lnSpc>
            <a:spcPct val="90000"/>
          </a:lnSpc>
          <a:defRPr sz="2800" b="1" dirty="0" smtClean="0">
            <a:solidFill>
              <a:srgbClr val="0D4E8F"/>
            </a:solidFill>
            <a:latin typeface="Open Sans"/>
          </a:defRPr>
        </a:defPPr>
      </a:lstStyle>
    </a:txDef>
  </a:objectDefaults>
  <a:extraClrSchemeLst/>
  <a:extLst>
    <a:ext uri="{05A4C25C-085E-4340-85A3-A5531E510DB2}">
      <thm15:themeFamily xmlns:thm15="http://schemas.microsoft.com/office/thememl/2012/main" name="PPT-Alicante" id="{F241C722-3B2C-496A-B1B3-D6220EF87DB1}" vid="{838C1DFA-FBC2-4655-84B7-D39D5A78C7C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9B97FAE06F6F498747CEB741C396B6" ma:contentTypeVersion="9" ma:contentTypeDescription="Crée un document." ma:contentTypeScope="" ma:versionID="d988c4d8dafad84fddab3ba2c7b08739">
  <xsd:schema xmlns:xsd="http://www.w3.org/2001/XMLSchema" xmlns:xs="http://www.w3.org/2001/XMLSchema" xmlns:p="http://schemas.microsoft.com/office/2006/metadata/properties" xmlns:ns2="bf8d5330-0d08-42b6-beb3-ba2858d3331c" xmlns:ns3="c73eda0e-4613-48c1-baa5-38bc1a93611b" targetNamespace="http://schemas.microsoft.com/office/2006/metadata/properties" ma:root="true" ma:fieldsID="46a5c8ec064f117523eb45871128a1ce" ns2:_="" ns3:_="">
    <xsd:import namespace="bf8d5330-0d08-42b6-beb3-ba2858d3331c"/>
    <xsd:import namespace="c73eda0e-4613-48c1-baa5-38bc1a93611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8d5330-0d08-42b6-beb3-ba2858d3331c"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3eda0e-4613-48c1-baa5-38bc1a93611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17F0DF-F884-4F30-999D-B49C2C84B2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8d5330-0d08-42b6-beb3-ba2858d3331c"/>
    <ds:schemaRef ds:uri="c73eda0e-4613-48c1-baa5-38bc1a9361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865FA6-65BF-437D-B907-D2869F60DBB7}">
  <ds:schemaRefs>
    <ds:schemaRef ds:uri="http://schemas.openxmlformats.org/package/2006/metadata/core-properties"/>
    <ds:schemaRef ds:uri="http://purl.org/dc/elements/1.1/"/>
    <ds:schemaRef ds:uri="c73eda0e-4613-48c1-baa5-38bc1a93611b"/>
    <ds:schemaRef ds:uri="http://www.w3.org/XML/1998/namespace"/>
    <ds:schemaRef ds:uri="http://schemas.microsoft.com/office/2006/metadata/properties"/>
    <ds:schemaRef ds:uri="http://schemas.microsoft.com/office/2006/documentManagement/types"/>
    <ds:schemaRef ds:uri="bf8d5330-0d08-42b6-beb3-ba2858d3331c"/>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F3F17277-0821-4C63-83EA-8993A062C7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PPT-Alicante-template</Template>
  <TotalTime>111</TotalTime>
  <Words>2382</Words>
  <Application>Microsoft Office PowerPoint</Application>
  <PresentationFormat>Widescreen</PresentationFormat>
  <Paragraphs>294</Paragraphs>
  <Slides>14</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Montserrat</vt:lpstr>
      <vt:lpstr>Open Sans</vt:lpstr>
      <vt:lpstr>Roboto Regular</vt:lpstr>
      <vt:lpstr>Zapf Dingbats</vt:lpstr>
      <vt:lpstr>Arial</vt:lpstr>
      <vt:lpstr>Calibri</vt:lpstr>
      <vt:lpstr>Calibri Light</vt:lpstr>
      <vt:lpstr>Courier New</vt:lpstr>
      <vt:lpstr>Roboto</vt:lpstr>
      <vt:lpstr>Verdana</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Clara Guelbenzu</dc:creator>
  <cp:lastModifiedBy>UNEP/MAP</cp:lastModifiedBy>
  <cp:revision>2</cp:revision>
  <dcterms:created xsi:type="dcterms:W3CDTF">2022-09-14T08:48:16Z</dcterms:created>
  <dcterms:modified xsi:type="dcterms:W3CDTF">2023-04-05T16:11:11Z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0x010100CE9B97FAE06F6F498747CEB741C396B6</vt:lpwstr>
  </property>
</Properties>
</file>