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57" r:id="rId2"/>
    <p:sldId id="679" r:id="rId3"/>
    <p:sldId id="651" r:id="rId4"/>
    <p:sldId id="670" r:id="rId5"/>
    <p:sldId id="675" r:id="rId6"/>
    <p:sldId id="678" r:id="rId7"/>
    <p:sldId id="650" r:id="rId8"/>
    <p:sldId id="680" r:id="rId9"/>
    <p:sldId id="677" r:id="rId10"/>
    <p:sldId id="681" r:id="rId11"/>
    <p:sldId id="665" r:id="rId12"/>
    <p:sldId id="664" r:id="rId13"/>
    <p:sldId id="280" r:id="rId14"/>
    <p:sldId id="682" r:id="rId15"/>
    <p:sldId id="669" r:id="rId16"/>
    <p:sldId id="672" r:id="rId1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rge Arturo Jimenez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50"/>
    <p:restoredTop sz="94582"/>
  </p:normalViewPr>
  <p:slideViewPr>
    <p:cSldViewPr snapToGrid="0" snapToObjects="1">
      <p:cViewPr varScale="1">
        <p:scale>
          <a:sx n="62" d="100"/>
          <a:sy n="62" d="100"/>
        </p:scale>
        <p:origin x="96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1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35D84-070C-7D42-9C60-F0E2895A7C29}" type="datetimeFigureOut">
              <a:rPr lang="es-ES" smtClean="0"/>
              <a:t>06/04/2023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BFC67-2D2F-1741-988E-500B692B1B1C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6629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BFC67-2D2F-1741-988E-500B692B1B1C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5008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1BBB-D06D-8146-9575-727F5A8074D7}" type="datetimeFigureOut">
              <a:rPr lang="es-ES" smtClean="0"/>
              <a:t>06/04/2023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9E9D-CA2B-944A-8E26-2C870F8C163D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816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1BBB-D06D-8146-9575-727F5A8074D7}" type="datetimeFigureOut">
              <a:rPr lang="es-ES" smtClean="0"/>
              <a:t>06/04/2023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9E9D-CA2B-944A-8E26-2C870F8C163D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169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1BBB-D06D-8146-9575-727F5A8074D7}" type="datetimeFigureOut">
              <a:rPr lang="es-ES" smtClean="0"/>
              <a:t>06/04/2023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9E9D-CA2B-944A-8E26-2C870F8C163D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45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1BBB-D06D-8146-9575-727F5A8074D7}" type="datetimeFigureOut">
              <a:rPr lang="es-ES" smtClean="0"/>
              <a:t>06/04/2023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9E9D-CA2B-944A-8E26-2C870F8C163D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0117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1BBB-D06D-8146-9575-727F5A8074D7}" type="datetimeFigureOut">
              <a:rPr lang="es-ES" smtClean="0"/>
              <a:t>06/04/2023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9E9D-CA2B-944A-8E26-2C870F8C163D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9039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1BBB-D06D-8146-9575-727F5A8074D7}" type="datetimeFigureOut">
              <a:rPr lang="es-ES" smtClean="0"/>
              <a:t>06/04/2023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9E9D-CA2B-944A-8E26-2C870F8C163D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3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1BBB-D06D-8146-9575-727F5A8074D7}" type="datetimeFigureOut">
              <a:rPr lang="es-ES" smtClean="0"/>
              <a:t>06/04/2023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9E9D-CA2B-944A-8E26-2C870F8C163D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221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1BBB-D06D-8146-9575-727F5A8074D7}" type="datetimeFigureOut">
              <a:rPr lang="es-ES" smtClean="0"/>
              <a:t>06/04/2023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9E9D-CA2B-944A-8E26-2C870F8C163D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870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1BBB-D06D-8146-9575-727F5A8074D7}" type="datetimeFigureOut">
              <a:rPr lang="es-ES" smtClean="0"/>
              <a:t>06/04/2023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9E9D-CA2B-944A-8E26-2C870F8C163D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1731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1BBB-D06D-8146-9575-727F5A8074D7}" type="datetimeFigureOut">
              <a:rPr lang="es-ES" smtClean="0"/>
              <a:t>06/04/2023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9E9D-CA2B-944A-8E26-2C870F8C163D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068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1BBB-D06D-8146-9575-727F5A8074D7}" type="datetimeFigureOut">
              <a:rPr lang="es-ES" smtClean="0"/>
              <a:t>06/04/2023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9E9D-CA2B-944A-8E26-2C870F8C163D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50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91BBB-D06D-8146-9575-727F5A8074D7}" type="datetimeFigureOut">
              <a:rPr lang="es-ES" smtClean="0"/>
              <a:t>06/04/2023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09E9D-CA2B-944A-8E26-2C870F8C163D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42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38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4.png"/><Relationship Id="rId16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4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3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4.png"/><Relationship Id="rId4" Type="http://schemas.openxmlformats.org/officeDocument/2006/relationships/image" Target="../media/image12.jpe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09-25 a la(s) 11.55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222" y="1502567"/>
            <a:ext cx="6831551" cy="385286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1CE712C-3333-CFA7-4C7E-0A1BC9A1E8B1}"/>
              </a:ext>
            </a:extLst>
          </p:cNvPr>
          <p:cNvSpPr txBox="1"/>
          <p:nvPr/>
        </p:nvSpPr>
        <p:spPr>
          <a:xfrm>
            <a:off x="1347727" y="283932"/>
            <a:ext cx="65899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Costa Rica Thermal Dome:</a:t>
            </a:r>
          </a:p>
          <a:p>
            <a:pPr algn="ctr"/>
            <a:r>
              <a:rPr lang="en-GB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upwelling at the Eastern Tropical Pacific</a:t>
            </a:r>
            <a:endParaRPr lang="es-CR" sz="2400" dirty="0">
              <a:solidFill>
                <a:schemeClr val="tx2"/>
              </a:solidFill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9F655A1-0255-810F-F96E-9D63337B5E8A}"/>
              </a:ext>
            </a:extLst>
          </p:cNvPr>
          <p:cNvGrpSpPr/>
          <p:nvPr/>
        </p:nvGrpSpPr>
        <p:grpSpPr>
          <a:xfrm>
            <a:off x="191418" y="5743071"/>
            <a:ext cx="8710844" cy="794035"/>
            <a:chOff x="507420" y="5815624"/>
            <a:chExt cx="8229598" cy="794035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AB1B4985-78FC-F2E4-53C7-B507916F7AF1}"/>
                </a:ext>
              </a:extLst>
            </p:cNvPr>
            <p:cNvGrpSpPr/>
            <p:nvPr/>
          </p:nvGrpSpPr>
          <p:grpSpPr>
            <a:xfrm>
              <a:off x="507420" y="5815624"/>
              <a:ext cx="8229598" cy="794035"/>
              <a:chOff x="589555" y="5435161"/>
              <a:chExt cx="12173423" cy="1503014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B39AA262-3115-A040-7518-526536EE5C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55" y="5802086"/>
                <a:ext cx="1615944" cy="769171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F9260232-3CAE-0B75-9F12-09CC4F216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8261" y="5435161"/>
                <a:ext cx="8474717" cy="1503014"/>
              </a:xfrm>
              <a:prstGeom prst="rect">
                <a:avLst/>
              </a:prstGeom>
            </p:spPr>
          </p:pic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7C0209D-6AF1-D711-32B7-766394242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298" y="6023142"/>
              <a:ext cx="1115106" cy="5865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108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513025A9-DEF0-D2C2-91A5-7722781AB511}"/>
              </a:ext>
            </a:extLst>
          </p:cNvPr>
          <p:cNvGrpSpPr/>
          <p:nvPr/>
        </p:nvGrpSpPr>
        <p:grpSpPr>
          <a:xfrm>
            <a:off x="191418" y="5743071"/>
            <a:ext cx="8710844" cy="794035"/>
            <a:chOff x="507420" y="5815624"/>
            <a:chExt cx="8229598" cy="794035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B6A1C1D6-7995-8753-636A-4B89AEE46465}"/>
                </a:ext>
              </a:extLst>
            </p:cNvPr>
            <p:cNvGrpSpPr/>
            <p:nvPr/>
          </p:nvGrpSpPr>
          <p:grpSpPr>
            <a:xfrm>
              <a:off x="507420" y="5815624"/>
              <a:ext cx="8229598" cy="794035"/>
              <a:chOff x="589555" y="5435161"/>
              <a:chExt cx="12173423" cy="1503014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D74569F8-9DC5-F634-9F52-D77D06D51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55" y="5802086"/>
                <a:ext cx="1615944" cy="769171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DE0650F5-9A90-6B8A-E36C-5FBD03A5A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8261" y="5435161"/>
                <a:ext cx="8474717" cy="1503014"/>
              </a:xfrm>
              <a:prstGeom prst="rect">
                <a:avLst/>
              </a:prstGeom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B05E01B-AE15-F35A-1214-65900627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298" y="6023142"/>
              <a:ext cx="1115106" cy="586517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7256F1EA-C6F4-1BCE-55F2-84F6B04609B0}"/>
              </a:ext>
            </a:extLst>
          </p:cNvPr>
          <p:cNvSpPr txBox="1"/>
          <p:nvPr/>
        </p:nvSpPr>
        <p:spPr>
          <a:xfrm>
            <a:off x="866585" y="516582"/>
            <a:ext cx="295465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R" dirty="0"/>
          </a:p>
          <a:p>
            <a:r>
              <a:rPr lang="en-US" sz="3600" b="1" dirty="0">
                <a:solidFill>
                  <a:schemeClr val="tx2"/>
                </a:solidFill>
              </a:rPr>
              <a:t>Challenges:</a:t>
            </a:r>
            <a:r>
              <a:rPr lang="en-US" sz="3600" dirty="0">
                <a:solidFill>
                  <a:schemeClr val="tx2"/>
                </a:solidFill>
              </a:rPr>
              <a:t>	</a:t>
            </a:r>
            <a:r>
              <a:rPr lang="en-US" sz="2800" dirty="0">
                <a:solidFill>
                  <a:schemeClr val="tx2"/>
                </a:solidFill>
              </a:rPr>
              <a:t>	</a:t>
            </a:r>
          </a:p>
          <a:p>
            <a:r>
              <a:rPr lang="en-US" sz="2800" dirty="0">
                <a:solidFill>
                  <a:schemeClr val="tx2"/>
                </a:solidFill>
              </a:rPr>
              <a:t>		</a:t>
            </a:r>
          </a:p>
          <a:p>
            <a:r>
              <a:rPr lang="en-US" sz="2800" dirty="0">
                <a:solidFill>
                  <a:schemeClr val="tx2"/>
                </a:solidFill>
              </a:rPr>
              <a:t>		</a:t>
            </a:r>
          </a:p>
          <a:p>
            <a:r>
              <a:rPr lang="en-US" sz="2800" dirty="0">
                <a:solidFill>
                  <a:schemeClr val="tx2"/>
                </a:solidFill>
              </a:rPr>
              <a:t>		</a:t>
            </a:r>
          </a:p>
        </p:txBody>
      </p:sp>
      <p:sp>
        <p:nvSpPr>
          <p:cNvPr id="8" name="Recortar rectángulo de esquina diagonal 7">
            <a:extLst>
              <a:ext uri="{FF2B5EF4-FFF2-40B4-BE49-F238E27FC236}">
                <a16:creationId xmlns:a16="http://schemas.microsoft.com/office/drawing/2014/main" id="{6A751698-88D3-27A2-82B2-D79D44DF63A3}"/>
              </a:ext>
            </a:extLst>
          </p:cNvPr>
          <p:cNvSpPr/>
          <p:nvPr/>
        </p:nvSpPr>
        <p:spPr>
          <a:xfrm>
            <a:off x="5194300" y="889000"/>
            <a:ext cx="2184400" cy="1473200"/>
          </a:xfrm>
          <a:prstGeom prst="snip2Diag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Ecosystem Analysis</a:t>
            </a: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9" name="Recortar rectángulo de esquina diagonal 8">
            <a:extLst>
              <a:ext uri="{FF2B5EF4-FFF2-40B4-BE49-F238E27FC236}">
                <a16:creationId xmlns:a16="http://schemas.microsoft.com/office/drawing/2014/main" id="{AD85C12A-F306-358C-19A1-1271F32528B6}"/>
              </a:ext>
            </a:extLst>
          </p:cNvPr>
          <p:cNvSpPr/>
          <p:nvPr/>
        </p:nvSpPr>
        <p:spPr>
          <a:xfrm>
            <a:off x="3148073" y="2235200"/>
            <a:ext cx="2160527" cy="1666371"/>
          </a:xfrm>
          <a:prstGeom prst="snip2Diag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Management Measures</a:t>
            </a: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10" name="Recortar rectángulo de esquina diagonal 9">
            <a:extLst>
              <a:ext uri="{FF2B5EF4-FFF2-40B4-BE49-F238E27FC236}">
                <a16:creationId xmlns:a16="http://schemas.microsoft.com/office/drawing/2014/main" id="{B2ECFC84-0FF2-8EA3-343E-856E5B7DD8EE}"/>
              </a:ext>
            </a:extLst>
          </p:cNvPr>
          <p:cNvSpPr/>
          <p:nvPr/>
        </p:nvSpPr>
        <p:spPr>
          <a:xfrm>
            <a:off x="1347727" y="3653323"/>
            <a:ext cx="1992373" cy="1612900"/>
          </a:xfrm>
          <a:prstGeom prst="snip2Diag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Control &amp; Surveillance</a:t>
            </a:r>
            <a:endParaRPr lang="es-C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56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EDD1DB5-E783-5447-878E-0C4897D31A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7181" y="1137225"/>
            <a:ext cx="4823882" cy="3714282"/>
          </a:xfrm>
          <a:prstGeom prst="rect">
            <a:avLst/>
          </a:prstGeom>
        </p:spPr>
      </p:pic>
      <p:pic>
        <p:nvPicPr>
          <p:cNvPr id="7" name="Imagen 9" descr="Yellowfin - FishingInfo.co.jpeg">
            <a:extLst>
              <a:ext uri="{FF2B5EF4-FFF2-40B4-BE49-F238E27FC236}">
                <a16:creationId xmlns:a16="http://schemas.microsoft.com/office/drawing/2014/main" id="{674280D7-F16A-CA42-8CDA-6BD2000745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033" y="3528595"/>
            <a:ext cx="1255002" cy="63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42596E8-BCC5-9749-85E1-D2A30E4752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210" y="4851507"/>
            <a:ext cx="2480301" cy="22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B45429F2-1E22-FA94-FB7D-07F4E5A56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59" y="130027"/>
            <a:ext cx="7973122" cy="95414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Multiple Sectorial Management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13537062-3538-60D5-D52E-01C2B50CB86F}"/>
              </a:ext>
            </a:extLst>
          </p:cNvPr>
          <p:cNvGrpSpPr/>
          <p:nvPr/>
        </p:nvGrpSpPr>
        <p:grpSpPr>
          <a:xfrm>
            <a:off x="457201" y="5965588"/>
            <a:ext cx="8229598" cy="794035"/>
            <a:chOff x="507420" y="5815624"/>
            <a:chExt cx="8229598" cy="794035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2C2F2D13-BAF7-FE78-0542-B596A21BED7F}"/>
                </a:ext>
              </a:extLst>
            </p:cNvPr>
            <p:cNvGrpSpPr/>
            <p:nvPr/>
          </p:nvGrpSpPr>
          <p:grpSpPr>
            <a:xfrm>
              <a:off x="507420" y="5815624"/>
              <a:ext cx="8229598" cy="794035"/>
              <a:chOff x="589555" y="5435161"/>
              <a:chExt cx="12173423" cy="1503014"/>
            </a:xfrm>
          </p:grpSpPr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B685EFC3-82AB-BE5C-7D36-FA1AA5B65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55" y="5802086"/>
                <a:ext cx="1615944" cy="769171"/>
              </a:xfrm>
              <a:prstGeom prst="rect">
                <a:avLst/>
              </a:prstGeom>
            </p:spPr>
          </p:pic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8F34960D-12AE-B618-6F2B-4D68C05DE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8261" y="5435161"/>
                <a:ext cx="8474717" cy="1503014"/>
              </a:xfrm>
              <a:prstGeom prst="rect">
                <a:avLst/>
              </a:prstGeom>
            </p:spPr>
          </p:pic>
        </p:grp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75F82CCA-46F5-F654-82E9-241B6D438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298" y="6023142"/>
              <a:ext cx="1115106" cy="586517"/>
            </a:xfrm>
            <a:prstGeom prst="rect">
              <a:avLst/>
            </a:prstGeom>
          </p:spPr>
        </p:pic>
      </p:grpSp>
      <p:pic>
        <p:nvPicPr>
          <p:cNvPr id="20" name="crtd_all_vessels_hourly_202001_1280x720_with_eez">
            <a:hlinkClick r:id="" action="ppaction://media"/>
            <a:extLst>
              <a:ext uri="{FF2B5EF4-FFF2-40B4-BE49-F238E27FC236}">
                <a16:creationId xmlns:a16="http://schemas.microsoft.com/office/drawing/2014/main" id="{BEC795AE-057A-92E4-7087-F3D7040984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8723" r="15911" b="2912"/>
          <a:stretch/>
        </p:blipFill>
        <p:spPr>
          <a:xfrm>
            <a:off x="4666701" y="2454570"/>
            <a:ext cx="4202363" cy="3511018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EDD4A2A1-60D6-16C9-02D4-19DE6DD6D14F}"/>
              </a:ext>
            </a:extLst>
          </p:cNvPr>
          <p:cNvSpPr txBox="1"/>
          <p:nvPr/>
        </p:nvSpPr>
        <p:spPr>
          <a:xfrm>
            <a:off x="1237785" y="89209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 err="1"/>
              <a:t>Fishing</a:t>
            </a:r>
            <a:endParaRPr lang="es-CR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CC909E0-4ED1-D90B-F614-F65D9D545313}"/>
              </a:ext>
            </a:extLst>
          </p:cNvPr>
          <p:cNvSpPr txBox="1"/>
          <p:nvPr/>
        </p:nvSpPr>
        <p:spPr>
          <a:xfrm>
            <a:off x="6021659" y="2013584"/>
            <a:ext cx="118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 err="1"/>
              <a:t>Navigation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50743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508452AB-12B9-BE49-AF61-4BBDEA1E69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4" y="1074041"/>
            <a:ext cx="5246564" cy="350045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F5100743-1938-F35A-0777-9A7F3C41C543}"/>
              </a:ext>
            </a:extLst>
          </p:cNvPr>
          <p:cNvSpPr txBox="1"/>
          <p:nvPr/>
        </p:nvSpPr>
        <p:spPr>
          <a:xfrm>
            <a:off x="175363" y="3228945"/>
            <a:ext cx="1224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000" dirty="0">
                <a:solidFill>
                  <a:schemeClr val="accent1"/>
                </a:solidFill>
              </a:rPr>
              <a:t>0,25x0,25 degrees  </a:t>
            </a:r>
          </a:p>
          <a:p>
            <a:r>
              <a:rPr lang="es-CR" sz="1000" dirty="0">
                <a:solidFill>
                  <a:schemeClr val="accent1"/>
                </a:solidFill>
              </a:rPr>
              <a:t> 15x 15 nm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E120E30-7FD9-6AAF-06E4-C294B8A17893}"/>
              </a:ext>
            </a:extLst>
          </p:cNvPr>
          <p:cNvSpPr txBox="1"/>
          <p:nvPr/>
        </p:nvSpPr>
        <p:spPr>
          <a:xfrm>
            <a:off x="6272850" y="5759458"/>
            <a:ext cx="1108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400" b="1" dirty="0">
                <a:solidFill>
                  <a:schemeClr val="bg1"/>
                </a:solidFill>
              </a:rPr>
              <a:t>Ballena Azul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C199C257-A0F1-FA3A-6698-47167ECE9D3F}"/>
              </a:ext>
            </a:extLst>
          </p:cNvPr>
          <p:cNvSpPr txBox="1"/>
          <p:nvPr/>
        </p:nvSpPr>
        <p:spPr>
          <a:xfrm>
            <a:off x="386187" y="1417802"/>
            <a:ext cx="15091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350" dirty="0" err="1">
                <a:solidFill>
                  <a:schemeClr val="accent1"/>
                </a:solidFill>
              </a:rPr>
              <a:t>Adapted</a:t>
            </a:r>
            <a:r>
              <a:rPr lang="es-CR" sz="1350" dirty="0">
                <a:solidFill>
                  <a:schemeClr val="accent1"/>
                </a:solidFill>
              </a:rPr>
              <a:t> </a:t>
            </a:r>
            <a:r>
              <a:rPr lang="es-CR" sz="1350" dirty="0" err="1">
                <a:solidFill>
                  <a:schemeClr val="accent1"/>
                </a:solidFill>
              </a:rPr>
              <a:t>from</a:t>
            </a:r>
            <a:endParaRPr lang="es-CR" sz="1350" dirty="0">
              <a:solidFill>
                <a:schemeClr val="accent1"/>
              </a:solidFill>
            </a:endParaRPr>
          </a:p>
          <a:p>
            <a:r>
              <a:rPr lang="es-CR" sz="1350" dirty="0">
                <a:solidFill>
                  <a:schemeClr val="accent1"/>
                </a:solidFill>
              </a:rPr>
              <a:t>Fidler et al, 2017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5F75A09-DB85-3480-CCCD-8902BE602A34}"/>
              </a:ext>
            </a:extLst>
          </p:cNvPr>
          <p:cNvSpPr txBox="1"/>
          <p:nvPr/>
        </p:nvSpPr>
        <p:spPr>
          <a:xfrm>
            <a:off x="6238202" y="3781989"/>
            <a:ext cx="1277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400" b="1" dirty="0">
                <a:solidFill>
                  <a:schemeClr val="bg1"/>
                </a:solidFill>
              </a:rPr>
              <a:t>Delfín Común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D860C5-E978-6325-3F87-C98CF3C9D96B}"/>
              </a:ext>
            </a:extLst>
          </p:cNvPr>
          <p:cNvSpPr txBox="1"/>
          <p:nvPr/>
        </p:nvSpPr>
        <p:spPr>
          <a:xfrm>
            <a:off x="175363" y="4688370"/>
            <a:ext cx="45170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1"/>
                </a:solidFill>
              </a:rPr>
              <a:t>IMA- 21 cetacean species &amp; subspecies in the ETP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292D8E4-007E-5EAB-E635-C68ED56490ED}"/>
              </a:ext>
            </a:extLst>
          </p:cNvPr>
          <p:cNvSpPr txBox="1"/>
          <p:nvPr/>
        </p:nvSpPr>
        <p:spPr>
          <a:xfrm>
            <a:off x="6238202" y="1696018"/>
            <a:ext cx="1177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1400" dirty="0">
                <a:solidFill>
                  <a:schemeClr val="bg1"/>
                </a:solidFill>
              </a:rPr>
              <a:t>Delfín Listado</a:t>
            </a:r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860E95E2-1AAA-765B-DBB0-E784DFC13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63" y="64436"/>
            <a:ext cx="7973122" cy="95414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Multiple Sectorial Interest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EB88E69-D0B1-9A7A-F925-E167ECB15677}"/>
              </a:ext>
            </a:extLst>
          </p:cNvPr>
          <p:cNvSpPr txBox="1"/>
          <p:nvPr/>
        </p:nvSpPr>
        <p:spPr>
          <a:xfrm>
            <a:off x="510515" y="733053"/>
            <a:ext cx="3788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dirty="0" err="1">
                <a:solidFill>
                  <a:schemeClr val="tx2"/>
                </a:solidFill>
              </a:rPr>
              <a:t>Conservation</a:t>
            </a:r>
            <a:r>
              <a:rPr lang="es-CR" sz="2000" dirty="0">
                <a:solidFill>
                  <a:schemeClr val="tx2"/>
                </a:solidFill>
              </a:rPr>
              <a:t>. (EBSA, IMMA, ISRA) 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E32BB94-3372-E8BA-5B95-E2818B873458}"/>
              </a:ext>
            </a:extLst>
          </p:cNvPr>
          <p:cNvGrpSpPr/>
          <p:nvPr/>
        </p:nvGrpSpPr>
        <p:grpSpPr>
          <a:xfrm>
            <a:off x="510515" y="6063965"/>
            <a:ext cx="8229598" cy="794035"/>
            <a:chOff x="507420" y="5815624"/>
            <a:chExt cx="8229598" cy="794035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707CC6B-69D8-769C-A509-11988F0EBF06}"/>
                </a:ext>
              </a:extLst>
            </p:cNvPr>
            <p:cNvGrpSpPr/>
            <p:nvPr/>
          </p:nvGrpSpPr>
          <p:grpSpPr>
            <a:xfrm>
              <a:off x="507420" y="5815624"/>
              <a:ext cx="8229598" cy="794035"/>
              <a:chOff x="589555" y="5435161"/>
              <a:chExt cx="12173423" cy="1503014"/>
            </a:xfrm>
          </p:grpSpPr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1F423CFB-104F-8E5E-99B7-BC27E9CFF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55" y="5802086"/>
                <a:ext cx="1615944" cy="769171"/>
              </a:xfrm>
              <a:prstGeom prst="rect">
                <a:avLst/>
              </a:prstGeom>
            </p:spPr>
          </p:pic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C2A8B54A-D349-74C2-A9C2-C01F449D13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8261" y="5435161"/>
                <a:ext cx="8474717" cy="1503014"/>
              </a:xfrm>
              <a:prstGeom prst="rect">
                <a:avLst/>
              </a:prstGeom>
            </p:spPr>
          </p:pic>
        </p:grp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B4DC1AD5-A6FA-EB34-4878-51D32B3A1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298" y="6023142"/>
              <a:ext cx="1115106" cy="586517"/>
            </a:xfrm>
            <a:prstGeom prst="rect">
              <a:avLst/>
            </a:prstGeom>
          </p:spPr>
        </p:pic>
      </p:grpSp>
      <p:pic>
        <p:nvPicPr>
          <p:cNvPr id="4" name="Imagen 3" descr="EBSA_a_SP.jpg">
            <a:extLst>
              <a:ext uri="{FF2B5EF4-FFF2-40B4-BE49-F238E27FC236}">
                <a16:creationId xmlns:a16="http://schemas.microsoft.com/office/drawing/2014/main" id="{90325597-C415-54CA-4D71-873D701C92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949" y="3754070"/>
            <a:ext cx="3254616" cy="25149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45D82A-2517-9A0B-2CA2-AEE5B03352D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618" y="1248007"/>
            <a:ext cx="2048798" cy="20981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7B83FBF-6CE5-D3F5-931F-1419B7F0DCB0}"/>
              </a:ext>
            </a:extLst>
          </p:cNvPr>
          <p:cNvSpPr txBox="1"/>
          <p:nvPr/>
        </p:nvSpPr>
        <p:spPr>
          <a:xfrm>
            <a:off x="5728653" y="849660"/>
            <a:ext cx="261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b="1" dirty="0" err="1">
                <a:solidFill>
                  <a:schemeClr val="tx2"/>
                </a:solidFill>
              </a:rPr>
              <a:t>Mission</a:t>
            </a:r>
            <a:r>
              <a:rPr lang="es-CR" b="1" dirty="0">
                <a:solidFill>
                  <a:schemeClr val="tx2"/>
                </a:solidFill>
              </a:rPr>
              <a:t> Blue: Hope Spots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9B14769-EE50-5C7A-2D10-BD39382DD2D9}"/>
              </a:ext>
            </a:extLst>
          </p:cNvPr>
          <p:cNvSpPr txBox="1"/>
          <p:nvPr/>
        </p:nvSpPr>
        <p:spPr>
          <a:xfrm>
            <a:off x="6600623" y="3375189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b="1" dirty="0">
                <a:solidFill>
                  <a:schemeClr val="tx2"/>
                </a:solidFill>
              </a:rPr>
              <a:t>EBSA</a:t>
            </a:r>
          </a:p>
        </p:txBody>
      </p:sp>
    </p:spTree>
    <p:extLst>
      <p:ext uri="{BB962C8B-B14F-4D97-AF65-F5344CB8AC3E}">
        <p14:creationId xmlns:p14="http://schemas.microsoft.com/office/powerpoint/2010/main" val="2645730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upo 53">
            <a:extLst>
              <a:ext uri="{FF2B5EF4-FFF2-40B4-BE49-F238E27FC236}">
                <a16:creationId xmlns:a16="http://schemas.microsoft.com/office/drawing/2014/main" id="{B6348076-273E-B764-E2FE-73DDF8548F66}"/>
              </a:ext>
            </a:extLst>
          </p:cNvPr>
          <p:cNvGrpSpPr/>
          <p:nvPr/>
        </p:nvGrpSpPr>
        <p:grpSpPr>
          <a:xfrm>
            <a:off x="6125327" y="663702"/>
            <a:ext cx="1460242" cy="5146086"/>
            <a:chOff x="3946727" y="1217620"/>
            <a:chExt cx="1460242" cy="5146086"/>
          </a:xfrm>
        </p:grpSpPr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09D4F53A-790A-3168-9D95-54EFD745E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46727" y="2901243"/>
              <a:ext cx="1460242" cy="671620"/>
            </a:xfrm>
            <a:prstGeom prst="rect">
              <a:avLst/>
            </a:prstGeom>
            <a:ln w="41275">
              <a:noFill/>
            </a:ln>
          </p:spPr>
        </p:pic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F0F51B89-C521-C1AE-285C-576199F75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4131" y="4077231"/>
              <a:ext cx="781182" cy="1063164"/>
            </a:xfrm>
            <a:prstGeom prst="rect">
              <a:avLst/>
            </a:prstGeom>
            <a:ln w="41275">
              <a:noFill/>
            </a:ln>
          </p:spPr>
        </p:pic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EFF21131-A020-6C13-0F16-26499B95E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30161" y="5507801"/>
              <a:ext cx="1120712" cy="855905"/>
            </a:xfrm>
            <a:prstGeom prst="rect">
              <a:avLst/>
            </a:prstGeom>
            <a:ln w="41275">
              <a:noFill/>
            </a:ln>
          </p:spPr>
        </p:pic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5C7CE392-F4CE-2125-9AF3-1A1A3F2D2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2823" y="1217620"/>
              <a:ext cx="1148050" cy="1241600"/>
            </a:xfrm>
            <a:prstGeom prst="rect">
              <a:avLst/>
            </a:prstGeom>
            <a:ln w="41275">
              <a:noFill/>
            </a:ln>
          </p:spPr>
        </p:pic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922BAA89-23B3-A06A-4030-9970ED89C90F}"/>
              </a:ext>
            </a:extLst>
          </p:cNvPr>
          <p:cNvGrpSpPr/>
          <p:nvPr/>
        </p:nvGrpSpPr>
        <p:grpSpPr>
          <a:xfrm>
            <a:off x="415636" y="6126360"/>
            <a:ext cx="8271163" cy="671620"/>
            <a:chOff x="507420" y="5815624"/>
            <a:chExt cx="8229598" cy="794035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EB37B4C8-B3B9-6371-9F70-4185BE4933D7}"/>
                </a:ext>
              </a:extLst>
            </p:cNvPr>
            <p:cNvGrpSpPr/>
            <p:nvPr/>
          </p:nvGrpSpPr>
          <p:grpSpPr>
            <a:xfrm>
              <a:off x="507420" y="5815624"/>
              <a:ext cx="8229598" cy="794035"/>
              <a:chOff x="589555" y="5435161"/>
              <a:chExt cx="12173423" cy="1503014"/>
            </a:xfrm>
          </p:grpSpPr>
          <p:pic>
            <p:nvPicPr>
              <p:cNvPr id="58" name="Imagen 57">
                <a:extLst>
                  <a:ext uri="{FF2B5EF4-FFF2-40B4-BE49-F238E27FC236}">
                    <a16:creationId xmlns:a16="http://schemas.microsoft.com/office/drawing/2014/main" id="{05B065DA-32BD-6F5D-DE7A-F12DE0713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55" y="5802086"/>
                <a:ext cx="1615944" cy="769171"/>
              </a:xfrm>
              <a:prstGeom prst="rect">
                <a:avLst/>
              </a:prstGeom>
            </p:spPr>
          </p:pic>
          <p:pic>
            <p:nvPicPr>
              <p:cNvPr id="59" name="Imagen 58">
                <a:extLst>
                  <a:ext uri="{FF2B5EF4-FFF2-40B4-BE49-F238E27FC236}">
                    <a16:creationId xmlns:a16="http://schemas.microsoft.com/office/drawing/2014/main" id="{CC38F516-D2BA-FF39-553F-E866C7A218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8261" y="5435161"/>
                <a:ext cx="8474717" cy="1503014"/>
              </a:xfrm>
              <a:prstGeom prst="rect">
                <a:avLst/>
              </a:prstGeom>
            </p:spPr>
          </p:pic>
        </p:grpSp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4CB31D7A-A34C-96A0-4F80-14D158007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298" y="6023142"/>
              <a:ext cx="1115106" cy="586517"/>
            </a:xfrm>
            <a:prstGeom prst="rect">
              <a:avLst/>
            </a:prstGeom>
          </p:spPr>
        </p:pic>
      </p:grpSp>
      <p:sp>
        <p:nvSpPr>
          <p:cNvPr id="60" name="CuadroTexto 59">
            <a:extLst>
              <a:ext uri="{FF2B5EF4-FFF2-40B4-BE49-F238E27FC236}">
                <a16:creationId xmlns:a16="http://schemas.microsoft.com/office/drawing/2014/main" id="{58B90F5B-6279-44EF-E33B-4B4814E3ED8F}"/>
              </a:ext>
            </a:extLst>
          </p:cNvPr>
          <p:cNvSpPr txBox="1"/>
          <p:nvPr/>
        </p:nvSpPr>
        <p:spPr>
          <a:xfrm>
            <a:off x="1846521" y="-24391"/>
            <a:ext cx="105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400" dirty="0">
                <a:solidFill>
                  <a:schemeClr val="tx2"/>
                </a:solidFill>
              </a:rPr>
              <a:t>Global 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C1447661-F943-8E76-FFAE-EE4DF0D9EFC8}"/>
              </a:ext>
            </a:extLst>
          </p:cNvPr>
          <p:cNvSpPr txBox="1"/>
          <p:nvPr/>
        </p:nvSpPr>
        <p:spPr>
          <a:xfrm>
            <a:off x="6125327" y="-16782"/>
            <a:ext cx="1325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400" dirty="0">
                <a:solidFill>
                  <a:schemeClr val="tx2"/>
                </a:solidFill>
              </a:rPr>
              <a:t>Regional </a:t>
            </a:r>
          </a:p>
        </p:txBody>
      </p:sp>
      <p:sp>
        <p:nvSpPr>
          <p:cNvPr id="62" name="Rectángulo redondeado 61">
            <a:extLst>
              <a:ext uri="{FF2B5EF4-FFF2-40B4-BE49-F238E27FC236}">
                <a16:creationId xmlns:a16="http://schemas.microsoft.com/office/drawing/2014/main" id="{BFB4C503-2E22-300E-CCD6-98550BB8304B}"/>
              </a:ext>
            </a:extLst>
          </p:cNvPr>
          <p:cNvSpPr/>
          <p:nvPr/>
        </p:nvSpPr>
        <p:spPr>
          <a:xfrm>
            <a:off x="5982426" y="519737"/>
            <a:ext cx="1773382" cy="5508870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id="{C2308533-8C25-4D59-80EC-FB35B303E03E}"/>
              </a:ext>
            </a:extLst>
          </p:cNvPr>
          <p:cNvCxnSpPr>
            <a:cxnSpLocks/>
          </p:cNvCxnSpPr>
          <p:nvPr/>
        </p:nvCxnSpPr>
        <p:spPr>
          <a:xfrm>
            <a:off x="4094018" y="2884288"/>
            <a:ext cx="955963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E8436339-56D6-A4DD-32A3-0498B952E8BE}"/>
              </a:ext>
            </a:extLst>
          </p:cNvPr>
          <p:cNvGrpSpPr/>
          <p:nvPr/>
        </p:nvGrpSpPr>
        <p:grpSpPr>
          <a:xfrm>
            <a:off x="291921" y="6072050"/>
            <a:ext cx="8686799" cy="794035"/>
            <a:chOff x="507420" y="5815624"/>
            <a:chExt cx="8229598" cy="794035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B2BA7C0A-A16E-383F-7FB6-11B8F1CD89FD}"/>
                </a:ext>
              </a:extLst>
            </p:cNvPr>
            <p:cNvGrpSpPr/>
            <p:nvPr/>
          </p:nvGrpSpPr>
          <p:grpSpPr>
            <a:xfrm>
              <a:off x="507420" y="5815624"/>
              <a:ext cx="8229598" cy="794035"/>
              <a:chOff x="589555" y="5435161"/>
              <a:chExt cx="12173423" cy="1503014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63994D67-9DDC-9F71-3021-AB8E73C5C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55" y="5802086"/>
                <a:ext cx="1615944" cy="769171"/>
              </a:xfrm>
              <a:prstGeom prst="rect">
                <a:avLst/>
              </a:prstGeom>
            </p:spPr>
          </p:pic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D141FE50-1B34-0B43-39E4-6B7FD2A0F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8261" y="5435161"/>
                <a:ext cx="8474717" cy="1503014"/>
              </a:xfrm>
              <a:prstGeom prst="rect">
                <a:avLst/>
              </a:prstGeom>
            </p:spPr>
          </p:pic>
        </p:grp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1D73319-A1BC-140A-F4D0-4A55E5E08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298" y="6023142"/>
              <a:ext cx="1115106" cy="586517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654C6544-B4AD-D6B7-7FE1-98EDAEC6FDE6}"/>
              </a:ext>
            </a:extLst>
          </p:cNvPr>
          <p:cNvGrpSpPr/>
          <p:nvPr/>
        </p:nvGrpSpPr>
        <p:grpSpPr>
          <a:xfrm>
            <a:off x="1599626" y="476294"/>
            <a:ext cx="1893293" cy="5401077"/>
            <a:chOff x="471545" y="408711"/>
            <a:chExt cx="1893293" cy="5401077"/>
          </a:xfrm>
        </p:grpSpPr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FE98B54C-CD21-54BE-1492-312470BA4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671" y="3344087"/>
              <a:ext cx="1135035" cy="461665"/>
            </a:xfrm>
            <a:prstGeom prst="rect">
              <a:avLst/>
            </a:prstGeom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10C2C610-DAF1-6DC2-3628-769D845995A0}"/>
                </a:ext>
              </a:extLst>
            </p:cNvPr>
            <p:cNvGrpSpPr/>
            <p:nvPr/>
          </p:nvGrpSpPr>
          <p:grpSpPr>
            <a:xfrm>
              <a:off x="471545" y="408711"/>
              <a:ext cx="1893293" cy="5401077"/>
              <a:chOff x="586671" y="605228"/>
              <a:chExt cx="1893293" cy="5401077"/>
            </a:xfrm>
          </p:grpSpPr>
          <p:grpSp>
            <p:nvGrpSpPr>
              <p:cNvPr id="49" name="Grupo 48">
                <a:extLst>
                  <a:ext uri="{FF2B5EF4-FFF2-40B4-BE49-F238E27FC236}">
                    <a16:creationId xmlns:a16="http://schemas.microsoft.com/office/drawing/2014/main" id="{D3AB1FD4-111A-86E7-D3D4-83B01794F26D}"/>
                  </a:ext>
                </a:extLst>
              </p:cNvPr>
              <p:cNvGrpSpPr/>
              <p:nvPr/>
            </p:nvGrpSpPr>
            <p:grpSpPr>
              <a:xfrm>
                <a:off x="669073" y="1854468"/>
                <a:ext cx="1509667" cy="4123305"/>
                <a:chOff x="665336" y="2059368"/>
                <a:chExt cx="1594049" cy="4456011"/>
              </a:xfrm>
            </p:grpSpPr>
            <p:pic>
              <p:nvPicPr>
                <p:cNvPr id="42" name="Imagen 41" descr="Captura de pantalla 2016-09-01 a las 12.02.11 PM.png">
                  <a:extLst>
                    <a:ext uri="{FF2B5EF4-FFF2-40B4-BE49-F238E27FC236}">
                      <a16:creationId xmlns:a16="http://schemas.microsoft.com/office/drawing/2014/main" id="{12173809-D7D6-52C4-B963-9E20908485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6248" y="2059368"/>
                  <a:ext cx="898161" cy="646331"/>
                </a:xfrm>
                <a:prstGeom prst="rect">
                  <a:avLst/>
                </a:prstGeom>
              </p:spPr>
            </p:pic>
            <p:pic>
              <p:nvPicPr>
                <p:cNvPr id="43" name="Imagen 42" descr="Captura de pantalla 2016-09-01 a las 11.53.25 AM.png">
                  <a:extLst>
                    <a:ext uri="{FF2B5EF4-FFF2-40B4-BE49-F238E27FC236}">
                      <a16:creationId xmlns:a16="http://schemas.microsoft.com/office/drawing/2014/main" id="{F7502089-C073-7A40-765E-247AAE0B0C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99143" y="2950276"/>
                  <a:ext cx="1460242" cy="516630"/>
                </a:xfrm>
                <a:prstGeom prst="rect">
                  <a:avLst/>
                </a:prstGeom>
              </p:spPr>
            </p:pic>
            <p:pic>
              <p:nvPicPr>
                <p:cNvPr id="44" name="Imagen 43">
                  <a:extLst>
                    <a:ext uri="{FF2B5EF4-FFF2-40B4-BE49-F238E27FC236}">
                      <a16:creationId xmlns:a16="http://schemas.microsoft.com/office/drawing/2014/main" id="{A9E8F116-7B27-851A-1EA0-CC71937A20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87642" y="4568032"/>
                  <a:ext cx="668050" cy="876477"/>
                </a:xfrm>
                <a:prstGeom prst="rect">
                  <a:avLst/>
                </a:prstGeom>
              </p:spPr>
            </p:pic>
            <p:pic>
              <p:nvPicPr>
                <p:cNvPr id="45" name="Imagen 44">
                  <a:extLst>
                    <a:ext uri="{FF2B5EF4-FFF2-40B4-BE49-F238E27FC236}">
                      <a16:creationId xmlns:a16="http://schemas.microsoft.com/office/drawing/2014/main" id="{2DA093F4-CCDA-A581-FCA6-C1FF7CDF05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5336" y="5625523"/>
                  <a:ext cx="1247854" cy="889856"/>
                </a:xfrm>
                <a:prstGeom prst="rect">
                  <a:avLst/>
                </a:prstGeom>
              </p:spPr>
            </p:pic>
            <p:pic>
              <p:nvPicPr>
                <p:cNvPr id="47" name="Imagen 46">
                  <a:extLst>
                    <a:ext uri="{FF2B5EF4-FFF2-40B4-BE49-F238E27FC236}">
                      <a16:creationId xmlns:a16="http://schemas.microsoft.com/office/drawing/2014/main" id="{13189C23-B2CC-F796-1714-2BE8F26F6B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6248" y="3572863"/>
                  <a:ext cx="402350" cy="465779"/>
                </a:xfrm>
                <a:prstGeom prst="rect">
                  <a:avLst/>
                </a:prstGeom>
              </p:spPr>
            </p:pic>
          </p:grpSp>
          <p:sp>
            <p:nvSpPr>
              <p:cNvPr id="63" name="Rectángulo redondeado 62">
                <a:extLst>
                  <a:ext uri="{FF2B5EF4-FFF2-40B4-BE49-F238E27FC236}">
                    <a16:creationId xmlns:a16="http://schemas.microsoft.com/office/drawing/2014/main" id="{E9F99206-57F2-B69E-806C-961D5208CF80}"/>
                  </a:ext>
                </a:extLst>
              </p:cNvPr>
              <p:cNvSpPr/>
              <p:nvPr/>
            </p:nvSpPr>
            <p:spPr>
              <a:xfrm>
                <a:off x="586671" y="605228"/>
                <a:ext cx="1893293" cy="5401077"/>
              </a:xfrm>
              <a:prstGeom prst="roundRect">
                <a:avLst/>
              </a:prstGeom>
              <a:noFill/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R"/>
              </a:p>
            </p:txBody>
          </p:sp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D5C37D59-EAF3-87FD-DDAA-8150864BD7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6597" y="719067"/>
                <a:ext cx="1003943" cy="597173"/>
              </a:xfrm>
              <a:prstGeom prst="rect">
                <a:avLst/>
              </a:prstGeom>
            </p:spPr>
          </p:pic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C7D4EE31-B4A6-E800-C181-4969C3F87200}"/>
                  </a:ext>
                </a:extLst>
              </p:cNvPr>
              <p:cNvSpPr txBox="1"/>
              <p:nvPr/>
            </p:nvSpPr>
            <p:spPr>
              <a:xfrm>
                <a:off x="942493" y="1328712"/>
                <a:ext cx="9685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R" sz="1600" dirty="0">
                    <a:solidFill>
                      <a:schemeClr val="accent1"/>
                    </a:solidFill>
                  </a:rPr>
                  <a:t>BBNJ (??)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7848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513025A9-DEF0-D2C2-91A5-7722781AB511}"/>
              </a:ext>
            </a:extLst>
          </p:cNvPr>
          <p:cNvGrpSpPr/>
          <p:nvPr/>
        </p:nvGrpSpPr>
        <p:grpSpPr>
          <a:xfrm>
            <a:off x="191418" y="5743071"/>
            <a:ext cx="8710844" cy="794035"/>
            <a:chOff x="507420" y="5815624"/>
            <a:chExt cx="8229598" cy="794035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B6A1C1D6-7995-8753-636A-4B89AEE46465}"/>
                </a:ext>
              </a:extLst>
            </p:cNvPr>
            <p:cNvGrpSpPr/>
            <p:nvPr/>
          </p:nvGrpSpPr>
          <p:grpSpPr>
            <a:xfrm>
              <a:off x="507420" y="5815624"/>
              <a:ext cx="8229598" cy="794035"/>
              <a:chOff x="589555" y="5435161"/>
              <a:chExt cx="12173423" cy="1503014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D74569F8-9DC5-F634-9F52-D77D06D51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55" y="5802086"/>
                <a:ext cx="1615944" cy="769171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DE0650F5-9A90-6B8A-E36C-5FBD03A5A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8261" y="5435161"/>
                <a:ext cx="8474717" cy="1503014"/>
              </a:xfrm>
              <a:prstGeom prst="rect">
                <a:avLst/>
              </a:prstGeom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B05E01B-AE15-F35A-1214-65900627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298" y="6023142"/>
              <a:ext cx="1115106" cy="586517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4F03336-42F1-8965-EF7F-C60CD0B9FF60}"/>
              </a:ext>
            </a:extLst>
          </p:cNvPr>
          <p:cNvGrpSpPr/>
          <p:nvPr/>
        </p:nvGrpSpPr>
        <p:grpSpPr>
          <a:xfrm>
            <a:off x="125729" y="122491"/>
            <a:ext cx="2488672" cy="1739900"/>
            <a:chOff x="6553728" y="1965964"/>
            <a:chExt cx="1929344" cy="1463036"/>
          </a:xfrm>
        </p:grpSpPr>
        <p:sp>
          <p:nvSpPr>
            <p:cNvPr id="11" name="Pentágono regular 10">
              <a:extLst>
                <a:ext uri="{FF2B5EF4-FFF2-40B4-BE49-F238E27FC236}">
                  <a16:creationId xmlns:a16="http://schemas.microsoft.com/office/drawing/2014/main" id="{F47D674D-1BEB-D20B-6E46-31328B0B8AFC}"/>
                </a:ext>
              </a:extLst>
            </p:cNvPr>
            <p:cNvSpPr/>
            <p:nvPr/>
          </p:nvSpPr>
          <p:spPr>
            <a:xfrm>
              <a:off x="6553728" y="1965964"/>
              <a:ext cx="1929344" cy="1463036"/>
            </a:xfrm>
            <a:prstGeom prst="pent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71C2A005-B8E6-C492-BC91-A40CD039F0B1}"/>
                </a:ext>
              </a:extLst>
            </p:cNvPr>
            <p:cNvSpPr txBox="1"/>
            <p:nvPr/>
          </p:nvSpPr>
          <p:spPr>
            <a:xfrm>
              <a:off x="6813027" y="2362200"/>
              <a:ext cx="1410746" cy="6987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Jurisdictional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Rights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156A2A7-1355-0AD5-420A-1DA1191813FA}"/>
              </a:ext>
            </a:extLst>
          </p:cNvPr>
          <p:cNvGrpSpPr/>
          <p:nvPr/>
        </p:nvGrpSpPr>
        <p:grpSpPr>
          <a:xfrm>
            <a:off x="1347727" y="861740"/>
            <a:ext cx="3854591" cy="2539419"/>
            <a:chOff x="643373" y="178766"/>
            <a:chExt cx="4389400" cy="2539419"/>
          </a:xfrm>
        </p:grpSpPr>
        <p:sp>
          <p:nvSpPr>
            <p:cNvPr id="14" name="Pentágono regular 13">
              <a:extLst>
                <a:ext uri="{FF2B5EF4-FFF2-40B4-BE49-F238E27FC236}">
                  <a16:creationId xmlns:a16="http://schemas.microsoft.com/office/drawing/2014/main" id="{AFCC44F9-40E8-6F68-0078-0207E151D0DF}"/>
                </a:ext>
              </a:extLst>
            </p:cNvPr>
            <p:cNvSpPr/>
            <p:nvPr/>
          </p:nvSpPr>
          <p:spPr>
            <a:xfrm>
              <a:off x="643373" y="178766"/>
              <a:ext cx="4389400" cy="2539419"/>
            </a:xfrm>
            <a:prstGeom prst="pentagon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 dirty="0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2A5A295-B59E-CBAC-1E98-3520DFD74701}"/>
                </a:ext>
              </a:extLst>
            </p:cNvPr>
            <p:cNvSpPr txBox="1"/>
            <p:nvPr/>
          </p:nvSpPr>
          <p:spPr>
            <a:xfrm>
              <a:off x="1618611" y="806105"/>
              <a:ext cx="22372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Analytical/Implementation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Capabilities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6ADD14A-75AE-4C0F-3794-E558FABC9568}"/>
              </a:ext>
            </a:extLst>
          </p:cNvPr>
          <p:cNvGrpSpPr/>
          <p:nvPr/>
        </p:nvGrpSpPr>
        <p:grpSpPr>
          <a:xfrm>
            <a:off x="2998102" y="2494879"/>
            <a:ext cx="2826127" cy="2047371"/>
            <a:chOff x="2838073" y="3584207"/>
            <a:chExt cx="2826127" cy="2047371"/>
          </a:xfrm>
        </p:grpSpPr>
        <p:sp>
          <p:nvSpPr>
            <p:cNvPr id="17" name="Pentágono regular 16">
              <a:extLst>
                <a:ext uri="{FF2B5EF4-FFF2-40B4-BE49-F238E27FC236}">
                  <a16:creationId xmlns:a16="http://schemas.microsoft.com/office/drawing/2014/main" id="{BDCDE094-7A5F-139D-8234-AB36BEF1F2FB}"/>
                </a:ext>
              </a:extLst>
            </p:cNvPr>
            <p:cNvSpPr/>
            <p:nvPr/>
          </p:nvSpPr>
          <p:spPr>
            <a:xfrm>
              <a:off x="2838073" y="3584207"/>
              <a:ext cx="2826127" cy="2047371"/>
            </a:xfrm>
            <a:prstGeom prst="pentagon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 dirty="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8498EC9-40D5-FF43-E6D6-FDCFED593D4E}"/>
                </a:ext>
              </a:extLst>
            </p:cNvPr>
            <p:cNvSpPr txBox="1"/>
            <p:nvPr/>
          </p:nvSpPr>
          <p:spPr>
            <a:xfrm>
              <a:off x="3427396" y="4296993"/>
              <a:ext cx="15997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Policy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Differences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CD51ADB6-9325-C46B-DDD2-40B4BF938CFB}"/>
              </a:ext>
            </a:extLst>
          </p:cNvPr>
          <p:cNvGrpSpPr/>
          <p:nvPr/>
        </p:nvGrpSpPr>
        <p:grpSpPr>
          <a:xfrm>
            <a:off x="4671451" y="3571640"/>
            <a:ext cx="2624431" cy="2008628"/>
            <a:chOff x="4925749" y="439534"/>
            <a:chExt cx="3016284" cy="2349500"/>
          </a:xfrm>
        </p:grpSpPr>
        <p:sp>
          <p:nvSpPr>
            <p:cNvPr id="20" name="Pentágono regular 19">
              <a:extLst>
                <a:ext uri="{FF2B5EF4-FFF2-40B4-BE49-F238E27FC236}">
                  <a16:creationId xmlns:a16="http://schemas.microsoft.com/office/drawing/2014/main" id="{2E1FEF8A-61B2-0454-E81A-FE03BA001485}"/>
                </a:ext>
              </a:extLst>
            </p:cNvPr>
            <p:cNvSpPr/>
            <p:nvPr/>
          </p:nvSpPr>
          <p:spPr>
            <a:xfrm>
              <a:off x="4925749" y="439534"/>
              <a:ext cx="3016284" cy="2349500"/>
            </a:xfrm>
            <a:prstGeom prst="pentagon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 dirty="0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F9CAC758-7D8B-44F2-A0C3-3B610F45DDA5}"/>
                </a:ext>
              </a:extLst>
            </p:cNvPr>
            <p:cNvSpPr txBox="1"/>
            <p:nvPr/>
          </p:nvSpPr>
          <p:spPr>
            <a:xfrm>
              <a:off x="5555349" y="1291689"/>
              <a:ext cx="18295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Sectorial Interests</a:t>
              </a:r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10F0C49-2BDF-7533-0B4B-DAC4DEBAA6AD}"/>
              </a:ext>
            </a:extLst>
          </p:cNvPr>
          <p:cNvSpPr txBox="1"/>
          <p:nvPr/>
        </p:nvSpPr>
        <p:spPr>
          <a:xfrm>
            <a:off x="5680765" y="452529"/>
            <a:ext cx="3016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Governance Schemes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1FDCC463-4E72-E271-47DF-A55DE1270395}"/>
              </a:ext>
            </a:extLst>
          </p:cNvPr>
          <p:cNvGrpSpPr/>
          <p:nvPr/>
        </p:nvGrpSpPr>
        <p:grpSpPr>
          <a:xfrm>
            <a:off x="6687521" y="3177381"/>
            <a:ext cx="2203093" cy="2008628"/>
            <a:chOff x="4603835" y="1792272"/>
            <a:chExt cx="2203093" cy="2008628"/>
          </a:xfrm>
        </p:grpSpPr>
        <p:sp>
          <p:nvSpPr>
            <p:cNvPr id="27" name="Pentágono regular 26">
              <a:extLst>
                <a:ext uri="{FF2B5EF4-FFF2-40B4-BE49-F238E27FC236}">
                  <a16:creationId xmlns:a16="http://schemas.microsoft.com/office/drawing/2014/main" id="{7C209D06-D08C-5E6F-2DA3-4E88BEE3565D}"/>
                </a:ext>
              </a:extLst>
            </p:cNvPr>
            <p:cNvSpPr/>
            <p:nvPr/>
          </p:nvSpPr>
          <p:spPr>
            <a:xfrm>
              <a:off x="4603835" y="1792272"/>
              <a:ext cx="2203093" cy="2008628"/>
            </a:xfrm>
            <a:prstGeom prst="pentagon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001B3B1C-0321-3DB6-BB5F-6F2544034B48}"/>
                </a:ext>
              </a:extLst>
            </p:cNvPr>
            <p:cNvSpPr txBox="1"/>
            <p:nvPr/>
          </p:nvSpPr>
          <p:spPr>
            <a:xfrm>
              <a:off x="4830484" y="2436688"/>
              <a:ext cx="16575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R" sz="2400" dirty="0" err="1">
                  <a:solidFill>
                    <a:schemeClr val="bg1"/>
                  </a:solidFill>
                </a:rPr>
                <a:t>Muti-level</a:t>
              </a:r>
              <a:endParaRPr lang="es-CR" sz="2400" dirty="0">
                <a:solidFill>
                  <a:schemeClr val="bg1"/>
                </a:solidFill>
              </a:endParaRPr>
            </a:p>
            <a:p>
              <a:r>
                <a:rPr lang="es-CR" sz="2400" dirty="0">
                  <a:solidFill>
                    <a:schemeClr val="bg1"/>
                  </a:solidFill>
                </a:rPr>
                <a:t> </a:t>
              </a:r>
              <a:r>
                <a:rPr lang="es-CR" sz="2400" dirty="0" err="1">
                  <a:solidFill>
                    <a:schemeClr val="bg1"/>
                  </a:solidFill>
                </a:rPr>
                <a:t>institutions</a:t>
              </a:r>
              <a:endParaRPr lang="es-CR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9339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6808C80-BEB0-D74C-AB0A-A0535E1F6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5085654"/>
            <a:ext cx="5143500" cy="73759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2700" b="1" dirty="0">
                <a:solidFill>
                  <a:schemeClr val="accent1"/>
                </a:solidFill>
              </a:rPr>
              <a:t>Jorge A. </a:t>
            </a:r>
            <a:r>
              <a:rPr lang="es-ES" sz="2700" b="1" dirty="0" err="1">
                <a:solidFill>
                  <a:schemeClr val="accent1"/>
                </a:solidFill>
              </a:rPr>
              <a:t>Jimenez</a:t>
            </a:r>
            <a:r>
              <a:rPr lang="es-ES" sz="2700" b="1" dirty="0">
                <a:solidFill>
                  <a:schemeClr val="accent1"/>
                </a:solidFill>
              </a:rPr>
              <a:t>.  </a:t>
            </a:r>
            <a:r>
              <a:rPr lang="es-ES" sz="2700" b="1" dirty="0" err="1">
                <a:solidFill>
                  <a:schemeClr val="accent1"/>
                </a:solidFill>
              </a:rPr>
              <a:t>jorge.jimenez@marviva.net</a:t>
            </a:r>
            <a:r>
              <a:rPr lang="es-ES" sz="2700" b="1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3250" name="Imagen 1" descr="portada.jpg">
            <a:extLst>
              <a:ext uri="{FF2B5EF4-FFF2-40B4-BE49-F238E27FC236}">
                <a16:creationId xmlns:a16="http://schemas.microsoft.com/office/drawing/2014/main" id="{733C86C5-FDA9-6A46-B274-FE3DBE148C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8814" y="2742508"/>
            <a:ext cx="5143500" cy="194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CA1080A-2947-FC42-9460-A683AA291792}"/>
              </a:ext>
            </a:extLst>
          </p:cNvPr>
          <p:cNvSpPr/>
          <p:nvPr/>
        </p:nvSpPr>
        <p:spPr>
          <a:xfrm>
            <a:off x="2204741" y="1668068"/>
            <a:ext cx="919758" cy="44112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sz="1013"/>
          </a:p>
        </p:txBody>
      </p:sp>
      <p:pic>
        <p:nvPicPr>
          <p:cNvPr id="6" name="Imagen 5" descr="marvivacmyk.jpg">
            <a:extLst>
              <a:ext uri="{FF2B5EF4-FFF2-40B4-BE49-F238E27FC236}">
                <a16:creationId xmlns:a16="http://schemas.microsoft.com/office/drawing/2014/main" id="{7CBB9FF4-E0F6-6B45-94F8-C5078534CD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620" y="1034755"/>
            <a:ext cx="3671888" cy="119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042528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513025A9-DEF0-D2C2-91A5-7722781AB511}"/>
              </a:ext>
            </a:extLst>
          </p:cNvPr>
          <p:cNvGrpSpPr/>
          <p:nvPr/>
        </p:nvGrpSpPr>
        <p:grpSpPr>
          <a:xfrm>
            <a:off x="191418" y="5743071"/>
            <a:ext cx="8710844" cy="794035"/>
            <a:chOff x="507420" y="5815624"/>
            <a:chExt cx="8229598" cy="794035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B6A1C1D6-7995-8753-636A-4B89AEE46465}"/>
                </a:ext>
              </a:extLst>
            </p:cNvPr>
            <p:cNvGrpSpPr/>
            <p:nvPr/>
          </p:nvGrpSpPr>
          <p:grpSpPr>
            <a:xfrm>
              <a:off x="507420" y="5815624"/>
              <a:ext cx="8229598" cy="794035"/>
              <a:chOff x="589555" y="5435161"/>
              <a:chExt cx="12173423" cy="1503014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D74569F8-9DC5-F634-9F52-D77D06D51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55" y="5802086"/>
                <a:ext cx="1615944" cy="769171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DE0650F5-9A90-6B8A-E36C-5FBD03A5A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8261" y="5435161"/>
                <a:ext cx="8474717" cy="1503014"/>
              </a:xfrm>
              <a:prstGeom prst="rect">
                <a:avLst/>
              </a:prstGeom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B05E01B-AE15-F35A-1214-65900627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298" y="6023142"/>
              <a:ext cx="1115106" cy="5865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5430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B04DEA4-661F-647D-2E3F-DEEDA530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40" y="604685"/>
            <a:ext cx="9165440" cy="625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00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me_EEZ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3633" y="1081226"/>
            <a:ext cx="6149859" cy="419101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602394" y="160587"/>
            <a:ext cx="3965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Dynamic Management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3FADB9D-564E-0257-68C1-729D30CC83F8}"/>
              </a:ext>
            </a:extLst>
          </p:cNvPr>
          <p:cNvGrpSpPr/>
          <p:nvPr/>
        </p:nvGrpSpPr>
        <p:grpSpPr>
          <a:xfrm>
            <a:off x="507420" y="5815624"/>
            <a:ext cx="8229598" cy="794035"/>
            <a:chOff x="507420" y="5815624"/>
            <a:chExt cx="8229598" cy="794035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751B4730-0D79-0081-0252-A8C2F4DF7AAF}"/>
                </a:ext>
              </a:extLst>
            </p:cNvPr>
            <p:cNvGrpSpPr/>
            <p:nvPr/>
          </p:nvGrpSpPr>
          <p:grpSpPr>
            <a:xfrm>
              <a:off x="507420" y="5815624"/>
              <a:ext cx="8229598" cy="794035"/>
              <a:chOff x="589555" y="5435161"/>
              <a:chExt cx="12173423" cy="1503014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143B9D3E-B9C6-17A2-679E-6BE3485FE9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55" y="5802086"/>
                <a:ext cx="1615944" cy="769171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107FF045-BEC6-877E-B64C-AB23BDAAF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8261" y="5435161"/>
                <a:ext cx="8474717" cy="1503014"/>
              </a:xfrm>
              <a:prstGeom prst="rect">
                <a:avLst/>
              </a:prstGeom>
            </p:spPr>
          </p:pic>
        </p:grp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79BC18D-923B-97A4-36C8-30CDE8922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298" y="6023142"/>
              <a:ext cx="1115106" cy="5865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994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B405F3-A860-C289-E209-4ACC0942E4C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14398" y="-89211"/>
            <a:ext cx="822960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5392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025" name="Picture 4" descr="A collage of a butterfly&#10;&#10;Description automatically generated with low confidence">
            <a:extLst>
              <a:ext uri="{FF2B5EF4-FFF2-40B4-BE49-F238E27FC236}">
                <a16:creationId xmlns:a16="http://schemas.microsoft.com/office/drawing/2014/main" id="{9937C8B3-DBFD-985E-2D54-80E10D8F0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575308" y="7505389"/>
            <a:ext cx="5177791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564CBE5C-E80D-3833-AAC8-8FCF278EB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3348" y="40278"/>
            <a:ext cx="7690652" cy="41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5392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028" name="Picture 4" descr="A collage of a butterfly&#10;&#10;Description automatically generated with low confidence">
            <a:extLst>
              <a:ext uri="{FF2B5EF4-FFF2-40B4-BE49-F238E27FC236}">
                <a16:creationId xmlns:a16="http://schemas.microsoft.com/office/drawing/2014/main" id="{0AF522FD-D90B-9BF8-B3DE-CC04BA32A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079" y="112273"/>
            <a:ext cx="4434033" cy="585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8CA27755-8FC6-48CD-820D-526C6E4B83E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453348" y="7807923"/>
            <a:ext cx="7690652" cy="53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5392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s-CR" sz="1200" b="0" i="1" u="none" strike="noStrike" cap="none" normalizeH="0" baseline="0">
              <a:ln>
                <a:noFill/>
              </a:ln>
              <a:solidFill>
                <a:srgbClr val="2F5496"/>
              </a:solidFill>
              <a:effectLst/>
              <a:latin typeface="Calibri Light" panose="020F03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CR" sz="900" b="0" i="1" u="none" strike="noStrike" cap="none" normalizeH="0" baseline="0">
                <a:ln>
                  <a:noFill/>
                </a:ln>
                <a:solidFill>
                  <a:srgbClr val="44546A"/>
                </a:solidFill>
                <a:effectLst/>
                <a:ea typeface="Times New Roman" panose="02020603050405020304" pitchFamily="18" charset="0"/>
              </a:rPr>
              <a:t>Figure </a:t>
            </a:r>
            <a:r>
              <a:rPr kumimoji="0" lang="en-US" altLang="es-CR" sz="900" b="0" i="1" u="none" strike="noStrike" cap="none" normalizeH="0" baseline="0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8 ENSO aware seasonal climatology of mean depth to the 20°C isotherm; seasonal representation based on analyses performed in Fielder et al., 2017.</a:t>
            </a:r>
            <a:endParaRPr kumimoji="0" lang="en-US" altLang="es-C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EF9CCE-038C-ABEE-4252-6B8A619BA1F7}"/>
              </a:ext>
            </a:extLst>
          </p:cNvPr>
          <p:cNvSpPr txBox="1"/>
          <p:nvPr/>
        </p:nvSpPr>
        <p:spPr>
          <a:xfrm>
            <a:off x="6661682" y="2306630"/>
            <a:ext cx="1562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Biomass in different periods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4D19FFE5-C941-8CD8-874F-239A1670CD25}"/>
              </a:ext>
            </a:extLst>
          </p:cNvPr>
          <p:cNvGrpSpPr/>
          <p:nvPr/>
        </p:nvGrpSpPr>
        <p:grpSpPr>
          <a:xfrm>
            <a:off x="457201" y="5965588"/>
            <a:ext cx="8229598" cy="794035"/>
            <a:chOff x="507420" y="5815624"/>
            <a:chExt cx="8229598" cy="794035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852419F1-14CF-0CF5-473A-4A7D0230731F}"/>
                </a:ext>
              </a:extLst>
            </p:cNvPr>
            <p:cNvGrpSpPr/>
            <p:nvPr/>
          </p:nvGrpSpPr>
          <p:grpSpPr>
            <a:xfrm>
              <a:off x="507420" y="5815624"/>
              <a:ext cx="8229598" cy="794035"/>
              <a:chOff x="589555" y="5435161"/>
              <a:chExt cx="12173423" cy="1503014"/>
            </a:xfrm>
          </p:grpSpPr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42BD6E0E-F35F-C001-D26B-DFB08DCF1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55" y="5802086"/>
                <a:ext cx="1615944" cy="76917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3838832F-52BE-E15F-B78B-AA27127DC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8261" y="5435161"/>
                <a:ext cx="8474717" cy="1503014"/>
              </a:xfrm>
              <a:prstGeom prst="rect">
                <a:avLst/>
              </a:prstGeom>
            </p:spPr>
          </p:pic>
        </p:grp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3A66D95-F61B-8D4E-D19B-0DD07170B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298" y="6023142"/>
              <a:ext cx="1115106" cy="5865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8377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BA2E5-466B-4584-A79F-7F00C85C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Multiple Jurisdictions</a:t>
            </a:r>
            <a:endParaRPr lang="es-CR" dirty="0">
              <a:solidFill>
                <a:schemeClr val="tx2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513025A9-DEF0-D2C2-91A5-7722781AB511}"/>
              </a:ext>
            </a:extLst>
          </p:cNvPr>
          <p:cNvGrpSpPr/>
          <p:nvPr/>
        </p:nvGrpSpPr>
        <p:grpSpPr>
          <a:xfrm>
            <a:off x="191418" y="5743071"/>
            <a:ext cx="8710844" cy="794035"/>
            <a:chOff x="507420" y="5815624"/>
            <a:chExt cx="8229598" cy="794035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B6A1C1D6-7995-8753-636A-4B89AEE46465}"/>
                </a:ext>
              </a:extLst>
            </p:cNvPr>
            <p:cNvGrpSpPr/>
            <p:nvPr/>
          </p:nvGrpSpPr>
          <p:grpSpPr>
            <a:xfrm>
              <a:off x="507420" y="5815624"/>
              <a:ext cx="8229598" cy="794035"/>
              <a:chOff x="589555" y="5435161"/>
              <a:chExt cx="12173423" cy="1503014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D74569F8-9DC5-F634-9F52-D77D06D51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55" y="5802086"/>
                <a:ext cx="1615944" cy="769171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DE0650F5-9A90-6B8A-E36C-5FBD03A5A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8261" y="5435161"/>
                <a:ext cx="8474717" cy="1503014"/>
              </a:xfrm>
              <a:prstGeom prst="rect">
                <a:avLst/>
              </a:prstGeom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B05E01B-AE15-F35A-1214-65900627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298" y="6023142"/>
              <a:ext cx="1115106" cy="586517"/>
            </a:xfrm>
            <a:prstGeom prst="rect">
              <a:avLst/>
            </a:prstGeom>
          </p:spPr>
        </p:pic>
      </p:grpSp>
      <p:pic>
        <p:nvPicPr>
          <p:cNvPr id="8" name="Imagen 7" descr="Captura de pantalla 2014-09-25 a la(s) 11.55.18 AM.png">
            <a:extLst>
              <a:ext uri="{FF2B5EF4-FFF2-40B4-BE49-F238E27FC236}">
                <a16:creationId xmlns:a16="http://schemas.microsoft.com/office/drawing/2014/main" id="{9E7B94B3-B13F-FFF9-B5DD-4D9348372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222" y="1502567"/>
            <a:ext cx="6831551" cy="385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04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513025A9-DEF0-D2C2-91A5-7722781AB511}"/>
              </a:ext>
            </a:extLst>
          </p:cNvPr>
          <p:cNvGrpSpPr/>
          <p:nvPr/>
        </p:nvGrpSpPr>
        <p:grpSpPr>
          <a:xfrm>
            <a:off x="191418" y="5743071"/>
            <a:ext cx="8710844" cy="794035"/>
            <a:chOff x="507420" y="5815624"/>
            <a:chExt cx="8229598" cy="794035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B6A1C1D6-7995-8753-636A-4B89AEE46465}"/>
                </a:ext>
              </a:extLst>
            </p:cNvPr>
            <p:cNvGrpSpPr/>
            <p:nvPr/>
          </p:nvGrpSpPr>
          <p:grpSpPr>
            <a:xfrm>
              <a:off x="507420" y="5815624"/>
              <a:ext cx="8229598" cy="794035"/>
              <a:chOff x="589555" y="5435161"/>
              <a:chExt cx="12173423" cy="1503014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D74569F8-9DC5-F634-9F52-D77D06D51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55" y="5802086"/>
                <a:ext cx="1615944" cy="769171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DE0650F5-9A90-6B8A-E36C-5FBD03A5A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8261" y="5435161"/>
                <a:ext cx="8474717" cy="1503014"/>
              </a:xfrm>
              <a:prstGeom prst="rect">
                <a:avLst/>
              </a:prstGeom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B05E01B-AE15-F35A-1214-65900627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298" y="6023142"/>
              <a:ext cx="1115106" cy="586517"/>
            </a:xfrm>
            <a:prstGeom prst="rect">
              <a:avLst/>
            </a:prstGeom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E2A8F5F5-C2E3-0A14-8A1D-85787E3758EA}"/>
              </a:ext>
            </a:extLst>
          </p:cNvPr>
          <p:cNvSpPr txBox="1"/>
          <p:nvPr/>
        </p:nvSpPr>
        <p:spPr>
          <a:xfrm>
            <a:off x="1965437" y="1036320"/>
            <a:ext cx="555350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“Uneven” Policies &amp; Regulations</a:t>
            </a:r>
          </a:p>
          <a:p>
            <a:pPr marL="1371600" lvl="2" indent="-457200">
              <a:buFont typeface="Wingdings" pitchFamily="2" charset="2"/>
              <a:buChar char="§"/>
            </a:pPr>
            <a:r>
              <a:rPr lang="en-US" sz="3200" dirty="0">
                <a:solidFill>
                  <a:schemeClr val="tx2"/>
                </a:solidFill>
              </a:rPr>
              <a:t>National</a:t>
            </a:r>
          </a:p>
          <a:p>
            <a:pPr marL="1371600" lvl="2" indent="-457200">
              <a:buFont typeface="Wingdings" pitchFamily="2" charset="2"/>
              <a:buChar char="§"/>
            </a:pPr>
            <a:r>
              <a:rPr lang="es-CR" sz="3200" dirty="0">
                <a:solidFill>
                  <a:schemeClr val="tx2"/>
                </a:solidFill>
              </a:rPr>
              <a:t>Regional</a:t>
            </a:r>
          </a:p>
          <a:p>
            <a:pPr marL="1371600" lvl="2" indent="-457200">
              <a:buFont typeface="Wingdings" pitchFamily="2" charset="2"/>
              <a:buChar char="§"/>
            </a:pPr>
            <a:r>
              <a:rPr lang="es-CR" sz="3200" dirty="0">
                <a:solidFill>
                  <a:schemeClr val="tx2"/>
                </a:solidFill>
              </a:rPr>
              <a:t>International</a:t>
            </a:r>
          </a:p>
        </p:txBody>
      </p:sp>
      <p:sp>
        <p:nvSpPr>
          <p:cNvPr id="14" name="Cerrar llave 13">
            <a:extLst>
              <a:ext uri="{FF2B5EF4-FFF2-40B4-BE49-F238E27FC236}">
                <a16:creationId xmlns:a16="http://schemas.microsoft.com/office/drawing/2014/main" id="{2835E5F5-D61B-849F-818A-1A7B625823E6}"/>
              </a:ext>
            </a:extLst>
          </p:cNvPr>
          <p:cNvSpPr/>
          <p:nvPr/>
        </p:nvSpPr>
        <p:spPr>
          <a:xfrm rot="5400000">
            <a:off x="4519752" y="652246"/>
            <a:ext cx="444878" cy="5553508"/>
          </a:xfrm>
          <a:prstGeom prst="rightBrac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56FFFA1-026E-E20C-6578-B4E423486F2F}"/>
              </a:ext>
            </a:extLst>
          </p:cNvPr>
          <p:cNvSpPr txBox="1"/>
          <p:nvPr/>
        </p:nvSpPr>
        <p:spPr>
          <a:xfrm>
            <a:off x="3693162" y="3815713"/>
            <a:ext cx="23601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Coordination</a:t>
            </a:r>
          </a:p>
          <a:p>
            <a:r>
              <a:rPr lang="en-US" sz="3200" dirty="0">
                <a:solidFill>
                  <a:schemeClr val="tx2"/>
                </a:solidFill>
              </a:rPr>
              <a:t>“Similarity”</a:t>
            </a:r>
          </a:p>
        </p:txBody>
      </p:sp>
    </p:spTree>
    <p:extLst>
      <p:ext uri="{BB962C8B-B14F-4D97-AF65-F5344CB8AC3E}">
        <p14:creationId xmlns:p14="http://schemas.microsoft.com/office/powerpoint/2010/main" val="1480312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4383A-BDBD-D34F-AA77-C4AC8291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Connectivity: Coastal-Regional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(Ecological-Economic Relevance)</a:t>
            </a:r>
          </a:p>
        </p:txBody>
      </p:sp>
      <p:pic>
        <p:nvPicPr>
          <p:cNvPr id="17" name="Imagen 16" descr="Captura de pantalla 2014-09-25 a la(s) 11.55.18 AM.png">
            <a:extLst>
              <a:ext uri="{FF2B5EF4-FFF2-40B4-BE49-F238E27FC236}">
                <a16:creationId xmlns:a16="http://schemas.microsoft.com/office/drawing/2014/main" id="{B25FC2A5-21F2-2ACB-5698-115CD6935A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1127" y="1587625"/>
            <a:ext cx="4787378" cy="36827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8" name="Conector curvado 17">
            <a:extLst>
              <a:ext uri="{FF2B5EF4-FFF2-40B4-BE49-F238E27FC236}">
                <a16:creationId xmlns:a16="http://schemas.microsoft.com/office/drawing/2014/main" id="{D880B8F5-6657-5779-5CFB-688B6C1DB7A6}"/>
              </a:ext>
            </a:extLst>
          </p:cNvPr>
          <p:cNvCxnSpPr>
            <a:cxnSpLocks/>
          </p:cNvCxnSpPr>
          <p:nvPr/>
        </p:nvCxnSpPr>
        <p:spPr>
          <a:xfrm>
            <a:off x="2378946" y="2911065"/>
            <a:ext cx="2544317" cy="891501"/>
          </a:xfrm>
          <a:prstGeom prst="curvedConnector3">
            <a:avLst/>
          </a:prstGeom>
          <a:ln w="381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Blue Whale (Balaenoptera musculus).  Illustration by Pieter A. Folkens.">
            <a:extLst>
              <a:ext uri="{FF2B5EF4-FFF2-40B4-BE49-F238E27FC236}">
                <a16:creationId xmlns:a16="http://schemas.microsoft.com/office/drawing/2014/main" id="{30655661-2464-F4FE-2E4B-0259FC424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8597">
            <a:off x="2736305" y="3365749"/>
            <a:ext cx="1189860" cy="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ector curvado 21">
            <a:extLst>
              <a:ext uri="{FF2B5EF4-FFF2-40B4-BE49-F238E27FC236}">
                <a16:creationId xmlns:a16="http://schemas.microsoft.com/office/drawing/2014/main" id="{78118C8D-D41C-96C3-FE98-1F04B76E664E}"/>
              </a:ext>
            </a:extLst>
          </p:cNvPr>
          <p:cNvCxnSpPr>
            <a:cxnSpLocks/>
          </p:cNvCxnSpPr>
          <p:nvPr/>
        </p:nvCxnSpPr>
        <p:spPr>
          <a:xfrm rot="5400000">
            <a:off x="4353774" y="3666746"/>
            <a:ext cx="1964170" cy="1193180"/>
          </a:xfrm>
          <a:prstGeom prst="curvedConnector3">
            <a:avLst>
              <a:gd name="adj1" fmla="val 19342"/>
            </a:avLst>
          </a:prstGeom>
          <a:ln w="381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curvado 38">
            <a:extLst>
              <a:ext uri="{FF2B5EF4-FFF2-40B4-BE49-F238E27FC236}">
                <a16:creationId xmlns:a16="http://schemas.microsoft.com/office/drawing/2014/main" id="{DD603055-8A03-965B-FB0A-12ACD67CF8E8}"/>
              </a:ext>
            </a:extLst>
          </p:cNvPr>
          <p:cNvCxnSpPr>
            <a:cxnSpLocks/>
          </p:cNvCxnSpPr>
          <p:nvPr/>
        </p:nvCxnSpPr>
        <p:spPr>
          <a:xfrm rot="10800000" flipV="1">
            <a:off x="5116456" y="3256296"/>
            <a:ext cx="1048840" cy="248474"/>
          </a:xfrm>
          <a:prstGeom prst="curvedConnector3">
            <a:avLst>
              <a:gd name="adj1" fmla="val 50000"/>
            </a:avLst>
          </a:prstGeom>
          <a:ln w="381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 descr="Striped Dolphin (Stenella coeruleoalba).  Illustration by Pieter A. Folkens.">
            <a:extLst>
              <a:ext uri="{FF2B5EF4-FFF2-40B4-BE49-F238E27FC236}">
                <a16:creationId xmlns:a16="http://schemas.microsoft.com/office/drawing/2014/main" id="{04B4BBB7-1FF9-78AE-A164-51059EFA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62311">
            <a:off x="6077367" y="3492715"/>
            <a:ext cx="759129" cy="27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A01FC270-F6BA-3E71-82DE-462915AEE45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730">
            <a:off x="4149822" y="2926979"/>
            <a:ext cx="958399" cy="373388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855A50FF-A29C-6F96-ED37-600B056A570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980" y="4300774"/>
            <a:ext cx="514561" cy="446439"/>
          </a:xfrm>
          <a:prstGeom prst="rect">
            <a:avLst/>
          </a:prstGeom>
        </p:spPr>
      </p:pic>
      <p:cxnSp>
        <p:nvCxnSpPr>
          <p:cNvPr id="52" name="Conector curvado 51">
            <a:extLst>
              <a:ext uri="{FF2B5EF4-FFF2-40B4-BE49-F238E27FC236}">
                <a16:creationId xmlns:a16="http://schemas.microsoft.com/office/drawing/2014/main" id="{73048378-8B61-07BD-3B93-0ACFAB79ACDB}"/>
              </a:ext>
            </a:extLst>
          </p:cNvPr>
          <p:cNvCxnSpPr/>
          <p:nvPr/>
        </p:nvCxnSpPr>
        <p:spPr>
          <a:xfrm>
            <a:off x="3812582" y="3066723"/>
            <a:ext cx="923193" cy="563057"/>
          </a:xfrm>
          <a:prstGeom prst="curvedConnector3">
            <a:avLst/>
          </a:prstGeom>
          <a:ln w="381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upo 52">
            <a:extLst>
              <a:ext uri="{FF2B5EF4-FFF2-40B4-BE49-F238E27FC236}">
                <a16:creationId xmlns:a16="http://schemas.microsoft.com/office/drawing/2014/main" id="{1BF2F432-3A7C-804E-DE41-2FF46A4F72AA}"/>
              </a:ext>
            </a:extLst>
          </p:cNvPr>
          <p:cNvGrpSpPr/>
          <p:nvPr/>
        </p:nvGrpSpPr>
        <p:grpSpPr>
          <a:xfrm>
            <a:off x="507420" y="5815624"/>
            <a:ext cx="8229598" cy="794035"/>
            <a:chOff x="507420" y="5815624"/>
            <a:chExt cx="8229598" cy="794035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BBC0F753-231D-AB57-F3F2-FF05B8942782}"/>
                </a:ext>
              </a:extLst>
            </p:cNvPr>
            <p:cNvGrpSpPr/>
            <p:nvPr/>
          </p:nvGrpSpPr>
          <p:grpSpPr>
            <a:xfrm>
              <a:off x="507420" y="5815624"/>
              <a:ext cx="8229598" cy="794035"/>
              <a:chOff x="589555" y="5435161"/>
              <a:chExt cx="12173423" cy="1503014"/>
            </a:xfrm>
          </p:grpSpPr>
          <p:pic>
            <p:nvPicPr>
              <p:cNvPr id="56" name="Imagen 55">
                <a:extLst>
                  <a:ext uri="{FF2B5EF4-FFF2-40B4-BE49-F238E27FC236}">
                    <a16:creationId xmlns:a16="http://schemas.microsoft.com/office/drawing/2014/main" id="{1E4EA885-6FD2-3049-CE99-5E4EA736C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55" y="5802086"/>
                <a:ext cx="1615944" cy="769171"/>
              </a:xfrm>
              <a:prstGeom prst="rect">
                <a:avLst/>
              </a:prstGeom>
            </p:spPr>
          </p:pic>
          <p:pic>
            <p:nvPicPr>
              <p:cNvPr id="57" name="Imagen 56">
                <a:extLst>
                  <a:ext uri="{FF2B5EF4-FFF2-40B4-BE49-F238E27FC236}">
                    <a16:creationId xmlns:a16="http://schemas.microsoft.com/office/drawing/2014/main" id="{ACC6C80E-260A-BC53-696D-84D88EFE4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8261" y="5435161"/>
                <a:ext cx="8474717" cy="1503014"/>
              </a:xfrm>
              <a:prstGeom prst="rect">
                <a:avLst/>
              </a:prstGeom>
            </p:spPr>
          </p:pic>
        </p:grpSp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2ED67564-80EC-7874-348E-899D37AE6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298" y="6023142"/>
              <a:ext cx="1115106" cy="5865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54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513025A9-DEF0-D2C2-91A5-7722781AB511}"/>
              </a:ext>
            </a:extLst>
          </p:cNvPr>
          <p:cNvGrpSpPr/>
          <p:nvPr/>
        </p:nvGrpSpPr>
        <p:grpSpPr>
          <a:xfrm>
            <a:off x="191418" y="5743071"/>
            <a:ext cx="8710844" cy="794035"/>
            <a:chOff x="507420" y="5815624"/>
            <a:chExt cx="8229598" cy="794035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B6A1C1D6-7995-8753-636A-4B89AEE46465}"/>
                </a:ext>
              </a:extLst>
            </p:cNvPr>
            <p:cNvGrpSpPr/>
            <p:nvPr/>
          </p:nvGrpSpPr>
          <p:grpSpPr>
            <a:xfrm>
              <a:off x="507420" y="5815624"/>
              <a:ext cx="8229598" cy="794035"/>
              <a:chOff x="589555" y="5435161"/>
              <a:chExt cx="12173423" cy="1503014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D74569F8-9DC5-F634-9F52-D77D06D51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55" y="5802086"/>
                <a:ext cx="1615944" cy="769171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DE0650F5-9A90-6B8A-E36C-5FBD03A5A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8261" y="5435161"/>
                <a:ext cx="8474717" cy="1503014"/>
              </a:xfrm>
              <a:prstGeom prst="rect">
                <a:avLst/>
              </a:prstGeom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B05E01B-AE15-F35A-1214-65900627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298" y="6023142"/>
              <a:ext cx="1115106" cy="586517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02100A9E-3D8A-F86D-AC5D-D6C556ABCF71}"/>
              </a:ext>
            </a:extLst>
          </p:cNvPr>
          <p:cNvSpPr txBox="1"/>
          <p:nvPr/>
        </p:nvSpPr>
        <p:spPr>
          <a:xfrm>
            <a:off x="2119912" y="438759"/>
            <a:ext cx="4157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International Coordination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60D0E6F5-A6A6-C02F-7954-EF93B8769140}"/>
              </a:ext>
            </a:extLst>
          </p:cNvPr>
          <p:cNvSpPr/>
          <p:nvPr/>
        </p:nvSpPr>
        <p:spPr>
          <a:xfrm>
            <a:off x="2683057" y="1551161"/>
            <a:ext cx="3318409" cy="2863457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Managing multi-jurisdictional sites </a:t>
            </a:r>
            <a:r>
              <a:rPr lang="en-US" sz="2400" b="1" dirty="0">
                <a:solidFill>
                  <a:schemeClr val="bg1"/>
                </a:solidFill>
              </a:rPr>
              <a:t>and migratory species </a:t>
            </a:r>
          </a:p>
          <a:p>
            <a:pPr algn="ctr"/>
            <a:endParaRPr lang="es-CR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E3D1AB4-78B0-0F88-DEE2-1C1AC43A37E3}"/>
              </a:ext>
            </a:extLst>
          </p:cNvPr>
          <p:cNvSpPr/>
          <p:nvPr/>
        </p:nvSpPr>
        <p:spPr>
          <a:xfrm>
            <a:off x="2092899" y="4560303"/>
            <a:ext cx="5664200" cy="622300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Site-based measures are not enough </a:t>
            </a:r>
          </a:p>
          <a:p>
            <a:pPr algn="ctr"/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422922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BA2E5-466B-4584-A79F-7F00C85C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R" dirty="0" err="1">
                <a:solidFill>
                  <a:schemeClr val="tx2"/>
                </a:solidFill>
              </a:rPr>
              <a:t>Large</a:t>
            </a:r>
            <a:r>
              <a:rPr lang="es-CR" dirty="0">
                <a:solidFill>
                  <a:schemeClr val="tx2"/>
                </a:solidFill>
              </a:rPr>
              <a:t> </a:t>
            </a:r>
            <a:r>
              <a:rPr lang="es-CR" dirty="0" err="1">
                <a:solidFill>
                  <a:schemeClr val="tx2"/>
                </a:solidFill>
              </a:rPr>
              <a:t>Scale</a:t>
            </a:r>
            <a:endParaRPr lang="es-CR" dirty="0">
              <a:solidFill>
                <a:schemeClr val="tx2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513025A9-DEF0-D2C2-91A5-7722781AB511}"/>
              </a:ext>
            </a:extLst>
          </p:cNvPr>
          <p:cNvGrpSpPr/>
          <p:nvPr/>
        </p:nvGrpSpPr>
        <p:grpSpPr>
          <a:xfrm>
            <a:off x="191418" y="5743071"/>
            <a:ext cx="8710844" cy="794035"/>
            <a:chOff x="507420" y="5815624"/>
            <a:chExt cx="8229598" cy="794035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B6A1C1D6-7995-8753-636A-4B89AEE46465}"/>
                </a:ext>
              </a:extLst>
            </p:cNvPr>
            <p:cNvGrpSpPr/>
            <p:nvPr/>
          </p:nvGrpSpPr>
          <p:grpSpPr>
            <a:xfrm>
              <a:off x="507420" y="5815624"/>
              <a:ext cx="8229598" cy="794035"/>
              <a:chOff x="589555" y="5435161"/>
              <a:chExt cx="12173423" cy="1503014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D74569F8-9DC5-F634-9F52-D77D06D51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55" y="5802086"/>
                <a:ext cx="1615944" cy="769171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DE0650F5-9A90-6B8A-E36C-5FBD03A5A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8261" y="5435161"/>
                <a:ext cx="8474717" cy="1503014"/>
              </a:xfrm>
              <a:prstGeom prst="rect">
                <a:avLst/>
              </a:prstGeom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B05E01B-AE15-F35A-1214-65900627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298" y="6023142"/>
              <a:ext cx="1115106" cy="586517"/>
            </a:xfrm>
            <a:prstGeom prst="rect">
              <a:avLst/>
            </a:prstGeom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4CAF5570-C6CD-E5A2-4C97-8879CCD55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71" t="22580" r="5471" b="22150"/>
          <a:stretch/>
        </p:blipFill>
        <p:spPr>
          <a:xfrm>
            <a:off x="1865670" y="1214950"/>
            <a:ext cx="5412658" cy="4347041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1159976B-5F62-8BAD-BF4E-788DFC9A59E5}"/>
              </a:ext>
            </a:extLst>
          </p:cNvPr>
          <p:cNvCxnSpPr>
            <a:cxnSpLocks/>
          </p:cNvCxnSpPr>
          <p:nvPr/>
        </p:nvCxnSpPr>
        <p:spPr>
          <a:xfrm>
            <a:off x="2487335" y="4077049"/>
            <a:ext cx="4169329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0843F44-A3FE-2E16-628E-1F10619F0215}"/>
              </a:ext>
            </a:extLst>
          </p:cNvPr>
          <p:cNvSpPr txBox="1"/>
          <p:nvPr/>
        </p:nvSpPr>
        <p:spPr>
          <a:xfrm>
            <a:off x="4169411" y="4077049"/>
            <a:ext cx="1317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>
                <a:solidFill>
                  <a:srgbClr val="FF0000"/>
                </a:solidFill>
              </a:rPr>
              <a:t>2.000 km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F728BE2-74D7-E3D5-C7C8-148A5D024FAE}"/>
              </a:ext>
            </a:extLst>
          </p:cNvPr>
          <p:cNvCxnSpPr>
            <a:cxnSpLocks/>
          </p:cNvCxnSpPr>
          <p:nvPr/>
        </p:nvCxnSpPr>
        <p:spPr>
          <a:xfrm>
            <a:off x="2377566" y="2632780"/>
            <a:ext cx="0" cy="151138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F447635-8057-EE22-15EC-BD43E11D151B}"/>
              </a:ext>
            </a:extLst>
          </p:cNvPr>
          <p:cNvSpPr txBox="1"/>
          <p:nvPr/>
        </p:nvSpPr>
        <p:spPr>
          <a:xfrm>
            <a:off x="2051821" y="2760784"/>
            <a:ext cx="325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>
                <a:solidFill>
                  <a:srgbClr val="FF0000"/>
                </a:solidFill>
              </a:rPr>
              <a:t>650 </a:t>
            </a:r>
          </a:p>
        </p:txBody>
      </p:sp>
    </p:spTree>
    <p:extLst>
      <p:ext uri="{BB962C8B-B14F-4D97-AF65-F5344CB8AC3E}">
        <p14:creationId xmlns:p14="http://schemas.microsoft.com/office/powerpoint/2010/main" val="3311992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8438</TotalTime>
  <Words>192</Words>
  <Application>Microsoft Office PowerPoint</Application>
  <PresentationFormat>Affichage à l'écran (4:3)</PresentationFormat>
  <Paragraphs>59</Paragraphs>
  <Slides>16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Tema de Office</vt:lpstr>
      <vt:lpstr>Présentation PowerPoint</vt:lpstr>
      <vt:lpstr>Présentation PowerPoint</vt:lpstr>
      <vt:lpstr>Présentation PowerPoint</vt:lpstr>
      <vt:lpstr>Présentation PowerPoint</vt:lpstr>
      <vt:lpstr>Multiple Jurisdictions</vt:lpstr>
      <vt:lpstr>Présentation PowerPoint</vt:lpstr>
      <vt:lpstr>Connectivity: Coastal-Regional (Ecological-Economic Relevance)</vt:lpstr>
      <vt:lpstr>Présentation PowerPoint</vt:lpstr>
      <vt:lpstr>Large Scale</vt:lpstr>
      <vt:lpstr>Présentation PowerPoint</vt:lpstr>
      <vt:lpstr>Multiple Sectorial Management</vt:lpstr>
      <vt:lpstr>Multiple Sectorial Interest</vt:lpstr>
      <vt:lpstr>Présentation PowerPoint</vt:lpstr>
      <vt:lpstr>Présentation PowerPoint</vt:lpstr>
      <vt:lpstr>Présentation PowerPoint</vt:lpstr>
      <vt:lpstr>Présentation PowerPoint</vt:lpstr>
    </vt:vector>
  </TitlesOfParts>
  <Company>Fundacion MarViva Costa Rica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Jimenez</dc:creator>
  <cp:lastModifiedBy>Julien ROCHETTE</cp:lastModifiedBy>
  <cp:revision>207</cp:revision>
  <dcterms:created xsi:type="dcterms:W3CDTF">2017-03-07T21:24:08Z</dcterms:created>
  <dcterms:modified xsi:type="dcterms:W3CDTF">2023-04-06T05:16:57Z</dcterms:modified>
</cp:coreProperties>
</file>