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7" r:id="rId1"/>
  </p:sldMasterIdLst>
  <p:notesMasterIdLst>
    <p:notesMasterId r:id="rId23"/>
  </p:notesMasterIdLst>
  <p:sldIdLst>
    <p:sldId id="567" r:id="rId2"/>
    <p:sldId id="689" r:id="rId3"/>
    <p:sldId id="549" r:id="rId4"/>
    <p:sldId id="688" r:id="rId5"/>
    <p:sldId id="1121" r:id="rId6"/>
    <p:sldId id="1122" r:id="rId7"/>
    <p:sldId id="661" r:id="rId8"/>
    <p:sldId id="615" r:id="rId9"/>
    <p:sldId id="566" r:id="rId10"/>
    <p:sldId id="562" r:id="rId11"/>
    <p:sldId id="560" r:id="rId12"/>
    <p:sldId id="561" r:id="rId13"/>
    <p:sldId id="274" r:id="rId14"/>
    <p:sldId id="650" r:id="rId15"/>
    <p:sldId id="651" r:id="rId16"/>
    <p:sldId id="1123" r:id="rId17"/>
    <p:sldId id="658" r:id="rId18"/>
    <p:sldId id="662" r:id="rId19"/>
    <p:sldId id="606" r:id="rId20"/>
    <p:sldId id="604" r:id="rId21"/>
    <p:sldId id="571" r:id="rId22"/>
  </p:sldIdLst>
  <p:sldSz cx="12188825"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1DCEE421-C262-42F2-8C7C-4E4F8337C3C7}">
          <p14:sldIdLst>
            <p14:sldId id="567"/>
            <p14:sldId id="689"/>
            <p14:sldId id="549"/>
            <p14:sldId id="688"/>
            <p14:sldId id="1121"/>
            <p14:sldId id="1122"/>
            <p14:sldId id="661"/>
            <p14:sldId id="615"/>
            <p14:sldId id="566"/>
            <p14:sldId id="562"/>
            <p14:sldId id="560"/>
            <p14:sldId id="561"/>
            <p14:sldId id="274"/>
            <p14:sldId id="650"/>
            <p14:sldId id="651"/>
            <p14:sldId id="1123"/>
            <p14:sldId id="658"/>
            <p14:sldId id="662"/>
            <p14:sldId id="606"/>
            <p14:sldId id="604"/>
            <p14:sldId id="571"/>
          </p14:sldIdLst>
        </p14:section>
      </p14:sectionLst>
    </p:ex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4A97"/>
    <a:srgbClr val="276099"/>
    <a:srgbClr val="B6C2CE"/>
    <a:srgbClr val="939598"/>
    <a:srgbClr val="8B98A6"/>
    <a:srgbClr val="3E4D5C"/>
    <a:srgbClr val="91DCF8"/>
    <a:srgbClr val="00AEEF"/>
    <a:srgbClr val="275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9" autoAdjust="0"/>
    <p:restoredTop sz="68641" autoAdjust="0"/>
  </p:normalViewPr>
  <p:slideViewPr>
    <p:cSldViewPr>
      <p:cViewPr>
        <p:scale>
          <a:sx n="53" d="100"/>
          <a:sy n="53" d="100"/>
        </p:scale>
        <p:origin x="1188" y="44"/>
      </p:cViewPr>
      <p:guideLst>
        <p:guide orient="horz" pos="2160"/>
        <p:guide pos="3839"/>
      </p:guideLst>
    </p:cSldViewPr>
  </p:slideViewPr>
  <p:notesTextViewPr>
    <p:cViewPr>
      <p:scale>
        <a:sx n="1" d="1"/>
        <a:sy n="1" d="1"/>
      </p:scale>
      <p:origin x="0" y="0"/>
    </p:cViewPr>
  </p:notesTextViewPr>
  <p:sorterViewPr>
    <p:cViewPr>
      <p:scale>
        <a:sx n="100" d="100"/>
        <a:sy n="100" d="100"/>
      </p:scale>
      <p:origin x="0" y="4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B34-4A7B-B75B-30589967AA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B34-4A7B-B75B-30589967AA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B34-4A7B-B75B-30589967AA2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34-4A7B-B75B-30589967AA2C}"/>
              </c:ext>
            </c:extLst>
          </c:dPt>
          <c:cat>
            <c:strRef>
              <c:f>Sheet1!$A$2:$A$5</c:f>
              <c:strCache>
                <c:ptCount val="3"/>
                <c:pt idx="0">
                  <c:v> Statutes &amp; Policies </c:v>
                </c:pt>
                <c:pt idx="1">
                  <c:v> Climate Rights</c:v>
                </c:pt>
                <c:pt idx="2">
                  <c:v> Common Law/Torts</c:v>
                </c:pt>
              </c:strCache>
            </c:strRef>
          </c:cat>
          <c:val>
            <c:numRef>
              <c:f>Sheet1!$B$2:$B$5</c:f>
              <c:numCache>
                <c:formatCode>General</c:formatCode>
                <c:ptCount val="4"/>
                <c:pt idx="0">
                  <c:v>1200</c:v>
                </c:pt>
                <c:pt idx="1">
                  <c:v>100</c:v>
                </c:pt>
                <c:pt idx="2">
                  <c:v>45</c:v>
                </c:pt>
              </c:numCache>
            </c:numRef>
          </c:val>
          <c:extLst>
            <c:ext xmlns:c16="http://schemas.microsoft.com/office/drawing/2014/chart" uri="{C3380CC4-5D6E-409C-BE32-E72D297353CC}">
              <c16:uniqueId val="{00000000-57BF-4CB3-9425-8221A66177D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16096239110671701"/>
          <c:y val="0.85402500452211405"/>
          <c:w val="0.71945891378962201"/>
          <c:h val="0.1415823808021600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EFEBD-33A3-4EC0-82DB-99CC382E2C8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20DD784-6D42-4187-B965-2C011A0AC757}">
      <dgm:prSet phldrT="[Text]"/>
      <dgm:spPr/>
      <dgm:t>
        <a:bodyPr/>
        <a:lstStyle/>
        <a:p>
          <a:r>
            <a:rPr lang="en-US" dirty="0"/>
            <a:t>Defendant’s conduct </a:t>
          </a:r>
        </a:p>
      </dgm:t>
    </dgm:pt>
    <dgm:pt modelId="{3F8DAEAD-E69A-438A-B64D-9ACEE43D5D70}" type="parTrans" cxnId="{2CD30DE6-C43A-4D83-BA35-275761066681}">
      <dgm:prSet/>
      <dgm:spPr/>
      <dgm:t>
        <a:bodyPr/>
        <a:lstStyle/>
        <a:p>
          <a:endParaRPr lang="en-US"/>
        </a:p>
      </dgm:t>
    </dgm:pt>
    <dgm:pt modelId="{74F6D597-1E10-4336-97AF-FAC0D6204C56}" type="sibTrans" cxnId="{2CD30DE6-C43A-4D83-BA35-275761066681}">
      <dgm:prSet/>
      <dgm:spPr/>
      <dgm:t>
        <a:bodyPr/>
        <a:lstStyle/>
        <a:p>
          <a:endParaRPr lang="en-US"/>
        </a:p>
      </dgm:t>
    </dgm:pt>
    <dgm:pt modelId="{A3ADFE18-4809-4B2C-B77D-A514BA2AECA4}">
      <dgm:prSet phldrT="[Text]"/>
      <dgm:spPr/>
      <dgm:t>
        <a:bodyPr/>
        <a:lstStyle/>
        <a:p>
          <a:r>
            <a:rPr lang="en-US" dirty="0"/>
            <a:t>Global climate change</a:t>
          </a:r>
        </a:p>
      </dgm:t>
    </dgm:pt>
    <dgm:pt modelId="{C2F8D98D-8780-4ACE-8E22-53DE6BB5A93F}" type="parTrans" cxnId="{F609AAE2-45BB-4F9F-B91A-2B8C1818EDB9}">
      <dgm:prSet/>
      <dgm:spPr/>
      <dgm:t>
        <a:bodyPr/>
        <a:lstStyle/>
        <a:p>
          <a:endParaRPr lang="en-US"/>
        </a:p>
      </dgm:t>
    </dgm:pt>
    <dgm:pt modelId="{E20F016C-1651-4FD7-ADDC-1947CFF5AF97}" type="sibTrans" cxnId="{F609AAE2-45BB-4F9F-B91A-2B8C1818EDB9}">
      <dgm:prSet/>
      <dgm:spPr/>
      <dgm:t>
        <a:bodyPr/>
        <a:lstStyle/>
        <a:p>
          <a:endParaRPr lang="en-US"/>
        </a:p>
      </dgm:t>
    </dgm:pt>
    <dgm:pt modelId="{DE436470-2886-4971-A279-FDA976C0B9B2}">
      <dgm:prSet phldrT="[Text]"/>
      <dgm:spPr/>
      <dgm:t>
        <a:bodyPr/>
        <a:lstStyle/>
        <a:p>
          <a:r>
            <a:rPr lang="en-US" dirty="0"/>
            <a:t>Physical impacts</a:t>
          </a:r>
        </a:p>
      </dgm:t>
    </dgm:pt>
    <dgm:pt modelId="{63A73EE9-E0C0-470D-A728-002AC13F72A2}" type="parTrans" cxnId="{F37CE4BB-56FB-4CAD-81B5-197D734D69F4}">
      <dgm:prSet/>
      <dgm:spPr/>
      <dgm:t>
        <a:bodyPr/>
        <a:lstStyle/>
        <a:p>
          <a:endParaRPr lang="en-US"/>
        </a:p>
      </dgm:t>
    </dgm:pt>
    <dgm:pt modelId="{A970B7C3-BFB9-48AF-9B36-81BB30942036}" type="sibTrans" cxnId="{F37CE4BB-56FB-4CAD-81B5-197D734D69F4}">
      <dgm:prSet/>
      <dgm:spPr/>
      <dgm:t>
        <a:bodyPr/>
        <a:lstStyle/>
        <a:p>
          <a:endParaRPr lang="en-US"/>
        </a:p>
      </dgm:t>
    </dgm:pt>
    <dgm:pt modelId="{ABFD1C7A-6C0F-4830-B7B2-702C7335E899}">
      <dgm:prSet/>
      <dgm:spPr/>
      <dgm:t>
        <a:bodyPr/>
        <a:lstStyle/>
        <a:p>
          <a:r>
            <a:rPr lang="en-US" dirty="0"/>
            <a:t>Harm to public / plaintiffs</a:t>
          </a:r>
        </a:p>
      </dgm:t>
    </dgm:pt>
    <dgm:pt modelId="{88B89BF6-9C36-4CEF-A486-526431B5859E}" type="parTrans" cxnId="{2E410007-4999-4F1B-8903-DFE3EAB986EB}">
      <dgm:prSet/>
      <dgm:spPr/>
      <dgm:t>
        <a:bodyPr/>
        <a:lstStyle/>
        <a:p>
          <a:endParaRPr lang="en-US"/>
        </a:p>
      </dgm:t>
    </dgm:pt>
    <dgm:pt modelId="{0875B8ED-AB67-46F2-B68D-A6EF342F7A74}" type="sibTrans" cxnId="{2E410007-4999-4F1B-8903-DFE3EAB986EB}">
      <dgm:prSet/>
      <dgm:spPr/>
      <dgm:t>
        <a:bodyPr/>
        <a:lstStyle/>
        <a:p>
          <a:endParaRPr lang="en-US"/>
        </a:p>
      </dgm:t>
    </dgm:pt>
    <dgm:pt modelId="{81107573-2628-4528-8C95-7A14471B5BDC}" type="pres">
      <dgm:prSet presAssocID="{704EFEBD-33A3-4EC0-82DB-99CC382E2C88}" presName="Name0" presStyleCnt="0">
        <dgm:presLayoutVars>
          <dgm:dir/>
          <dgm:resizeHandles val="exact"/>
        </dgm:presLayoutVars>
      </dgm:prSet>
      <dgm:spPr/>
    </dgm:pt>
    <dgm:pt modelId="{063F3755-7B68-4129-B016-A7254ABC0238}" type="pres">
      <dgm:prSet presAssocID="{020DD784-6D42-4187-B965-2C011A0AC757}" presName="composite" presStyleCnt="0"/>
      <dgm:spPr/>
    </dgm:pt>
    <dgm:pt modelId="{2C604AD2-6EC7-459F-BE54-2D1C366456A9}" type="pres">
      <dgm:prSet presAssocID="{020DD784-6D42-4187-B965-2C011A0AC757}" presName="imagSh"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dgm:spPr>
    </dgm:pt>
    <dgm:pt modelId="{810F6E1A-42EC-4B7A-9AAD-142152CE3EEA}" type="pres">
      <dgm:prSet presAssocID="{020DD784-6D42-4187-B965-2C011A0AC757}" presName="txNode" presStyleLbl="node1" presStyleIdx="0" presStyleCnt="4" custScaleY="49235">
        <dgm:presLayoutVars>
          <dgm:bulletEnabled val="1"/>
        </dgm:presLayoutVars>
      </dgm:prSet>
      <dgm:spPr/>
    </dgm:pt>
    <dgm:pt modelId="{2B90BD00-911D-4020-9B71-B5BB0EC01FED}" type="pres">
      <dgm:prSet presAssocID="{74F6D597-1E10-4336-97AF-FAC0D6204C56}" presName="sibTrans" presStyleLbl="sibTrans2D1" presStyleIdx="0" presStyleCnt="3"/>
      <dgm:spPr/>
    </dgm:pt>
    <dgm:pt modelId="{05F0CEAC-F760-4745-AFAA-420F1D944DF0}" type="pres">
      <dgm:prSet presAssocID="{74F6D597-1E10-4336-97AF-FAC0D6204C56}" presName="connTx" presStyleLbl="sibTrans2D1" presStyleIdx="0" presStyleCnt="3"/>
      <dgm:spPr/>
    </dgm:pt>
    <dgm:pt modelId="{D09FFEE8-5EB7-405A-BBA6-87AE8446EEE0}" type="pres">
      <dgm:prSet presAssocID="{A3ADFE18-4809-4B2C-B77D-A514BA2AECA4}" presName="composite" presStyleCnt="0"/>
      <dgm:spPr/>
    </dgm:pt>
    <dgm:pt modelId="{9E550FA0-CA8C-4E06-B688-D9E284A4D3F9}" type="pres">
      <dgm:prSet presAssocID="{A3ADFE18-4809-4B2C-B77D-A514BA2AECA4}" presName="imagSh"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dgm:spPr>
    </dgm:pt>
    <dgm:pt modelId="{0F8FD646-5550-4482-97DF-E007407DD0C7}" type="pres">
      <dgm:prSet presAssocID="{A3ADFE18-4809-4B2C-B77D-A514BA2AECA4}" presName="txNode" presStyleLbl="node1" presStyleIdx="1" presStyleCnt="4" custScaleY="38993">
        <dgm:presLayoutVars>
          <dgm:bulletEnabled val="1"/>
        </dgm:presLayoutVars>
      </dgm:prSet>
      <dgm:spPr/>
    </dgm:pt>
    <dgm:pt modelId="{F0C8E539-7F87-4FB9-A21D-5D2F7AEA3473}" type="pres">
      <dgm:prSet presAssocID="{E20F016C-1651-4FD7-ADDC-1947CFF5AF97}" presName="sibTrans" presStyleLbl="sibTrans2D1" presStyleIdx="1" presStyleCnt="3"/>
      <dgm:spPr/>
    </dgm:pt>
    <dgm:pt modelId="{48CB991A-95F1-4273-A9F1-07324248C91F}" type="pres">
      <dgm:prSet presAssocID="{E20F016C-1651-4FD7-ADDC-1947CFF5AF97}" presName="connTx" presStyleLbl="sibTrans2D1" presStyleIdx="1" presStyleCnt="3"/>
      <dgm:spPr/>
    </dgm:pt>
    <dgm:pt modelId="{23C53464-A3E2-4F88-A1C7-28CB7E03A3CB}" type="pres">
      <dgm:prSet presAssocID="{DE436470-2886-4971-A279-FDA976C0B9B2}" presName="composite" presStyleCnt="0"/>
      <dgm:spPr/>
    </dgm:pt>
    <dgm:pt modelId="{048103C2-0171-4A58-8DDC-DD367A681355}" type="pres">
      <dgm:prSet presAssocID="{DE436470-2886-4971-A279-FDA976C0B9B2}"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2000" r="-32000"/>
          </a:stretch>
        </a:blipFill>
      </dgm:spPr>
    </dgm:pt>
    <dgm:pt modelId="{A4FC3B49-E8F3-495A-B5C2-3C8CB4ED1819}" type="pres">
      <dgm:prSet presAssocID="{DE436470-2886-4971-A279-FDA976C0B9B2}" presName="txNode" presStyleLbl="node1" presStyleIdx="2" presStyleCnt="4" custScaleY="36334">
        <dgm:presLayoutVars>
          <dgm:bulletEnabled val="1"/>
        </dgm:presLayoutVars>
      </dgm:prSet>
      <dgm:spPr/>
    </dgm:pt>
    <dgm:pt modelId="{4FF59651-D28F-4EDD-B3B2-DCAB154BBCDD}" type="pres">
      <dgm:prSet presAssocID="{A970B7C3-BFB9-48AF-9B36-81BB30942036}" presName="sibTrans" presStyleLbl="sibTrans2D1" presStyleIdx="2" presStyleCnt="3"/>
      <dgm:spPr/>
    </dgm:pt>
    <dgm:pt modelId="{951222F2-0E9A-4650-B49E-6E8CABCCBC48}" type="pres">
      <dgm:prSet presAssocID="{A970B7C3-BFB9-48AF-9B36-81BB30942036}" presName="connTx" presStyleLbl="sibTrans2D1" presStyleIdx="2" presStyleCnt="3"/>
      <dgm:spPr/>
    </dgm:pt>
    <dgm:pt modelId="{10AE3783-8E78-456D-B1EC-9FC042B964B9}" type="pres">
      <dgm:prSet presAssocID="{ABFD1C7A-6C0F-4830-B7B2-702C7335E899}" presName="composite" presStyleCnt="0"/>
      <dgm:spPr/>
    </dgm:pt>
    <dgm:pt modelId="{765102C2-E016-46FC-81E6-D9867B2BAA5C}" type="pres">
      <dgm:prSet presAssocID="{ABFD1C7A-6C0F-4830-B7B2-702C7335E899}"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dgm:spPr>
    </dgm:pt>
    <dgm:pt modelId="{798D965E-52D9-42C9-8A1E-0F0693F5DEF5}" type="pres">
      <dgm:prSet presAssocID="{ABFD1C7A-6C0F-4830-B7B2-702C7335E899}" presName="txNode" presStyleLbl="node1" presStyleIdx="3" presStyleCnt="4" custScaleY="49768">
        <dgm:presLayoutVars>
          <dgm:bulletEnabled val="1"/>
        </dgm:presLayoutVars>
      </dgm:prSet>
      <dgm:spPr/>
    </dgm:pt>
  </dgm:ptLst>
  <dgm:cxnLst>
    <dgm:cxn modelId="{2E410007-4999-4F1B-8903-DFE3EAB986EB}" srcId="{704EFEBD-33A3-4EC0-82DB-99CC382E2C88}" destId="{ABFD1C7A-6C0F-4830-B7B2-702C7335E899}" srcOrd="3" destOrd="0" parTransId="{88B89BF6-9C36-4CEF-A486-526431B5859E}" sibTransId="{0875B8ED-AB67-46F2-B68D-A6EF342F7A74}"/>
    <dgm:cxn modelId="{F459871A-DC2A-421F-85BD-6B25F87F86AB}" type="presOf" srcId="{E20F016C-1651-4FD7-ADDC-1947CFF5AF97}" destId="{48CB991A-95F1-4273-A9F1-07324248C91F}" srcOrd="1" destOrd="0" presId="urn:microsoft.com/office/officeart/2005/8/layout/hProcess10"/>
    <dgm:cxn modelId="{19FC6E1D-EC7A-4D13-A48D-6CAAB2642B5A}" type="presOf" srcId="{E20F016C-1651-4FD7-ADDC-1947CFF5AF97}" destId="{F0C8E539-7F87-4FB9-A21D-5D2F7AEA3473}" srcOrd="0" destOrd="0" presId="urn:microsoft.com/office/officeart/2005/8/layout/hProcess10"/>
    <dgm:cxn modelId="{43AE7D24-EE86-4A2F-9750-F694DFD383BE}" type="presOf" srcId="{74F6D597-1E10-4336-97AF-FAC0D6204C56}" destId="{05F0CEAC-F760-4745-AFAA-420F1D944DF0}" srcOrd="1" destOrd="0" presId="urn:microsoft.com/office/officeart/2005/8/layout/hProcess10"/>
    <dgm:cxn modelId="{7B841E2F-B668-4DD2-8834-1ACB46B67B8B}" type="presOf" srcId="{ABFD1C7A-6C0F-4830-B7B2-702C7335E899}" destId="{798D965E-52D9-42C9-8A1E-0F0693F5DEF5}" srcOrd="0" destOrd="0" presId="urn:microsoft.com/office/officeart/2005/8/layout/hProcess10"/>
    <dgm:cxn modelId="{37A31B32-A352-4B23-846F-54129CFA42BD}" type="presOf" srcId="{A3ADFE18-4809-4B2C-B77D-A514BA2AECA4}" destId="{0F8FD646-5550-4482-97DF-E007407DD0C7}" srcOrd="0" destOrd="0" presId="urn:microsoft.com/office/officeart/2005/8/layout/hProcess10"/>
    <dgm:cxn modelId="{BE85A96B-AB20-47C5-BF58-48C9B81E913F}" type="presOf" srcId="{020DD784-6D42-4187-B965-2C011A0AC757}" destId="{810F6E1A-42EC-4B7A-9AAD-142152CE3EEA}" srcOrd="0" destOrd="0" presId="urn:microsoft.com/office/officeart/2005/8/layout/hProcess10"/>
    <dgm:cxn modelId="{BA30CE50-9EB7-4E78-92AE-C972AF1D8848}" type="presOf" srcId="{A970B7C3-BFB9-48AF-9B36-81BB30942036}" destId="{4FF59651-D28F-4EDD-B3B2-DCAB154BBCDD}" srcOrd="0" destOrd="0" presId="urn:microsoft.com/office/officeart/2005/8/layout/hProcess10"/>
    <dgm:cxn modelId="{57CB2F72-6F13-4C8B-8B69-4348B62935C3}" type="presOf" srcId="{DE436470-2886-4971-A279-FDA976C0B9B2}" destId="{A4FC3B49-E8F3-495A-B5C2-3C8CB4ED1819}" srcOrd="0" destOrd="0" presId="urn:microsoft.com/office/officeart/2005/8/layout/hProcess10"/>
    <dgm:cxn modelId="{1544D258-09AE-4293-9E98-DFD995248E6D}" type="presOf" srcId="{74F6D597-1E10-4336-97AF-FAC0D6204C56}" destId="{2B90BD00-911D-4020-9B71-B5BB0EC01FED}" srcOrd="0" destOrd="0" presId="urn:microsoft.com/office/officeart/2005/8/layout/hProcess10"/>
    <dgm:cxn modelId="{F37CE4BB-56FB-4CAD-81B5-197D734D69F4}" srcId="{704EFEBD-33A3-4EC0-82DB-99CC382E2C88}" destId="{DE436470-2886-4971-A279-FDA976C0B9B2}" srcOrd="2" destOrd="0" parTransId="{63A73EE9-E0C0-470D-A728-002AC13F72A2}" sibTransId="{A970B7C3-BFB9-48AF-9B36-81BB30942036}"/>
    <dgm:cxn modelId="{597D8BE0-F1B2-467C-8DFE-0E3B38E96EFE}" type="presOf" srcId="{704EFEBD-33A3-4EC0-82DB-99CC382E2C88}" destId="{81107573-2628-4528-8C95-7A14471B5BDC}" srcOrd="0" destOrd="0" presId="urn:microsoft.com/office/officeart/2005/8/layout/hProcess10"/>
    <dgm:cxn modelId="{16F035E2-D98A-4D3E-9B62-9CC14F0E42E2}" type="presOf" srcId="{A970B7C3-BFB9-48AF-9B36-81BB30942036}" destId="{951222F2-0E9A-4650-B49E-6E8CABCCBC48}" srcOrd="1" destOrd="0" presId="urn:microsoft.com/office/officeart/2005/8/layout/hProcess10"/>
    <dgm:cxn modelId="{F609AAE2-45BB-4F9F-B91A-2B8C1818EDB9}" srcId="{704EFEBD-33A3-4EC0-82DB-99CC382E2C88}" destId="{A3ADFE18-4809-4B2C-B77D-A514BA2AECA4}" srcOrd="1" destOrd="0" parTransId="{C2F8D98D-8780-4ACE-8E22-53DE6BB5A93F}" sibTransId="{E20F016C-1651-4FD7-ADDC-1947CFF5AF97}"/>
    <dgm:cxn modelId="{2CD30DE6-C43A-4D83-BA35-275761066681}" srcId="{704EFEBD-33A3-4EC0-82DB-99CC382E2C88}" destId="{020DD784-6D42-4187-B965-2C011A0AC757}" srcOrd="0" destOrd="0" parTransId="{3F8DAEAD-E69A-438A-B64D-9ACEE43D5D70}" sibTransId="{74F6D597-1E10-4336-97AF-FAC0D6204C56}"/>
    <dgm:cxn modelId="{EFD13F79-72EC-4EBD-8F25-F25AD0777336}" type="presParOf" srcId="{81107573-2628-4528-8C95-7A14471B5BDC}" destId="{063F3755-7B68-4129-B016-A7254ABC0238}" srcOrd="0" destOrd="0" presId="urn:microsoft.com/office/officeart/2005/8/layout/hProcess10"/>
    <dgm:cxn modelId="{50BAD989-F5C4-4F72-9309-49369B9154D3}" type="presParOf" srcId="{063F3755-7B68-4129-B016-A7254ABC0238}" destId="{2C604AD2-6EC7-459F-BE54-2D1C366456A9}" srcOrd="0" destOrd="0" presId="urn:microsoft.com/office/officeart/2005/8/layout/hProcess10"/>
    <dgm:cxn modelId="{8D102E07-11BD-4B68-A048-7EA2D1D03E6D}" type="presParOf" srcId="{063F3755-7B68-4129-B016-A7254ABC0238}" destId="{810F6E1A-42EC-4B7A-9AAD-142152CE3EEA}" srcOrd="1" destOrd="0" presId="urn:microsoft.com/office/officeart/2005/8/layout/hProcess10"/>
    <dgm:cxn modelId="{BA7A1C28-1CD6-4D1A-9FAB-5B6B9DB748A5}" type="presParOf" srcId="{81107573-2628-4528-8C95-7A14471B5BDC}" destId="{2B90BD00-911D-4020-9B71-B5BB0EC01FED}" srcOrd="1" destOrd="0" presId="urn:microsoft.com/office/officeart/2005/8/layout/hProcess10"/>
    <dgm:cxn modelId="{9BE67FC9-CAC0-4E22-9155-C2EF9E7B1DE1}" type="presParOf" srcId="{2B90BD00-911D-4020-9B71-B5BB0EC01FED}" destId="{05F0CEAC-F760-4745-AFAA-420F1D944DF0}" srcOrd="0" destOrd="0" presId="urn:microsoft.com/office/officeart/2005/8/layout/hProcess10"/>
    <dgm:cxn modelId="{F2CBF509-079A-4EE2-95D0-23AB47F4F151}" type="presParOf" srcId="{81107573-2628-4528-8C95-7A14471B5BDC}" destId="{D09FFEE8-5EB7-405A-BBA6-87AE8446EEE0}" srcOrd="2" destOrd="0" presId="urn:microsoft.com/office/officeart/2005/8/layout/hProcess10"/>
    <dgm:cxn modelId="{AD295ABF-C76B-43D3-995A-6BE0896870A5}" type="presParOf" srcId="{D09FFEE8-5EB7-405A-BBA6-87AE8446EEE0}" destId="{9E550FA0-CA8C-4E06-B688-D9E284A4D3F9}" srcOrd="0" destOrd="0" presId="urn:microsoft.com/office/officeart/2005/8/layout/hProcess10"/>
    <dgm:cxn modelId="{CD05F3C0-F45E-4C6D-818C-DFDDDF82AB1E}" type="presParOf" srcId="{D09FFEE8-5EB7-405A-BBA6-87AE8446EEE0}" destId="{0F8FD646-5550-4482-97DF-E007407DD0C7}" srcOrd="1" destOrd="0" presId="urn:microsoft.com/office/officeart/2005/8/layout/hProcess10"/>
    <dgm:cxn modelId="{527CFFCF-458E-4807-BDF7-769463FE9AD5}" type="presParOf" srcId="{81107573-2628-4528-8C95-7A14471B5BDC}" destId="{F0C8E539-7F87-4FB9-A21D-5D2F7AEA3473}" srcOrd="3" destOrd="0" presId="urn:microsoft.com/office/officeart/2005/8/layout/hProcess10"/>
    <dgm:cxn modelId="{5B68D6FC-9E97-48F3-8C04-B846E8C980FA}" type="presParOf" srcId="{F0C8E539-7F87-4FB9-A21D-5D2F7AEA3473}" destId="{48CB991A-95F1-4273-A9F1-07324248C91F}" srcOrd="0" destOrd="0" presId="urn:microsoft.com/office/officeart/2005/8/layout/hProcess10"/>
    <dgm:cxn modelId="{E8EFDF2F-473F-4F75-9C1E-24EE923E8B9B}" type="presParOf" srcId="{81107573-2628-4528-8C95-7A14471B5BDC}" destId="{23C53464-A3E2-4F88-A1C7-28CB7E03A3CB}" srcOrd="4" destOrd="0" presId="urn:microsoft.com/office/officeart/2005/8/layout/hProcess10"/>
    <dgm:cxn modelId="{5BF457A6-6344-49F1-A08B-5C89F5FC6C43}" type="presParOf" srcId="{23C53464-A3E2-4F88-A1C7-28CB7E03A3CB}" destId="{048103C2-0171-4A58-8DDC-DD367A681355}" srcOrd="0" destOrd="0" presId="urn:microsoft.com/office/officeart/2005/8/layout/hProcess10"/>
    <dgm:cxn modelId="{0CB416D0-4D61-447F-884B-643DC18C8B42}" type="presParOf" srcId="{23C53464-A3E2-4F88-A1C7-28CB7E03A3CB}" destId="{A4FC3B49-E8F3-495A-B5C2-3C8CB4ED1819}" srcOrd="1" destOrd="0" presId="urn:microsoft.com/office/officeart/2005/8/layout/hProcess10"/>
    <dgm:cxn modelId="{852414B5-9EEB-4A0E-B1A3-A31DC343B06C}" type="presParOf" srcId="{81107573-2628-4528-8C95-7A14471B5BDC}" destId="{4FF59651-D28F-4EDD-B3B2-DCAB154BBCDD}" srcOrd="5" destOrd="0" presId="urn:microsoft.com/office/officeart/2005/8/layout/hProcess10"/>
    <dgm:cxn modelId="{0BACF92A-2AF2-41D8-9BDA-95AE9E27DC65}" type="presParOf" srcId="{4FF59651-D28F-4EDD-B3B2-DCAB154BBCDD}" destId="{951222F2-0E9A-4650-B49E-6E8CABCCBC48}" srcOrd="0" destOrd="0" presId="urn:microsoft.com/office/officeart/2005/8/layout/hProcess10"/>
    <dgm:cxn modelId="{D7798DED-0050-40F2-9AC7-DDFFF58EF00E}" type="presParOf" srcId="{81107573-2628-4528-8C95-7A14471B5BDC}" destId="{10AE3783-8E78-456D-B1EC-9FC042B964B9}" srcOrd="6" destOrd="0" presId="urn:microsoft.com/office/officeart/2005/8/layout/hProcess10"/>
    <dgm:cxn modelId="{60E0287C-18A6-439B-B40C-852F88620027}" type="presParOf" srcId="{10AE3783-8E78-456D-B1EC-9FC042B964B9}" destId="{765102C2-E016-46FC-81E6-D9867B2BAA5C}" srcOrd="0" destOrd="0" presId="urn:microsoft.com/office/officeart/2005/8/layout/hProcess10"/>
    <dgm:cxn modelId="{211AF5E1-62CD-43B3-A22E-7F22E09BF909}" type="presParOf" srcId="{10AE3783-8E78-456D-B1EC-9FC042B964B9}" destId="{798D965E-52D9-42C9-8A1E-0F0693F5DEF5}"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04AD2-6EC7-459F-BE54-2D1C366456A9}">
      <dsp:nvSpPr>
        <dsp:cNvPr id="0" name=""/>
        <dsp:cNvSpPr/>
      </dsp:nvSpPr>
      <dsp:spPr>
        <a:xfrm>
          <a:off x="1001" y="141824"/>
          <a:ext cx="1304103" cy="111749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0F6E1A-42EC-4B7A-9AAD-142152CE3EEA}">
      <dsp:nvSpPr>
        <dsp:cNvPr id="0" name=""/>
        <dsp:cNvSpPr/>
      </dsp:nvSpPr>
      <dsp:spPr>
        <a:xfrm>
          <a:off x="213297" y="1095968"/>
          <a:ext cx="1304103" cy="550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Defendant’s conduct </a:t>
          </a:r>
        </a:p>
      </dsp:txBody>
      <dsp:txXfrm>
        <a:off x="229412" y="1112083"/>
        <a:ext cx="1271873" cy="517968"/>
      </dsp:txXfrm>
    </dsp:sp>
    <dsp:sp modelId="{2B90BD00-911D-4020-9B71-B5BB0EC01FED}">
      <dsp:nvSpPr>
        <dsp:cNvPr id="0" name=""/>
        <dsp:cNvSpPr/>
      </dsp:nvSpPr>
      <dsp:spPr>
        <a:xfrm rot="48649">
          <a:off x="1556291" y="558452"/>
          <a:ext cx="251224" cy="3133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556295" y="620590"/>
        <a:ext cx="175857" cy="188015"/>
      </dsp:txXfrm>
    </dsp:sp>
    <dsp:sp modelId="{9E550FA0-CA8C-4E06-B688-D9E284A4D3F9}">
      <dsp:nvSpPr>
        <dsp:cNvPr id="0" name=""/>
        <dsp:cNvSpPr/>
      </dsp:nvSpPr>
      <dsp:spPr>
        <a:xfrm>
          <a:off x="2022817" y="170437"/>
          <a:ext cx="1304103" cy="111749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8FD646-5550-4482-97DF-E007407DD0C7}">
      <dsp:nvSpPr>
        <dsp:cNvPr id="0" name=""/>
        <dsp:cNvSpPr/>
      </dsp:nvSpPr>
      <dsp:spPr>
        <a:xfrm>
          <a:off x="2235113" y="1181808"/>
          <a:ext cx="1304103" cy="435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Global climate change</a:t>
          </a:r>
        </a:p>
      </dsp:txBody>
      <dsp:txXfrm>
        <a:off x="2247876" y="1194571"/>
        <a:ext cx="1278577" cy="410218"/>
      </dsp:txXfrm>
    </dsp:sp>
    <dsp:sp modelId="{F0C8E539-7F87-4FB9-A21D-5D2F7AEA3473}">
      <dsp:nvSpPr>
        <dsp:cNvPr id="0" name=""/>
        <dsp:cNvSpPr/>
      </dsp:nvSpPr>
      <dsp:spPr>
        <a:xfrm rot="12631">
          <a:off x="3578119" y="576285"/>
          <a:ext cx="251200" cy="3133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78119" y="638818"/>
        <a:ext cx="175840" cy="188015"/>
      </dsp:txXfrm>
    </dsp:sp>
    <dsp:sp modelId="{048103C2-0171-4A58-8DDC-DD367A681355}">
      <dsp:nvSpPr>
        <dsp:cNvPr id="0" name=""/>
        <dsp:cNvSpPr/>
      </dsp:nvSpPr>
      <dsp:spPr>
        <a:xfrm>
          <a:off x="4044633" y="177865"/>
          <a:ext cx="1304103" cy="111749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FC3B49-E8F3-495A-B5C2-3C8CB4ED1819}">
      <dsp:nvSpPr>
        <dsp:cNvPr id="0" name=""/>
        <dsp:cNvSpPr/>
      </dsp:nvSpPr>
      <dsp:spPr>
        <a:xfrm>
          <a:off x="4256928" y="1204094"/>
          <a:ext cx="1304103" cy="4060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Physical impacts</a:t>
          </a:r>
        </a:p>
      </dsp:txBody>
      <dsp:txXfrm>
        <a:off x="4268820" y="1215986"/>
        <a:ext cx="1280319" cy="382246"/>
      </dsp:txXfrm>
    </dsp:sp>
    <dsp:sp modelId="{4FF59651-D28F-4EDD-B3B2-DCAB154BBCDD}">
      <dsp:nvSpPr>
        <dsp:cNvPr id="0" name=""/>
        <dsp:cNvSpPr/>
      </dsp:nvSpPr>
      <dsp:spPr>
        <a:xfrm rot="21536192">
          <a:off x="5599914" y="560835"/>
          <a:ext cx="251242" cy="3133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599920" y="624205"/>
        <a:ext cx="175869" cy="188015"/>
      </dsp:txXfrm>
    </dsp:sp>
    <dsp:sp modelId="{765102C2-E016-46FC-81E6-D9867B2BAA5C}">
      <dsp:nvSpPr>
        <dsp:cNvPr id="0" name=""/>
        <dsp:cNvSpPr/>
      </dsp:nvSpPr>
      <dsp:spPr>
        <a:xfrm>
          <a:off x="6066448" y="140334"/>
          <a:ext cx="1304103" cy="1117494"/>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8D965E-52D9-42C9-8A1E-0F0693F5DEF5}">
      <dsp:nvSpPr>
        <dsp:cNvPr id="0" name=""/>
        <dsp:cNvSpPr/>
      </dsp:nvSpPr>
      <dsp:spPr>
        <a:xfrm>
          <a:off x="6278744" y="1091501"/>
          <a:ext cx="1304103" cy="5561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Harm to public / plaintiffs</a:t>
          </a:r>
        </a:p>
      </dsp:txBody>
      <dsp:txXfrm>
        <a:off x="6295033" y="1107790"/>
        <a:ext cx="1271525" cy="5235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79488"/>
          </a:xfrm>
          <a:prstGeom prst="rect">
            <a:avLst/>
          </a:prstGeom>
        </p:spPr>
        <p:txBody>
          <a:bodyPr vert="horz" lIns="95646" tIns="47823" rIns="95646" bIns="47823" rtlCol="0"/>
          <a:lstStyle>
            <a:lvl1pPr algn="l">
              <a:defRPr sz="1300"/>
            </a:lvl1pPr>
          </a:lstStyle>
          <a:p>
            <a:endParaRPr lang="en-US"/>
          </a:p>
        </p:txBody>
      </p:sp>
      <p:sp>
        <p:nvSpPr>
          <p:cNvPr id="3" name="Date Placeholder 2"/>
          <p:cNvSpPr>
            <a:spLocks noGrp="1"/>
          </p:cNvSpPr>
          <p:nvPr>
            <p:ph type="dt" idx="1"/>
          </p:nvPr>
        </p:nvSpPr>
        <p:spPr>
          <a:xfrm>
            <a:off x="4143587" y="0"/>
            <a:ext cx="3169920" cy="479488"/>
          </a:xfrm>
          <a:prstGeom prst="rect">
            <a:avLst/>
          </a:prstGeom>
        </p:spPr>
        <p:txBody>
          <a:bodyPr vert="horz" lIns="95646" tIns="47823" rIns="95646" bIns="47823" rtlCol="0"/>
          <a:lstStyle>
            <a:lvl1pPr algn="r">
              <a:defRPr sz="1300"/>
            </a:lvl1pPr>
          </a:lstStyle>
          <a:p>
            <a:fld id="{D7A4AD28-156E-48BE-944A-16BA5C3BB4E4}" type="datetimeFigureOut">
              <a:rPr lang="en-US" smtClean="0"/>
              <a:t>5/10/2023</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5646" tIns="47823" rIns="95646" bIns="47823" rtlCol="0" anchor="ctr"/>
          <a:lstStyle/>
          <a:p>
            <a:endParaRPr lang="en-US"/>
          </a:p>
        </p:txBody>
      </p:sp>
      <p:sp>
        <p:nvSpPr>
          <p:cNvPr id="5" name="Notes Placeholder 4"/>
          <p:cNvSpPr>
            <a:spLocks noGrp="1"/>
          </p:cNvSpPr>
          <p:nvPr>
            <p:ph type="body" sz="quarter" idx="3"/>
          </p:nvPr>
        </p:nvSpPr>
        <p:spPr>
          <a:xfrm>
            <a:off x="731520" y="4560857"/>
            <a:ext cx="5852160" cy="4320294"/>
          </a:xfrm>
          <a:prstGeom prst="rect">
            <a:avLst/>
          </a:prstGeom>
        </p:spPr>
        <p:txBody>
          <a:bodyPr vert="horz" lIns="95646" tIns="47823" rIns="95646" bIns="478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077"/>
            <a:ext cx="3169920" cy="479487"/>
          </a:xfrm>
          <a:prstGeom prst="rect">
            <a:avLst/>
          </a:prstGeom>
        </p:spPr>
        <p:txBody>
          <a:bodyPr vert="horz" lIns="95646" tIns="47823" rIns="95646" bIns="4782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20077"/>
            <a:ext cx="3169920" cy="479487"/>
          </a:xfrm>
          <a:prstGeom prst="rect">
            <a:avLst/>
          </a:prstGeom>
        </p:spPr>
        <p:txBody>
          <a:bodyPr vert="horz" lIns="95646" tIns="47823" rIns="95646" bIns="47823" rtlCol="0" anchor="b"/>
          <a:lstStyle>
            <a:lvl1pPr algn="r">
              <a:defRPr sz="1300"/>
            </a:lvl1pPr>
          </a:lstStyle>
          <a:p>
            <a:fld id="{112F2011-0A05-48D3-AFE7-4B526F93CE1A}" type="slidenum">
              <a:rPr lang="en-US" smtClean="0"/>
              <a:t>‹#›</a:t>
            </a:fld>
            <a:endParaRPr lang="en-US"/>
          </a:p>
        </p:txBody>
      </p:sp>
    </p:spTree>
    <p:extLst>
      <p:ext uri="{BB962C8B-B14F-4D97-AF65-F5344CB8AC3E}">
        <p14:creationId xmlns:p14="http://schemas.microsoft.com/office/powerpoint/2010/main" val="30925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B83DE8-5C4E-499D-86DA-F1293EFD3185}" type="slidenum">
              <a:rPr lang="en-US" smtClean="0"/>
              <a:t>2</a:t>
            </a:fld>
            <a:endParaRPr lang="en-US"/>
          </a:p>
        </p:txBody>
      </p:sp>
    </p:spTree>
    <p:extLst>
      <p:ext uri="{BB962C8B-B14F-4D97-AF65-F5344CB8AC3E}">
        <p14:creationId xmlns:p14="http://schemas.microsoft.com/office/powerpoint/2010/main" val="253993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558800"/>
            <a:ext cx="5392738" cy="3033713"/>
          </a:xfrm>
        </p:spPr>
      </p:sp>
      <p:sp>
        <p:nvSpPr>
          <p:cNvPr id="3" name="Notes Placeholder 2"/>
          <p:cNvSpPr>
            <a:spLocks noGrp="1"/>
          </p:cNvSpPr>
          <p:nvPr>
            <p:ph type="body" idx="1"/>
          </p:nvPr>
        </p:nvSpPr>
        <p:spPr>
          <a:xfrm>
            <a:off x="709930" y="3741821"/>
            <a:ext cx="5679440" cy="5294539"/>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15</a:t>
            </a:fld>
            <a:endParaRPr lang="en-US"/>
          </a:p>
        </p:txBody>
      </p:sp>
    </p:spTree>
    <p:extLst>
      <p:ext uri="{BB962C8B-B14F-4D97-AF65-F5344CB8AC3E}">
        <p14:creationId xmlns:p14="http://schemas.microsoft.com/office/powerpoint/2010/main" val="3058283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444500"/>
            <a:ext cx="4538662" cy="2554288"/>
          </a:xfrm>
        </p:spPr>
      </p:sp>
      <p:sp>
        <p:nvSpPr>
          <p:cNvPr id="3" name="Notes Placeholder 2"/>
          <p:cNvSpPr>
            <a:spLocks noGrp="1"/>
          </p:cNvSpPr>
          <p:nvPr>
            <p:ph type="body" idx="1"/>
          </p:nvPr>
        </p:nvSpPr>
        <p:spPr>
          <a:xfrm>
            <a:off x="685800" y="3113903"/>
            <a:ext cx="5486400" cy="5758635"/>
          </a:xfrm>
        </p:spPr>
        <p:txBody>
          <a:bodyPr/>
          <a:lstStyle/>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16</a:t>
            </a:fld>
            <a:endParaRPr lang="en-US"/>
          </a:p>
        </p:txBody>
      </p:sp>
    </p:spTree>
    <p:extLst>
      <p:ext uri="{BB962C8B-B14F-4D97-AF65-F5344CB8AC3E}">
        <p14:creationId xmlns:p14="http://schemas.microsoft.com/office/powerpoint/2010/main" val="138426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4500"/>
            <a:ext cx="5486400" cy="30861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F5D1C8-FDF3-475B-A629-8D5F21882CB4}" type="slidenum">
              <a:rPr lang="en-US" smtClean="0"/>
              <a:t>17</a:t>
            </a:fld>
            <a:endParaRPr lang="en-US"/>
          </a:p>
        </p:txBody>
      </p:sp>
    </p:spTree>
    <p:extLst>
      <p:ext uri="{BB962C8B-B14F-4D97-AF65-F5344CB8AC3E}">
        <p14:creationId xmlns:p14="http://schemas.microsoft.com/office/powerpoint/2010/main" val="198472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4500"/>
            <a:ext cx="5486400" cy="30861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6F5D1C8-FDF3-475B-A629-8D5F21882CB4}" type="slidenum">
              <a:rPr lang="en-US" smtClean="0"/>
              <a:t>18</a:t>
            </a:fld>
            <a:endParaRPr lang="en-US"/>
          </a:p>
        </p:txBody>
      </p:sp>
    </p:spTree>
    <p:extLst>
      <p:ext uri="{BB962C8B-B14F-4D97-AF65-F5344CB8AC3E}">
        <p14:creationId xmlns:p14="http://schemas.microsoft.com/office/powerpoint/2010/main" val="413726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4500"/>
            <a:ext cx="5486400" cy="3086100"/>
          </a:xfrm>
        </p:spPr>
      </p:sp>
      <p:sp>
        <p:nvSpPr>
          <p:cNvPr id="3" name="Notes Placeholder 2"/>
          <p:cNvSpPr>
            <a:spLocks noGrp="1"/>
          </p:cNvSpPr>
          <p:nvPr>
            <p:ph type="body" idx="1"/>
          </p:nvPr>
        </p:nvSpPr>
        <p:spPr>
          <a:xfrm>
            <a:off x="685800" y="3629024"/>
            <a:ext cx="5486400" cy="5357813"/>
          </a:xfrm>
        </p:spPr>
        <p:txBody>
          <a:bodyPr/>
          <a:lstStyle/>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19</a:t>
            </a:fld>
            <a:endParaRPr lang="en-US"/>
          </a:p>
        </p:txBody>
      </p:sp>
    </p:spTree>
    <p:extLst>
      <p:ext uri="{BB962C8B-B14F-4D97-AF65-F5344CB8AC3E}">
        <p14:creationId xmlns:p14="http://schemas.microsoft.com/office/powerpoint/2010/main" val="295359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a:xfrm>
            <a:off x="685800" y="3786187"/>
            <a:ext cx="5486400" cy="4899025"/>
          </a:xfrm>
        </p:spPr>
        <p:txBody>
          <a:bodyPr/>
          <a:lstStyle/>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20</a:t>
            </a:fld>
            <a:endParaRPr lang="en-US"/>
          </a:p>
        </p:txBody>
      </p:sp>
    </p:spTree>
    <p:extLst>
      <p:ext uri="{BB962C8B-B14F-4D97-AF65-F5344CB8AC3E}">
        <p14:creationId xmlns:p14="http://schemas.microsoft.com/office/powerpoint/2010/main" val="31807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75078-B34A-400B-A323-0610572E65AF}" type="slidenum">
              <a:rPr lang="en-US" smtClean="0"/>
              <a:t>21</a:t>
            </a:fld>
            <a:endParaRPr lang="en-US"/>
          </a:p>
        </p:txBody>
      </p:sp>
    </p:spTree>
    <p:extLst>
      <p:ext uri="{BB962C8B-B14F-4D97-AF65-F5344CB8AC3E}">
        <p14:creationId xmlns:p14="http://schemas.microsoft.com/office/powerpoint/2010/main" val="65998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kern="1200" dirty="0">
              <a:solidFill>
                <a:srgbClr val="000000"/>
              </a:solidFill>
              <a:effectLst/>
              <a:latin typeface="Times New Roman" panose="02020603050405020304" pitchFamily="18" charset="0"/>
              <a:ea typeface="Batang" panose="02030600000101010101" pitchFamily="18" charset="-127"/>
              <a:cs typeface="+mn-cs"/>
            </a:endParaRPr>
          </a:p>
        </p:txBody>
      </p:sp>
      <p:sp>
        <p:nvSpPr>
          <p:cNvPr id="4" name="Slide Number Placeholder 3"/>
          <p:cNvSpPr>
            <a:spLocks noGrp="1"/>
          </p:cNvSpPr>
          <p:nvPr>
            <p:ph type="sldNum" sz="quarter" idx="10"/>
          </p:nvPr>
        </p:nvSpPr>
        <p:spPr/>
        <p:txBody>
          <a:bodyPr/>
          <a:lstStyle/>
          <a:p>
            <a:fld id="{727D5A48-BBC3-4129-AE87-B97826016886}" type="slidenum">
              <a:rPr lang="en-US" smtClean="0"/>
              <a:pPr/>
              <a:t>7</a:t>
            </a:fld>
            <a:endParaRPr lang="en-US"/>
          </a:p>
        </p:txBody>
      </p:sp>
    </p:spTree>
    <p:extLst>
      <p:ext uri="{BB962C8B-B14F-4D97-AF65-F5344CB8AC3E}">
        <p14:creationId xmlns:p14="http://schemas.microsoft.com/office/powerpoint/2010/main" val="198922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2925"/>
            <a:ext cx="5486400" cy="3086100"/>
          </a:xfrm>
        </p:spPr>
      </p:sp>
      <p:sp>
        <p:nvSpPr>
          <p:cNvPr id="3" name="Notes Placeholder 2"/>
          <p:cNvSpPr>
            <a:spLocks noGrp="1"/>
          </p:cNvSpPr>
          <p:nvPr>
            <p:ph type="body" idx="1"/>
          </p:nvPr>
        </p:nvSpPr>
        <p:spPr>
          <a:xfrm>
            <a:off x="685800" y="3814763"/>
            <a:ext cx="5486400" cy="487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8</a:t>
            </a:fld>
            <a:endParaRPr lang="en-US"/>
          </a:p>
        </p:txBody>
      </p:sp>
    </p:spTree>
    <p:extLst>
      <p:ext uri="{BB962C8B-B14F-4D97-AF65-F5344CB8AC3E}">
        <p14:creationId xmlns:p14="http://schemas.microsoft.com/office/powerpoint/2010/main" val="5702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14363"/>
            <a:ext cx="5486400" cy="3086100"/>
          </a:xfrm>
        </p:spPr>
      </p:sp>
      <p:sp>
        <p:nvSpPr>
          <p:cNvPr id="3" name="Notes Placeholder 2"/>
          <p:cNvSpPr>
            <a:spLocks noGrp="1"/>
          </p:cNvSpPr>
          <p:nvPr>
            <p:ph type="body" idx="1"/>
          </p:nvPr>
        </p:nvSpPr>
        <p:spPr>
          <a:xfrm>
            <a:off x="685800" y="4043364"/>
            <a:ext cx="5486400" cy="4641850"/>
          </a:xfrm>
        </p:spPr>
        <p:txBody>
          <a:bodyPr/>
          <a:lstStyle/>
          <a:p>
            <a:pPr marL="0" indent="0">
              <a:spcBef>
                <a:spcPts val="0"/>
              </a:spcBef>
              <a:spcAft>
                <a:spcPts val="600"/>
              </a:spcAft>
              <a:buFont typeface="+mj-lt"/>
              <a:buNone/>
            </a:pPr>
            <a:endParaRPr lang="en-US" b="0" dirty="0"/>
          </a:p>
        </p:txBody>
      </p:sp>
      <p:sp>
        <p:nvSpPr>
          <p:cNvPr id="4" name="Slide Number Placeholder 3"/>
          <p:cNvSpPr>
            <a:spLocks noGrp="1"/>
          </p:cNvSpPr>
          <p:nvPr>
            <p:ph type="sldNum" sz="quarter" idx="5"/>
          </p:nvPr>
        </p:nvSpPr>
        <p:spPr/>
        <p:txBody>
          <a:bodyPr/>
          <a:lstStyle/>
          <a:p>
            <a:fld id="{C6F5D1C8-FDF3-475B-A629-8D5F21882CB4}" type="slidenum">
              <a:rPr lang="en-US" smtClean="0"/>
              <a:t>9</a:t>
            </a:fld>
            <a:endParaRPr lang="en-US"/>
          </a:p>
        </p:txBody>
      </p:sp>
    </p:spTree>
    <p:extLst>
      <p:ext uri="{BB962C8B-B14F-4D97-AF65-F5344CB8AC3E}">
        <p14:creationId xmlns:p14="http://schemas.microsoft.com/office/powerpoint/2010/main" val="193986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442913"/>
            <a:ext cx="5486400" cy="3086100"/>
          </a:xfrm>
        </p:spPr>
      </p:sp>
      <p:sp>
        <p:nvSpPr>
          <p:cNvPr id="3" name="Notes Placeholder 2"/>
          <p:cNvSpPr>
            <a:spLocks noGrp="1"/>
          </p:cNvSpPr>
          <p:nvPr>
            <p:ph type="body" idx="1"/>
          </p:nvPr>
        </p:nvSpPr>
        <p:spPr>
          <a:xfrm>
            <a:off x="685800" y="3657600"/>
            <a:ext cx="5486400" cy="5043487"/>
          </a:xfrm>
        </p:spPr>
        <p:txBody>
          <a:bodyPr/>
          <a:lstStyle/>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10</a:t>
            </a:fld>
            <a:endParaRPr lang="en-US"/>
          </a:p>
        </p:txBody>
      </p:sp>
    </p:spTree>
    <p:extLst>
      <p:ext uri="{BB962C8B-B14F-4D97-AF65-F5344CB8AC3E}">
        <p14:creationId xmlns:p14="http://schemas.microsoft.com/office/powerpoint/2010/main" val="118022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274638"/>
            <a:ext cx="3416300" cy="1922462"/>
          </a:xfrm>
        </p:spPr>
      </p:sp>
      <p:sp>
        <p:nvSpPr>
          <p:cNvPr id="3" name="Notes Placeholder 2"/>
          <p:cNvSpPr>
            <a:spLocks noGrp="1"/>
          </p:cNvSpPr>
          <p:nvPr>
            <p:ph type="body" idx="1"/>
          </p:nvPr>
        </p:nvSpPr>
        <p:spPr>
          <a:xfrm>
            <a:off x="342900" y="2309814"/>
            <a:ext cx="6029325" cy="6591298"/>
          </a:xfrm>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11</a:t>
            </a:fld>
            <a:endParaRPr lang="en-US"/>
          </a:p>
        </p:txBody>
      </p:sp>
    </p:spTree>
    <p:extLst>
      <p:ext uri="{BB962C8B-B14F-4D97-AF65-F5344CB8AC3E}">
        <p14:creationId xmlns:p14="http://schemas.microsoft.com/office/powerpoint/2010/main" val="303503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0"/>
            <a:ext cx="4578350" cy="2576513"/>
          </a:xfrm>
        </p:spPr>
      </p:sp>
      <p:sp>
        <p:nvSpPr>
          <p:cNvPr id="3" name="Notes Placeholder 2"/>
          <p:cNvSpPr>
            <a:spLocks noGrp="1"/>
          </p:cNvSpPr>
          <p:nvPr>
            <p:ph type="body" idx="1"/>
          </p:nvPr>
        </p:nvSpPr>
        <p:spPr>
          <a:xfrm>
            <a:off x="685800" y="3357563"/>
            <a:ext cx="5486400" cy="532765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C6F5D1C8-FDF3-475B-A629-8D5F21882CB4}" type="slidenum">
              <a:rPr lang="en-US" smtClean="0"/>
              <a:t>12</a:t>
            </a:fld>
            <a:endParaRPr lang="en-US"/>
          </a:p>
        </p:txBody>
      </p:sp>
    </p:spTree>
    <p:extLst>
      <p:ext uri="{BB962C8B-B14F-4D97-AF65-F5344CB8AC3E}">
        <p14:creationId xmlns:p14="http://schemas.microsoft.com/office/powerpoint/2010/main" val="178959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878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13</a:t>
            </a:fld>
            <a:endParaRPr lang="en-US"/>
          </a:p>
        </p:txBody>
      </p:sp>
    </p:spTree>
    <p:extLst>
      <p:ext uri="{BB962C8B-B14F-4D97-AF65-F5344CB8AC3E}">
        <p14:creationId xmlns:p14="http://schemas.microsoft.com/office/powerpoint/2010/main" val="321755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595313"/>
            <a:ext cx="5680075" cy="3195637"/>
          </a:xfrm>
        </p:spPr>
      </p:sp>
      <p:sp>
        <p:nvSpPr>
          <p:cNvPr id="3" name="Notes Placeholder 2"/>
          <p:cNvSpPr>
            <a:spLocks noGrp="1"/>
          </p:cNvSpPr>
          <p:nvPr>
            <p:ph type="body" idx="1"/>
          </p:nvPr>
        </p:nvSpPr>
        <p:spPr>
          <a:xfrm>
            <a:off x="685800" y="4114799"/>
            <a:ext cx="5486400" cy="4570413"/>
          </a:xfrm>
        </p:spPr>
        <p:txBody>
          <a:bodyPr/>
          <a:lstStyle/>
          <a:p>
            <a:pPr defTabSz="941923">
              <a:defRPr/>
            </a:pPr>
            <a:endParaRPr lang="en-US" dirty="0"/>
          </a:p>
        </p:txBody>
      </p:sp>
      <p:sp>
        <p:nvSpPr>
          <p:cNvPr id="4" name="Slide Number Placeholder 3"/>
          <p:cNvSpPr>
            <a:spLocks noGrp="1"/>
          </p:cNvSpPr>
          <p:nvPr>
            <p:ph type="sldNum" sz="quarter" idx="5"/>
          </p:nvPr>
        </p:nvSpPr>
        <p:spPr/>
        <p:txBody>
          <a:bodyPr/>
          <a:lstStyle/>
          <a:p>
            <a:fld id="{C6F5D1C8-FDF3-475B-A629-8D5F21882CB4}" type="slidenum">
              <a:rPr lang="en-US" smtClean="0"/>
              <a:t>14</a:t>
            </a:fld>
            <a:endParaRPr lang="en-US"/>
          </a:p>
        </p:txBody>
      </p:sp>
    </p:spTree>
    <p:extLst>
      <p:ext uri="{BB962C8B-B14F-4D97-AF65-F5344CB8AC3E}">
        <p14:creationId xmlns:p14="http://schemas.microsoft.com/office/powerpoint/2010/main" val="393774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83D6D1-6F7B-6040-8F55-C70449914CC4}"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1112213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83D6D1-6F7B-6040-8F55-C70449914CC4}"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62354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83D6D1-6F7B-6040-8F55-C70449914CC4}"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275439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ig Statement 2-Customizabl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8096" cy="6867144"/>
          </a:xfrm>
          <a:blipFill>
            <a:blip r:embed="rId2"/>
            <a:stretch>
              <a:fillRect/>
            </a:stretch>
          </a:blipFill>
        </p:spPr>
        <p:txBody>
          <a:bodyPr lIns="457200" anchor="ctr" anchorCtr="0"/>
          <a:lstStyle>
            <a:lvl1pPr marL="0" indent="0" algn="ctr">
              <a:buNone/>
              <a:defRPr kern="400" baseline="0">
                <a:solidFill>
                  <a:schemeClr val="tx1"/>
                </a:solidFill>
              </a:defRPr>
            </a:lvl1pPr>
          </a:lstStyle>
          <a:p>
            <a:r>
              <a:rPr lang="en-US" dirty="0"/>
              <a:t>Click the icon to add an image here</a:t>
            </a:r>
          </a:p>
        </p:txBody>
      </p:sp>
      <p:sp>
        <p:nvSpPr>
          <p:cNvPr id="12" name="Text Placeholder 11"/>
          <p:cNvSpPr>
            <a:spLocks noGrp="1"/>
          </p:cNvSpPr>
          <p:nvPr>
            <p:ph type="body" sz="quarter" idx="11" hasCustomPrompt="1"/>
          </p:nvPr>
        </p:nvSpPr>
        <p:spPr>
          <a:xfrm>
            <a:off x="731520" y="609600"/>
            <a:ext cx="4937760" cy="1024128"/>
          </a:xfrm>
        </p:spPr>
        <p:txBody>
          <a:bodyPr anchor="b" anchorCtr="0"/>
          <a:lstStyle>
            <a:lvl1pPr marL="0" indent="0">
              <a:lnSpc>
                <a:spcPts val="2400"/>
              </a:lnSpc>
              <a:spcAft>
                <a:spcPts val="0"/>
              </a:spcAft>
              <a:buNone/>
              <a:defRPr sz="2800" b="1" cap="all" baseline="0">
                <a:solidFill>
                  <a:schemeClr val="bg1"/>
                </a:solidFill>
                <a:latin typeface="+mn-lt"/>
              </a:defRPr>
            </a:lvl1pPr>
          </a:lstStyle>
          <a:p>
            <a:pPr>
              <a:lnSpc>
                <a:spcPts val="2400"/>
              </a:lnSpc>
            </a:pPr>
            <a:r>
              <a:rPr lang="en-US" dirty="0">
                <a:solidFill>
                  <a:schemeClr val="bg1"/>
                </a:solidFill>
              </a:rPr>
              <a:t>Enter heading</a:t>
            </a:r>
            <a:r>
              <a:rPr lang="en-US" baseline="0" dirty="0">
                <a:solidFill>
                  <a:schemeClr val="bg1"/>
                </a:solidFill>
              </a:rPr>
              <a:t> here use additional lines if needed</a:t>
            </a:r>
            <a:endParaRPr lang="en-US" dirty="0">
              <a:solidFill>
                <a:schemeClr val="bg1"/>
              </a:solidFill>
            </a:endParaRPr>
          </a:p>
        </p:txBody>
      </p:sp>
      <p:sp>
        <p:nvSpPr>
          <p:cNvPr id="9" name="Title 1"/>
          <p:cNvSpPr>
            <a:spLocks noGrp="1"/>
          </p:cNvSpPr>
          <p:nvPr>
            <p:ph type="ctrTitle" hasCustomPrompt="1"/>
          </p:nvPr>
        </p:nvSpPr>
        <p:spPr>
          <a:xfrm>
            <a:off x="731520" y="1884809"/>
            <a:ext cx="4937760" cy="3108960"/>
          </a:xfrm>
        </p:spPr>
        <p:txBody>
          <a:bodyPr/>
          <a:lstStyle>
            <a:lvl1pPr>
              <a:lnSpc>
                <a:spcPts val="7800"/>
              </a:lnSpc>
              <a:defRPr sz="9000" b="0" cap="all" spc="-300" baseline="0">
                <a:latin typeface="Arial Black" panose="020B0A04020102020204" pitchFamily="34" charset="0"/>
              </a:defRPr>
            </a:lvl1pPr>
          </a:lstStyle>
          <a:p>
            <a:r>
              <a:rPr lang="en-US" dirty="0"/>
              <a:t>Enter text here</a:t>
            </a:r>
          </a:p>
        </p:txBody>
      </p:sp>
    </p:spTree>
    <p:extLst>
      <p:ext uri="{BB962C8B-B14F-4D97-AF65-F5344CB8AC3E}">
        <p14:creationId xmlns:p14="http://schemas.microsoft.com/office/powerpoint/2010/main" val="2323673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ig Statement-Customizable Background">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88825" cy="6858000"/>
          </a:xfrm>
          <a:blipFill>
            <a:blip r:embed="rId2"/>
            <a:stretch>
              <a:fillRect/>
            </a:stretch>
          </a:blipFill>
        </p:spPr>
        <p:txBody>
          <a:bodyPr lIns="457200" anchor="ctr" anchorCtr="0"/>
          <a:lstStyle>
            <a:lvl1pPr marL="0" indent="0" algn="ctr">
              <a:buNone/>
              <a:defRPr kern="400" baseline="0">
                <a:solidFill>
                  <a:schemeClr val="tx1"/>
                </a:solidFill>
              </a:defRPr>
            </a:lvl1pPr>
          </a:lstStyle>
          <a:p>
            <a:r>
              <a:rPr lang="en-US" dirty="0"/>
              <a:t>Click the icon to add an image here</a:t>
            </a:r>
          </a:p>
        </p:txBody>
      </p:sp>
      <p:sp>
        <p:nvSpPr>
          <p:cNvPr id="3" name="Title 1"/>
          <p:cNvSpPr>
            <a:spLocks noGrp="1"/>
          </p:cNvSpPr>
          <p:nvPr>
            <p:ph type="title" hasCustomPrompt="1"/>
          </p:nvPr>
        </p:nvSpPr>
        <p:spPr>
          <a:xfrm>
            <a:off x="576072" y="850570"/>
            <a:ext cx="9144000" cy="411480"/>
          </a:xfrm>
        </p:spPr>
        <p:txBody>
          <a:bodyPr/>
          <a:lstStyle>
            <a:lvl1pPr>
              <a:defRPr sz="2400" cap="all" baseline="0">
                <a:solidFill>
                  <a:schemeClr val="tx2"/>
                </a:solidFill>
                <a:latin typeface="Arial Black" panose="020B0A04020102020204" pitchFamily="34" charset="0"/>
              </a:defRPr>
            </a:lvl1pPr>
          </a:lstStyle>
          <a:p>
            <a:r>
              <a:rPr lang="en-US" dirty="0"/>
              <a:t>Click to Edit Header</a:t>
            </a:r>
          </a:p>
        </p:txBody>
      </p:sp>
      <p:sp>
        <p:nvSpPr>
          <p:cNvPr id="6" name="Text Placeholder 4"/>
          <p:cNvSpPr>
            <a:spLocks noGrp="1"/>
          </p:cNvSpPr>
          <p:nvPr>
            <p:ph type="body" sz="quarter" idx="11" hasCustomPrompt="1"/>
          </p:nvPr>
        </p:nvSpPr>
        <p:spPr>
          <a:xfrm>
            <a:off x="576072" y="1600200"/>
            <a:ext cx="7315200" cy="1981200"/>
          </a:xfrm>
        </p:spPr>
        <p:txBody>
          <a:bodyPr/>
          <a:lstStyle>
            <a:lvl1pPr marL="0" indent="0">
              <a:buFont typeface="Arial" panose="020B0604020202020204" pitchFamily="34" charset="0"/>
              <a:buNone/>
              <a:defRPr sz="6000" baseline="0">
                <a:solidFill>
                  <a:schemeClr val="bg1"/>
                </a:solidFill>
                <a:latin typeface="Century Gothic" panose="020B0502020202020204" pitchFamily="34" charset="0"/>
              </a:defRPr>
            </a:lvl1pPr>
            <a:lvl2pPr marL="285750" indent="0">
              <a:buNone/>
              <a:defRPr>
                <a:solidFill>
                  <a:schemeClr val="bg1"/>
                </a:solidFill>
                <a:latin typeface="Century Gothic" panose="020B0502020202020204" pitchFamily="34" charset="0"/>
              </a:defRPr>
            </a:lvl2pPr>
            <a:lvl3pPr marL="628650" indent="0">
              <a:buNone/>
              <a:defRPr>
                <a:solidFill>
                  <a:schemeClr val="bg1"/>
                </a:solidFill>
                <a:latin typeface="Century Gothic" panose="020B0502020202020204" pitchFamily="34" charset="0"/>
              </a:defRPr>
            </a:lvl3pPr>
            <a:lvl4pPr marL="914400" indent="0">
              <a:buNone/>
              <a:defRPr>
                <a:solidFill>
                  <a:schemeClr val="bg1"/>
                </a:solidFill>
                <a:latin typeface="Century Gothic" panose="020B0502020202020204" pitchFamily="34" charset="0"/>
              </a:defRPr>
            </a:lvl4pPr>
            <a:lvl5pPr marL="1258887" indent="0">
              <a:buNone/>
              <a:defRPr>
                <a:solidFill>
                  <a:schemeClr val="bg1"/>
                </a:solidFill>
                <a:latin typeface="Century Gothic" panose="020B0502020202020204" pitchFamily="34" charset="0"/>
              </a:defRPr>
            </a:lvl5pPr>
          </a:lstStyle>
          <a:p>
            <a:pPr lvl="0"/>
            <a:r>
              <a:rPr lang="en-US" dirty="0"/>
              <a:t>Click to Edit Big Statement or Quote text</a:t>
            </a:r>
          </a:p>
        </p:txBody>
      </p:sp>
    </p:spTree>
    <p:extLst>
      <p:ext uri="{BB962C8B-B14F-4D97-AF65-F5344CB8AC3E}">
        <p14:creationId xmlns:p14="http://schemas.microsoft.com/office/powerpoint/2010/main" val="1069935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 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731520" y="2541125"/>
            <a:ext cx="4663440" cy="3566160"/>
          </a:xfrm>
        </p:spPr>
        <p:txBody>
          <a:bodyPr/>
          <a:lstStyle>
            <a:lvl1pPr>
              <a:spcAft>
                <a:spcPts val="1200"/>
              </a:spcAft>
              <a:defRPr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12" name="Text Placeholder 11"/>
          <p:cNvSpPr>
            <a:spLocks noGrp="1"/>
          </p:cNvSpPr>
          <p:nvPr>
            <p:ph type="body" sz="quarter" idx="12" hasCustomPrompt="1"/>
          </p:nvPr>
        </p:nvSpPr>
        <p:spPr>
          <a:xfrm>
            <a:off x="731520" y="1977390"/>
            <a:ext cx="4663440" cy="365760"/>
          </a:xfrm>
        </p:spPr>
        <p:txBody>
          <a:bodyPr anchor="t" anchorCtr="0"/>
          <a:lstStyle>
            <a:lvl1pPr marL="0" indent="0">
              <a:lnSpc>
                <a:spcPct val="100000"/>
              </a:lnSpc>
              <a:spcAft>
                <a:spcPts val="0"/>
              </a:spcAft>
              <a:buNone/>
              <a:defRPr sz="2400" b="1" baseline="0">
                <a:solidFill>
                  <a:schemeClr val="accent1"/>
                </a:solidFill>
                <a:latin typeface="Century Gothic" panose="020B0502020202020204" pitchFamily="34" charset="0"/>
              </a:defRPr>
            </a:lvl1pPr>
          </a:lstStyle>
          <a:p>
            <a:pPr lvl="0"/>
            <a:r>
              <a:rPr lang="en-US" dirty="0"/>
              <a:t>Click to Edit Subtitle</a:t>
            </a:r>
          </a:p>
        </p:txBody>
      </p:sp>
      <p:sp>
        <p:nvSpPr>
          <p:cNvPr id="6" name="Text Placeholder 4"/>
          <p:cNvSpPr>
            <a:spLocks noGrp="1"/>
          </p:cNvSpPr>
          <p:nvPr>
            <p:ph type="body" sz="quarter" idx="13" hasCustomPrompt="1"/>
          </p:nvPr>
        </p:nvSpPr>
        <p:spPr>
          <a:xfrm>
            <a:off x="6089904" y="2541125"/>
            <a:ext cx="4663440" cy="3566160"/>
          </a:xfrm>
        </p:spPr>
        <p:txBody>
          <a:bodyPr/>
          <a:lstStyle>
            <a:lvl1pPr>
              <a:spcAft>
                <a:spcPts val="1200"/>
              </a:spcAft>
              <a:defRPr baseline="0"/>
            </a:lvl1pPr>
            <a:lvl2pPr>
              <a:spcAft>
                <a:spcPts val="1200"/>
              </a:spcAft>
              <a:defRPr baseline="0"/>
            </a:lvl2pPr>
            <a:lvl3pPr>
              <a:spcAft>
                <a:spcPts val="1200"/>
              </a:spcAft>
              <a:defRPr baseline="0"/>
            </a:lvl3pPr>
            <a:lvl4pPr>
              <a:spcAft>
                <a:spcPts val="1200"/>
              </a:spcAft>
              <a:defRPr baseline="0"/>
            </a:lvl4pPr>
            <a:lvl5pPr>
              <a:spcAft>
                <a:spcPts val="1200"/>
              </a:spcAft>
              <a:defRPr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14" hasCustomPrompt="1"/>
          </p:nvPr>
        </p:nvSpPr>
        <p:spPr>
          <a:xfrm>
            <a:off x="6089904" y="1977390"/>
            <a:ext cx="4663440" cy="365760"/>
          </a:xfrm>
        </p:spPr>
        <p:txBody>
          <a:bodyPr anchor="t" anchorCtr="0"/>
          <a:lstStyle>
            <a:lvl1pPr marL="0" indent="0">
              <a:lnSpc>
                <a:spcPct val="100000"/>
              </a:lnSpc>
              <a:spcAft>
                <a:spcPts val="0"/>
              </a:spcAft>
              <a:buNone/>
              <a:defRPr sz="2400" b="1" baseline="0">
                <a:solidFill>
                  <a:schemeClr val="accent1"/>
                </a:solidFill>
                <a:latin typeface="Century Gothic" panose="020B0502020202020204" pitchFamily="34" charset="0"/>
              </a:defRPr>
            </a:lvl1pPr>
          </a:lstStyle>
          <a:p>
            <a:pPr lvl="0"/>
            <a:r>
              <a:rPr lang="en-US" dirty="0"/>
              <a:t>Click to Edit Subtitle</a:t>
            </a:r>
          </a:p>
        </p:txBody>
      </p:sp>
      <p:sp>
        <p:nvSpPr>
          <p:cNvPr id="9"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554112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32010"/>
          <a:stretch/>
        </p:blipFill>
        <p:spPr>
          <a:xfrm>
            <a:off x="1" y="1"/>
            <a:ext cx="12188824" cy="6858000"/>
          </a:xfrm>
          <a:prstGeom prst="rect">
            <a:avLst/>
          </a:prstGeom>
        </p:spPr>
      </p:pic>
      <p:sp>
        <p:nvSpPr>
          <p:cNvPr id="2" name="Title 1"/>
          <p:cNvSpPr>
            <a:spLocks noGrp="1"/>
          </p:cNvSpPr>
          <p:nvPr userDrawn="1">
            <p:ph type="ctrTitle" hasCustomPrompt="1"/>
          </p:nvPr>
        </p:nvSpPr>
        <p:spPr>
          <a:xfrm>
            <a:off x="685800" y="787690"/>
            <a:ext cx="10360501" cy="1645920"/>
          </a:xfrm>
        </p:spPr>
        <p:txBody>
          <a:bodyPr anchor="b" anchorCtr="0"/>
          <a:lstStyle>
            <a:lvl1pPr>
              <a:lnSpc>
                <a:spcPts val="6400"/>
              </a:lnSpc>
              <a:defRPr sz="6000" b="0" cap="none" spc="0" baseline="0">
                <a:solidFill>
                  <a:schemeClr val="tx1">
                    <a:lumMod val="50000"/>
                  </a:schemeClr>
                </a:solidFill>
                <a:latin typeface="Century Gothic" panose="020B0502020202020204" pitchFamily="34" charset="0"/>
              </a:defRPr>
            </a:lvl1pPr>
          </a:lstStyle>
          <a:p>
            <a:r>
              <a:rPr lang="en-US" dirty="0"/>
              <a:t>Click to Edit Presentation Title on Two Lines if Needed </a:t>
            </a:r>
          </a:p>
        </p:txBody>
      </p:sp>
      <p:sp>
        <p:nvSpPr>
          <p:cNvPr id="3" name="Subtitle 2"/>
          <p:cNvSpPr>
            <a:spLocks noGrp="1"/>
          </p:cNvSpPr>
          <p:nvPr userDrawn="1">
            <p:ph type="subTitle" idx="1" hasCustomPrompt="1"/>
          </p:nvPr>
        </p:nvSpPr>
        <p:spPr>
          <a:xfrm>
            <a:off x="685800" y="3136392"/>
            <a:ext cx="10360152" cy="576072"/>
          </a:xfrm>
        </p:spPr>
        <p:txBody>
          <a:bodyPr/>
          <a:lstStyle>
            <a:lvl1pPr marL="0" indent="0" algn="l">
              <a:spcAft>
                <a:spcPts val="0"/>
              </a:spcAft>
              <a:buNone/>
              <a:defRPr sz="3600" baseline="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Subhead</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43800"/>
            <a:ext cx="1879200" cy="1180800"/>
          </a:xfrm>
          <a:prstGeom prst="rect">
            <a:avLst/>
          </a:prstGeom>
        </p:spPr>
      </p:pic>
      <p:sp>
        <p:nvSpPr>
          <p:cNvPr id="15" name="Rectangle 14"/>
          <p:cNvSpPr/>
          <p:nvPr userDrawn="1"/>
        </p:nvSpPr>
        <p:spPr>
          <a:xfrm>
            <a:off x="685800" y="2820838"/>
            <a:ext cx="1828800" cy="128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685800" y="3758184"/>
            <a:ext cx="10360152" cy="548640"/>
          </a:xfrm>
        </p:spPr>
        <p:txBody>
          <a:bodyPr/>
          <a:lstStyle>
            <a:lvl1pPr marL="0" indent="0">
              <a:spcAft>
                <a:spcPts val="0"/>
              </a:spcAft>
              <a:buNone/>
              <a:defRPr sz="3200" baseline="0">
                <a:solidFill>
                  <a:srgbClr val="004A97"/>
                </a:solidFill>
              </a:defRPr>
            </a:lvl1pPr>
          </a:lstStyle>
          <a:p>
            <a:pPr lvl="0"/>
            <a:r>
              <a:rPr lang="en-US" dirty="0"/>
              <a:t>Month 11, 2018</a:t>
            </a:r>
          </a:p>
        </p:txBody>
      </p:sp>
    </p:spTree>
    <p:extLst>
      <p:ext uri="{BB962C8B-B14F-4D97-AF65-F5344CB8AC3E}">
        <p14:creationId xmlns:p14="http://schemas.microsoft.com/office/powerpoint/2010/main" val="196092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10" name="Rectangle 9"/>
          <p:cNvSpPr/>
          <p:nvPr userDrawn="1"/>
        </p:nvSpPr>
        <p:spPr>
          <a:xfrm>
            <a:off x="1" y="0"/>
            <a:ext cx="12188825" cy="4020855"/>
          </a:xfrm>
          <a:prstGeom prst="rect">
            <a:avLst/>
          </a:prstGeom>
          <a:blipFill dpi="0" rotWithShape="1">
            <a:blip r:embed="rId2"/>
            <a:srcRect/>
            <a:stretch>
              <a:fillRect l="-20000" t="-20000" r="-20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400" baseline="0" dirty="0">
              <a:latin typeface="Arial" panose="020B0604020202020204" pitchFamily="34" charset="0"/>
              <a:cs typeface="Arial" panose="020B0604020202020204" pitchFamily="34" charset="0"/>
            </a:endParaRPr>
          </a:p>
        </p:txBody>
      </p:sp>
      <p:grpSp>
        <p:nvGrpSpPr>
          <p:cNvPr id="8" name="Group 7"/>
          <p:cNvGrpSpPr>
            <a:grpSpLocks noChangeAspect="1"/>
          </p:cNvGrpSpPr>
          <p:nvPr userDrawn="1"/>
        </p:nvGrpSpPr>
        <p:grpSpPr>
          <a:xfrm>
            <a:off x="552004" y="548640"/>
            <a:ext cx="1202227" cy="743904"/>
            <a:chOff x="654050" y="5141913"/>
            <a:chExt cx="1911350" cy="1182688"/>
          </a:xfrm>
        </p:grpSpPr>
        <p:sp>
          <p:nvSpPr>
            <p:cNvPr id="9" name="Rectangle 8"/>
            <p:cNvSpPr>
              <a:spLocks noChangeArrowheads="1"/>
            </p:cNvSpPr>
            <p:nvPr userDrawn="1"/>
          </p:nvSpPr>
          <p:spPr bwMode="auto">
            <a:xfrm>
              <a:off x="2517775" y="6078538"/>
              <a:ext cx="47625" cy="2413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2305050" y="6138863"/>
              <a:ext cx="180975" cy="185738"/>
            </a:xfrm>
            <a:custGeom>
              <a:avLst/>
              <a:gdLst>
                <a:gd name="T0" fmla="*/ 19 w 75"/>
                <a:gd name="T1" fmla="*/ 38 h 77"/>
                <a:gd name="T2" fmla="*/ 37 w 75"/>
                <a:gd name="T3" fmla="*/ 15 h 77"/>
                <a:gd name="T4" fmla="*/ 55 w 75"/>
                <a:gd name="T5" fmla="*/ 38 h 77"/>
                <a:gd name="T6" fmla="*/ 37 w 75"/>
                <a:gd name="T7" fmla="*/ 62 h 77"/>
                <a:gd name="T8" fmla="*/ 19 w 75"/>
                <a:gd name="T9" fmla="*/ 38 h 77"/>
                <a:gd name="T10" fmla="*/ 0 w 75"/>
                <a:gd name="T11" fmla="*/ 38 h 77"/>
                <a:gd name="T12" fmla="*/ 37 w 75"/>
                <a:gd name="T13" fmla="*/ 77 h 77"/>
                <a:gd name="T14" fmla="*/ 75 w 75"/>
                <a:gd name="T15" fmla="*/ 38 h 77"/>
                <a:gd name="T16" fmla="*/ 37 w 75"/>
                <a:gd name="T17" fmla="*/ 0 h 77"/>
                <a:gd name="T18" fmla="*/ 0 w 75"/>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19" y="38"/>
                  </a:moveTo>
                  <a:cubicBezTo>
                    <a:pt x="19" y="27"/>
                    <a:pt x="23" y="15"/>
                    <a:pt x="37" y="15"/>
                  </a:cubicBezTo>
                  <a:cubicBezTo>
                    <a:pt x="51" y="15"/>
                    <a:pt x="55" y="27"/>
                    <a:pt x="55" y="38"/>
                  </a:cubicBezTo>
                  <a:cubicBezTo>
                    <a:pt x="55" y="50"/>
                    <a:pt x="51" y="62"/>
                    <a:pt x="37" y="62"/>
                  </a:cubicBezTo>
                  <a:cubicBezTo>
                    <a:pt x="23" y="62"/>
                    <a:pt x="19" y="50"/>
                    <a:pt x="19" y="38"/>
                  </a:cubicBezTo>
                  <a:moveTo>
                    <a:pt x="0" y="38"/>
                  </a:moveTo>
                  <a:cubicBezTo>
                    <a:pt x="0" y="61"/>
                    <a:pt x="14" y="77"/>
                    <a:pt x="37" y="77"/>
                  </a:cubicBezTo>
                  <a:cubicBezTo>
                    <a:pt x="60" y="77"/>
                    <a:pt x="75" y="61"/>
                    <a:pt x="75" y="38"/>
                  </a:cubicBezTo>
                  <a:cubicBezTo>
                    <a:pt x="75" y="15"/>
                    <a:pt x="60" y="0"/>
                    <a:pt x="37" y="0"/>
                  </a:cubicBezTo>
                  <a:cubicBezTo>
                    <a:pt x="14" y="0"/>
                    <a:pt x="0" y="15"/>
                    <a:pt x="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noEditPoints="1"/>
            </p:cNvSpPr>
            <p:nvPr userDrawn="1"/>
          </p:nvSpPr>
          <p:spPr bwMode="auto">
            <a:xfrm>
              <a:off x="2105025" y="6138863"/>
              <a:ext cx="180975" cy="185738"/>
            </a:xfrm>
            <a:custGeom>
              <a:avLst/>
              <a:gdLst>
                <a:gd name="T0" fmla="*/ 20 w 75"/>
                <a:gd name="T1" fmla="*/ 38 h 77"/>
                <a:gd name="T2" fmla="*/ 37 w 75"/>
                <a:gd name="T3" fmla="*/ 15 h 77"/>
                <a:gd name="T4" fmla="*/ 55 w 75"/>
                <a:gd name="T5" fmla="*/ 38 h 77"/>
                <a:gd name="T6" fmla="*/ 37 w 75"/>
                <a:gd name="T7" fmla="*/ 62 h 77"/>
                <a:gd name="T8" fmla="*/ 20 w 75"/>
                <a:gd name="T9" fmla="*/ 38 h 77"/>
                <a:gd name="T10" fmla="*/ 0 w 75"/>
                <a:gd name="T11" fmla="*/ 38 h 77"/>
                <a:gd name="T12" fmla="*/ 37 w 75"/>
                <a:gd name="T13" fmla="*/ 77 h 77"/>
                <a:gd name="T14" fmla="*/ 75 w 75"/>
                <a:gd name="T15" fmla="*/ 38 h 77"/>
                <a:gd name="T16" fmla="*/ 37 w 75"/>
                <a:gd name="T17" fmla="*/ 0 h 77"/>
                <a:gd name="T18" fmla="*/ 0 w 75"/>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20" y="38"/>
                  </a:moveTo>
                  <a:cubicBezTo>
                    <a:pt x="20" y="27"/>
                    <a:pt x="24" y="15"/>
                    <a:pt x="37" y="15"/>
                  </a:cubicBezTo>
                  <a:cubicBezTo>
                    <a:pt x="51" y="15"/>
                    <a:pt x="55" y="27"/>
                    <a:pt x="55" y="38"/>
                  </a:cubicBezTo>
                  <a:cubicBezTo>
                    <a:pt x="55" y="50"/>
                    <a:pt x="51" y="62"/>
                    <a:pt x="37" y="62"/>
                  </a:cubicBezTo>
                  <a:cubicBezTo>
                    <a:pt x="24" y="62"/>
                    <a:pt x="20" y="50"/>
                    <a:pt x="20" y="38"/>
                  </a:cubicBezTo>
                  <a:moveTo>
                    <a:pt x="0" y="38"/>
                  </a:moveTo>
                  <a:cubicBezTo>
                    <a:pt x="0" y="61"/>
                    <a:pt x="14" y="77"/>
                    <a:pt x="37" y="77"/>
                  </a:cubicBezTo>
                  <a:cubicBezTo>
                    <a:pt x="60" y="77"/>
                    <a:pt x="75" y="61"/>
                    <a:pt x="75" y="38"/>
                  </a:cubicBezTo>
                  <a:cubicBezTo>
                    <a:pt x="75" y="15"/>
                    <a:pt x="60" y="0"/>
                    <a:pt x="37" y="0"/>
                  </a:cubicBezTo>
                  <a:cubicBezTo>
                    <a:pt x="14" y="0"/>
                    <a:pt x="0" y="15"/>
                    <a:pt x="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917700" y="6078538"/>
              <a:ext cx="163513" cy="241300"/>
            </a:xfrm>
            <a:custGeom>
              <a:avLst/>
              <a:gdLst>
                <a:gd name="T0" fmla="*/ 0 w 68"/>
                <a:gd name="T1" fmla="*/ 100 h 100"/>
                <a:gd name="T2" fmla="*/ 20 w 68"/>
                <a:gd name="T3" fmla="*/ 100 h 100"/>
                <a:gd name="T4" fmla="*/ 20 w 68"/>
                <a:gd name="T5" fmla="*/ 62 h 100"/>
                <a:gd name="T6" fmla="*/ 35 w 68"/>
                <a:gd name="T7" fmla="*/ 41 h 100"/>
                <a:gd name="T8" fmla="*/ 48 w 68"/>
                <a:gd name="T9" fmla="*/ 59 h 100"/>
                <a:gd name="T10" fmla="*/ 48 w 68"/>
                <a:gd name="T11" fmla="*/ 100 h 100"/>
                <a:gd name="T12" fmla="*/ 68 w 68"/>
                <a:gd name="T13" fmla="*/ 100 h 100"/>
                <a:gd name="T14" fmla="*/ 68 w 68"/>
                <a:gd name="T15" fmla="*/ 55 h 100"/>
                <a:gd name="T16" fmla="*/ 41 w 68"/>
                <a:gd name="T17" fmla="*/ 25 h 100"/>
                <a:gd name="T18" fmla="*/ 20 w 68"/>
                <a:gd name="T19" fmla="*/ 37 h 100"/>
                <a:gd name="T20" fmla="*/ 20 w 68"/>
                <a:gd name="T21" fmla="*/ 37 h 100"/>
                <a:gd name="T22" fmla="*/ 20 w 68"/>
                <a:gd name="T23" fmla="*/ 0 h 100"/>
                <a:gd name="T24" fmla="*/ 0 w 68"/>
                <a:gd name="T25" fmla="*/ 0 h 100"/>
                <a:gd name="T26" fmla="*/ 0 w 68"/>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0">
                  <a:moveTo>
                    <a:pt x="0" y="100"/>
                  </a:moveTo>
                  <a:cubicBezTo>
                    <a:pt x="20" y="100"/>
                    <a:pt x="20" y="100"/>
                    <a:pt x="20" y="100"/>
                  </a:cubicBezTo>
                  <a:cubicBezTo>
                    <a:pt x="20" y="62"/>
                    <a:pt x="20" y="62"/>
                    <a:pt x="20" y="62"/>
                  </a:cubicBezTo>
                  <a:cubicBezTo>
                    <a:pt x="20" y="47"/>
                    <a:pt x="24" y="41"/>
                    <a:pt x="35" y="41"/>
                  </a:cubicBezTo>
                  <a:cubicBezTo>
                    <a:pt x="44" y="41"/>
                    <a:pt x="48" y="47"/>
                    <a:pt x="48" y="59"/>
                  </a:cubicBezTo>
                  <a:cubicBezTo>
                    <a:pt x="48" y="100"/>
                    <a:pt x="48" y="100"/>
                    <a:pt x="48" y="100"/>
                  </a:cubicBezTo>
                  <a:cubicBezTo>
                    <a:pt x="68" y="100"/>
                    <a:pt x="68" y="100"/>
                    <a:pt x="68" y="100"/>
                  </a:cubicBezTo>
                  <a:cubicBezTo>
                    <a:pt x="68" y="55"/>
                    <a:pt x="68" y="55"/>
                    <a:pt x="68" y="55"/>
                  </a:cubicBezTo>
                  <a:cubicBezTo>
                    <a:pt x="68" y="37"/>
                    <a:pt x="62" y="25"/>
                    <a:pt x="41" y="25"/>
                  </a:cubicBezTo>
                  <a:cubicBezTo>
                    <a:pt x="34" y="25"/>
                    <a:pt x="25" y="29"/>
                    <a:pt x="20" y="37"/>
                  </a:cubicBezTo>
                  <a:cubicBezTo>
                    <a:pt x="20" y="37"/>
                    <a:pt x="20" y="37"/>
                    <a:pt x="20" y="37"/>
                  </a:cubicBezTo>
                  <a:cubicBezTo>
                    <a:pt x="20" y="0"/>
                    <a:pt x="20" y="0"/>
                    <a:pt x="20" y="0"/>
                  </a:cubicBezTo>
                  <a:cubicBezTo>
                    <a:pt x="0" y="0"/>
                    <a:pt x="0" y="0"/>
                    <a:pt x="0" y="0"/>
                  </a:cubicBezTo>
                  <a:lnTo>
                    <a:pt x="0"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717675" y="6138863"/>
              <a:ext cx="169863" cy="185738"/>
            </a:xfrm>
            <a:custGeom>
              <a:avLst/>
              <a:gdLst>
                <a:gd name="T0" fmla="*/ 71 w 71"/>
                <a:gd name="T1" fmla="*/ 28 h 77"/>
                <a:gd name="T2" fmla="*/ 37 w 71"/>
                <a:gd name="T3" fmla="*/ 0 h 77"/>
                <a:gd name="T4" fmla="*/ 0 w 71"/>
                <a:gd name="T5" fmla="*/ 39 h 77"/>
                <a:gd name="T6" fmla="*/ 36 w 71"/>
                <a:gd name="T7" fmla="*/ 77 h 77"/>
                <a:gd name="T8" fmla="*/ 71 w 71"/>
                <a:gd name="T9" fmla="*/ 47 h 77"/>
                <a:gd name="T10" fmla="*/ 52 w 71"/>
                <a:gd name="T11" fmla="*/ 47 h 77"/>
                <a:gd name="T12" fmla="*/ 36 w 71"/>
                <a:gd name="T13" fmla="*/ 62 h 77"/>
                <a:gd name="T14" fmla="*/ 20 w 71"/>
                <a:gd name="T15" fmla="*/ 39 h 77"/>
                <a:gd name="T16" fmla="*/ 37 w 71"/>
                <a:gd name="T17" fmla="*/ 15 h 77"/>
                <a:gd name="T18" fmla="*/ 51 w 71"/>
                <a:gd name="T19" fmla="*/ 28 h 77"/>
                <a:gd name="T20" fmla="*/ 71 w 71"/>
                <a:gd name="T2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77">
                  <a:moveTo>
                    <a:pt x="71" y="28"/>
                  </a:moveTo>
                  <a:cubicBezTo>
                    <a:pt x="70" y="9"/>
                    <a:pt x="54" y="0"/>
                    <a:pt x="37" y="0"/>
                  </a:cubicBezTo>
                  <a:cubicBezTo>
                    <a:pt x="13" y="0"/>
                    <a:pt x="0" y="17"/>
                    <a:pt x="0" y="39"/>
                  </a:cubicBezTo>
                  <a:cubicBezTo>
                    <a:pt x="0" y="61"/>
                    <a:pt x="15" y="77"/>
                    <a:pt x="36" y="77"/>
                  </a:cubicBezTo>
                  <a:cubicBezTo>
                    <a:pt x="56" y="77"/>
                    <a:pt x="69" y="66"/>
                    <a:pt x="71" y="47"/>
                  </a:cubicBezTo>
                  <a:cubicBezTo>
                    <a:pt x="52" y="47"/>
                    <a:pt x="52" y="47"/>
                    <a:pt x="52" y="47"/>
                  </a:cubicBezTo>
                  <a:cubicBezTo>
                    <a:pt x="51" y="56"/>
                    <a:pt x="46" y="62"/>
                    <a:pt x="36" y="62"/>
                  </a:cubicBezTo>
                  <a:cubicBezTo>
                    <a:pt x="24" y="62"/>
                    <a:pt x="20" y="49"/>
                    <a:pt x="20" y="39"/>
                  </a:cubicBezTo>
                  <a:cubicBezTo>
                    <a:pt x="20" y="28"/>
                    <a:pt x="24" y="15"/>
                    <a:pt x="37" y="15"/>
                  </a:cubicBezTo>
                  <a:cubicBezTo>
                    <a:pt x="45" y="15"/>
                    <a:pt x="50" y="20"/>
                    <a:pt x="51" y="28"/>
                  </a:cubicBezTo>
                  <a:lnTo>
                    <a:pt x="71"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493838" y="6070600"/>
              <a:ext cx="201613" cy="254000"/>
            </a:xfrm>
            <a:custGeom>
              <a:avLst/>
              <a:gdLst>
                <a:gd name="T0" fmla="*/ 0 w 84"/>
                <a:gd name="T1" fmla="*/ 69 h 105"/>
                <a:gd name="T2" fmla="*/ 43 w 84"/>
                <a:gd name="T3" fmla="*/ 105 h 105"/>
                <a:gd name="T4" fmla="*/ 84 w 84"/>
                <a:gd name="T5" fmla="*/ 73 h 105"/>
                <a:gd name="T6" fmla="*/ 54 w 84"/>
                <a:gd name="T7" fmla="*/ 44 h 105"/>
                <a:gd name="T8" fmla="*/ 25 w 84"/>
                <a:gd name="T9" fmla="*/ 29 h 105"/>
                <a:gd name="T10" fmla="*/ 40 w 84"/>
                <a:gd name="T11" fmla="*/ 17 h 105"/>
                <a:gd name="T12" fmla="*/ 60 w 84"/>
                <a:gd name="T13" fmla="*/ 32 h 105"/>
                <a:gd name="T14" fmla="*/ 81 w 84"/>
                <a:gd name="T15" fmla="*/ 32 h 105"/>
                <a:gd name="T16" fmla="*/ 41 w 84"/>
                <a:gd name="T17" fmla="*/ 0 h 105"/>
                <a:gd name="T18" fmla="*/ 3 w 84"/>
                <a:gd name="T19" fmla="*/ 30 h 105"/>
                <a:gd name="T20" fmla="*/ 33 w 84"/>
                <a:gd name="T21" fmla="*/ 59 h 105"/>
                <a:gd name="T22" fmla="*/ 63 w 84"/>
                <a:gd name="T23" fmla="*/ 75 h 105"/>
                <a:gd name="T24" fmla="*/ 43 w 84"/>
                <a:gd name="T25" fmla="*/ 88 h 105"/>
                <a:gd name="T26" fmla="*/ 21 w 84"/>
                <a:gd name="T27" fmla="*/ 69 h 105"/>
                <a:gd name="T28" fmla="*/ 0 w 84"/>
                <a:gd name="T29" fmla="*/ 6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5">
                  <a:moveTo>
                    <a:pt x="0" y="69"/>
                  </a:moveTo>
                  <a:cubicBezTo>
                    <a:pt x="0" y="94"/>
                    <a:pt x="20" y="105"/>
                    <a:pt x="43" y="105"/>
                  </a:cubicBezTo>
                  <a:cubicBezTo>
                    <a:pt x="70" y="105"/>
                    <a:pt x="84" y="91"/>
                    <a:pt x="84" y="73"/>
                  </a:cubicBezTo>
                  <a:cubicBezTo>
                    <a:pt x="84" y="50"/>
                    <a:pt x="62" y="46"/>
                    <a:pt x="54" y="44"/>
                  </a:cubicBezTo>
                  <a:cubicBezTo>
                    <a:pt x="29" y="37"/>
                    <a:pt x="25" y="36"/>
                    <a:pt x="25" y="29"/>
                  </a:cubicBezTo>
                  <a:cubicBezTo>
                    <a:pt x="25" y="20"/>
                    <a:pt x="33" y="17"/>
                    <a:pt x="40" y="17"/>
                  </a:cubicBezTo>
                  <a:cubicBezTo>
                    <a:pt x="50" y="17"/>
                    <a:pt x="59" y="20"/>
                    <a:pt x="60" y="32"/>
                  </a:cubicBezTo>
                  <a:cubicBezTo>
                    <a:pt x="81" y="32"/>
                    <a:pt x="81" y="32"/>
                    <a:pt x="81" y="32"/>
                  </a:cubicBezTo>
                  <a:cubicBezTo>
                    <a:pt x="81" y="9"/>
                    <a:pt x="62" y="0"/>
                    <a:pt x="41" y="0"/>
                  </a:cubicBezTo>
                  <a:cubicBezTo>
                    <a:pt x="23" y="0"/>
                    <a:pt x="3" y="10"/>
                    <a:pt x="3" y="30"/>
                  </a:cubicBezTo>
                  <a:cubicBezTo>
                    <a:pt x="3" y="49"/>
                    <a:pt x="18" y="55"/>
                    <a:pt x="33" y="59"/>
                  </a:cubicBezTo>
                  <a:cubicBezTo>
                    <a:pt x="48" y="63"/>
                    <a:pt x="63" y="65"/>
                    <a:pt x="63" y="75"/>
                  </a:cubicBezTo>
                  <a:cubicBezTo>
                    <a:pt x="63" y="86"/>
                    <a:pt x="51" y="88"/>
                    <a:pt x="43" y="88"/>
                  </a:cubicBezTo>
                  <a:cubicBezTo>
                    <a:pt x="32" y="88"/>
                    <a:pt x="21" y="83"/>
                    <a:pt x="21" y="69"/>
                  </a:cubicBezTo>
                  <a:lnTo>
                    <a:pt x="0" y="6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117600" y="6143625"/>
              <a:ext cx="271463" cy="176213"/>
            </a:xfrm>
            <a:custGeom>
              <a:avLst/>
              <a:gdLst>
                <a:gd name="T0" fmla="*/ 171 w 171"/>
                <a:gd name="T1" fmla="*/ 0 h 111"/>
                <a:gd name="T2" fmla="*/ 139 w 171"/>
                <a:gd name="T3" fmla="*/ 0 h 111"/>
                <a:gd name="T4" fmla="*/ 120 w 171"/>
                <a:gd name="T5" fmla="*/ 75 h 111"/>
                <a:gd name="T6" fmla="*/ 120 w 171"/>
                <a:gd name="T7" fmla="*/ 75 h 111"/>
                <a:gd name="T8" fmla="*/ 100 w 171"/>
                <a:gd name="T9" fmla="*/ 0 h 111"/>
                <a:gd name="T10" fmla="*/ 71 w 171"/>
                <a:gd name="T11" fmla="*/ 0 h 111"/>
                <a:gd name="T12" fmla="*/ 53 w 171"/>
                <a:gd name="T13" fmla="*/ 75 h 111"/>
                <a:gd name="T14" fmla="*/ 53 w 171"/>
                <a:gd name="T15" fmla="*/ 75 h 111"/>
                <a:gd name="T16" fmla="*/ 32 w 171"/>
                <a:gd name="T17" fmla="*/ 0 h 111"/>
                <a:gd name="T18" fmla="*/ 0 w 171"/>
                <a:gd name="T19" fmla="*/ 0 h 111"/>
                <a:gd name="T20" fmla="*/ 35 w 171"/>
                <a:gd name="T21" fmla="*/ 111 h 111"/>
                <a:gd name="T22" fmla="*/ 67 w 171"/>
                <a:gd name="T23" fmla="*/ 111 h 111"/>
                <a:gd name="T24" fmla="*/ 85 w 171"/>
                <a:gd name="T25" fmla="*/ 36 h 111"/>
                <a:gd name="T26" fmla="*/ 86 w 171"/>
                <a:gd name="T27" fmla="*/ 36 h 111"/>
                <a:gd name="T28" fmla="*/ 104 w 171"/>
                <a:gd name="T29" fmla="*/ 111 h 111"/>
                <a:gd name="T30" fmla="*/ 136 w 171"/>
                <a:gd name="T31" fmla="*/ 111 h 111"/>
                <a:gd name="T32" fmla="*/ 171 w 171"/>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111">
                  <a:moveTo>
                    <a:pt x="171" y="0"/>
                  </a:moveTo>
                  <a:lnTo>
                    <a:pt x="139" y="0"/>
                  </a:lnTo>
                  <a:lnTo>
                    <a:pt x="120" y="75"/>
                  </a:lnTo>
                  <a:lnTo>
                    <a:pt x="120" y="75"/>
                  </a:lnTo>
                  <a:lnTo>
                    <a:pt x="100" y="0"/>
                  </a:lnTo>
                  <a:lnTo>
                    <a:pt x="71" y="0"/>
                  </a:lnTo>
                  <a:lnTo>
                    <a:pt x="53" y="75"/>
                  </a:lnTo>
                  <a:lnTo>
                    <a:pt x="53" y="75"/>
                  </a:lnTo>
                  <a:lnTo>
                    <a:pt x="32" y="0"/>
                  </a:lnTo>
                  <a:lnTo>
                    <a:pt x="0" y="0"/>
                  </a:lnTo>
                  <a:lnTo>
                    <a:pt x="35" y="111"/>
                  </a:lnTo>
                  <a:lnTo>
                    <a:pt x="67" y="111"/>
                  </a:lnTo>
                  <a:lnTo>
                    <a:pt x="85" y="36"/>
                  </a:lnTo>
                  <a:lnTo>
                    <a:pt x="86" y="36"/>
                  </a:lnTo>
                  <a:lnTo>
                    <a:pt x="104" y="111"/>
                  </a:lnTo>
                  <a:lnTo>
                    <a:pt x="136" y="111"/>
                  </a:lnTo>
                  <a:lnTo>
                    <a:pt x="17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noEditPoints="1"/>
            </p:cNvSpPr>
            <p:nvPr userDrawn="1"/>
          </p:nvSpPr>
          <p:spPr bwMode="auto">
            <a:xfrm>
              <a:off x="933450" y="6138863"/>
              <a:ext cx="169863" cy="185738"/>
            </a:xfrm>
            <a:custGeom>
              <a:avLst/>
              <a:gdLst>
                <a:gd name="T0" fmla="*/ 22 w 70"/>
                <a:gd name="T1" fmla="*/ 24 h 77"/>
                <a:gd name="T2" fmla="*/ 35 w 70"/>
                <a:gd name="T3" fmla="*/ 13 h 77"/>
                <a:gd name="T4" fmla="*/ 48 w 70"/>
                <a:gd name="T5" fmla="*/ 23 h 77"/>
                <a:gd name="T6" fmla="*/ 24 w 70"/>
                <a:gd name="T7" fmla="*/ 33 h 77"/>
                <a:gd name="T8" fmla="*/ 0 w 70"/>
                <a:gd name="T9" fmla="*/ 55 h 77"/>
                <a:gd name="T10" fmla="*/ 24 w 70"/>
                <a:gd name="T11" fmla="*/ 77 h 77"/>
                <a:gd name="T12" fmla="*/ 49 w 70"/>
                <a:gd name="T13" fmla="*/ 68 h 77"/>
                <a:gd name="T14" fmla="*/ 50 w 70"/>
                <a:gd name="T15" fmla="*/ 75 h 77"/>
                <a:gd name="T16" fmla="*/ 70 w 70"/>
                <a:gd name="T17" fmla="*/ 75 h 77"/>
                <a:gd name="T18" fmla="*/ 68 w 70"/>
                <a:gd name="T19" fmla="*/ 58 h 77"/>
                <a:gd name="T20" fmla="*/ 68 w 70"/>
                <a:gd name="T21" fmla="*/ 21 h 77"/>
                <a:gd name="T22" fmla="*/ 36 w 70"/>
                <a:gd name="T23" fmla="*/ 0 h 77"/>
                <a:gd name="T24" fmla="*/ 2 w 70"/>
                <a:gd name="T25" fmla="*/ 24 h 77"/>
                <a:gd name="T26" fmla="*/ 22 w 70"/>
                <a:gd name="T27" fmla="*/ 24 h 77"/>
                <a:gd name="T28" fmla="*/ 48 w 70"/>
                <a:gd name="T29" fmla="*/ 47 h 77"/>
                <a:gd name="T30" fmla="*/ 32 w 70"/>
                <a:gd name="T31" fmla="*/ 63 h 77"/>
                <a:gd name="T32" fmla="*/ 19 w 70"/>
                <a:gd name="T33" fmla="*/ 54 h 77"/>
                <a:gd name="T34" fmla="*/ 31 w 70"/>
                <a:gd name="T35" fmla="*/ 43 h 77"/>
                <a:gd name="T36" fmla="*/ 48 w 70"/>
                <a:gd name="T37" fmla="*/ 39 h 77"/>
                <a:gd name="T38" fmla="*/ 48 w 70"/>
                <a:gd name="T39" fmla="*/ 4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7">
                  <a:moveTo>
                    <a:pt x="22" y="24"/>
                  </a:moveTo>
                  <a:cubicBezTo>
                    <a:pt x="22" y="17"/>
                    <a:pt x="27" y="13"/>
                    <a:pt x="35" y="13"/>
                  </a:cubicBezTo>
                  <a:cubicBezTo>
                    <a:pt x="42" y="13"/>
                    <a:pt x="48" y="15"/>
                    <a:pt x="48" y="23"/>
                  </a:cubicBezTo>
                  <a:cubicBezTo>
                    <a:pt x="48" y="31"/>
                    <a:pt x="36" y="31"/>
                    <a:pt x="24" y="33"/>
                  </a:cubicBezTo>
                  <a:cubicBezTo>
                    <a:pt x="12" y="35"/>
                    <a:pt x="0" y="38"/>
                    <a:pt x="0" y="55"/>
                  </a:cubicBezTo>
                  <a:cubicBezTo>
                    <a:pt x="0" y="70"/>
                    <a:pt x="10" y="77"/>
                    <a:pt x="24" y="77"/>
                  </a:cubicBezTo>
                  <a:cubicBezTo>
                    <a:pt x="33" y="77"/>
                    <a:pt x="42" y="74"/>
                    <a:pt x="49" y="68"/>
                  </a:cubicBezTo>
                  <a:cubicBezTo>
                    <a:pt x="49" y="70"/>
                    <a:pt x="49" y="72"/>
                    <a:pt x="50" y="75"/>
                  </a:cubicBezTo>
                  <a:cubicBezTo>
                    <a:pt x="70" y="75"/>
                    <a:pt x="70" y="75"/>
                    <a:pt x="70" y="75"/>
                  </a:cubicBezTo>
                  <a:cubicBezTo>
                    <a:pt x="68" y="72"/>
                    <a:pt x="68" y="65"/>
                    <a:pt x="68" y="58"/>
                  </a:cubicBezTo>
                  <a:cubicBezTo>
                    <a:pt x="68" y="21"/>
                    <a:pt x="68" y="21"/>
                    <a:pt x="68" y="21"/>
                  </a:cubicBezTo>
                  <a:cubicBezTo>
                    <a:pt x="68" y="3"/>
                    <a:pt x="50" y="0"/>
                    <a:pt x="36" y="0"/>
                  </a:cubicBezTo>
                  <a:cubicBezTo>
                    <a:pt x="20" y="0"/>
                    <a:pt x="3" y="6"/>
                    <a:pt x="2" y="24"/>
                  </a:cubicBezTo>
                  <a:lnTo>
                    <a:pt x="22" y="24"/>
                  </a:lnTo>
                  <a:close/>
                  <a:moveTo>
                    <a:pt x="48" y="47"/>
                  </a:moveTo>
                  <a:cubicBezTo>
                    <a:pt x="48" y="51"/>
                    <a:pt x="47" y="63"/>
                    <a:pt x="32" y="63"/>
                  </a:cubicBezTo>
                  <a:cubicBezTo>
                    <a:pt x="25" y="63"/>
                    <a:pt x="19" y="61"/>
                    <a:pt x="19" y="54"/>
                  </a:cubicBezTo>
                  <a:cubicBezTo>
                    <a:pt x="19" y="47"/>
                    <a:pt x="25" y="45"/>
                    <a:pt x="31" y="43"/>
                  </a:cubicBezTo>
                  <a:cubicBezTo>
                    <a:pt x="37" y="42"/>
                    <a:pt x="44" y="42"/>
                    <a:pt x="48" y="39"/>
                  </a:cubicBezTo>
                  <a:lnTo>
                    <a:pt x="48"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738188" y="6078538"/>
              <a:ext cx="171450" cy="241300"/>
            </a:xfrm>
            <a:custGeom>
              <a:avLst/>
              <a:gdLst>
                <a:gd name="T0" fmla="*/ 0 w 108"/>
                <a:gd name="T1" fmla="*/ 152 h 152"/>
                <a:gd name="T2" fmla="*/ 108 w 108"/>
                <a:gd name="T3" fmla="*/ 152 h 152"/>
                <a:gd name="T4" fmla="*/ 108 w 108"/>
                <a:gd name="T5" fmla="*/ 123 h 152"/>
                <a:gd name="T6" fmla="*/ 34 w 108"/>
                <a:gd name="T7" fmla="*/ 123 h 152"/>
                <a:gd name="T8" fmla="*/ 34 w 108"/>
                <a:gd name="T9" fmla="*/ 0 h 152"/>
                <a:gd name="T10" fmla="*/ 0 w 108"/>
                <a:gd name="T11" fmla="*/ 0 h 152"/>
                <a:gd name="T12" fmla="*/ 0 w 108"/>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08" h="152">
                  <a:moveTo>
                    <a:pt x="0" y="152"/>
                  </a:moveTo>
                  <a:lnTo>
                    <a:pt x="108" y="152"/>
                  </a:lnTo>
                  <a:lnTo>
                    <a:pt x="108" y="123"/>
                  </a:lnTo>
                  <a:lnTo>
                    <a:pt x="34" y="123"/>
                  </a:lnTo>
                  <a:lnTo>
                    <a:pt x="34" y="0"/>
                  </a:lnTo>
                  <a:lnTo>
                    <a:pt x="0" y="0"/>
                  </a:lnTo>
                  <a:lnTo>
                    <a:pt x="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noEditPoints="1"/>
            </p:cNvSpPr>
            <p:nvPr userDrawn="1"/>
          </p:nvSpPr>
          <p:spPr bwMode="auto">
            <a:xfrm>
              <a:off x="989013" y="5813425"/>
              <a:ext cx="169863" cy="171450"/>
            </a:xfrm>
            <a:custGeom>
              <a:avLst/>
              <a:gdLst>
                <a:gd name="T0" fmla="*/ 36 w 70"/>
                <a:gd name="T1" fmla="*/ 0 h 71"/>
                <a:gd name="T2" fmla="*/ 0 w 70"/>
                <a:gd name="T3" fmla="*/ 37 h 71"/>
                <a:gd name="T4" fmla="*/ 34 w 70"/>
                <a:gd name="T5" fmla="*/ 71 h 71"/>
                <a:gd name="T6" fmla="*/ 70 w 70"/>
                <a:gd name="T7" fmla="*/ 35 h 71"/>
                <a:gd name="T8" fmla="*/ 36 w 70"/>
                <a:gd name="T9" fmla="*/ 0 h 71"/>
                <a:gd name="T10" fmla="*/ 36 w 70"/>
                <a:gd name="T11" fmla="*/ 65 h 71"/>
                <a:gd name="T12" fmla="*/ 16 w 70"/>
                <a:gd name="T13" fmla="*/ 34 h 71"/>
                <a:gd name="T14" fmla="*/ 34 w 70"/>
                <a:gd name="T15" fmla="*/ 7 h 71"/>
                <a:gd name="T16" fmla="*/ 54 w 70"/>
                <a:gd name="T17" fmla="*/ 38 h 71"/>
                <a:gd name="T18" fmla="*/ 36 w 70"/>
                <a:gd name="T19"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1">
                  <a:moveTo>
                    <a:pt x="36" y="0"/>
                  </a:moveTo>
                  <a:cubicBezTo>
                    <a:pt x="15" y="0"/>
                    <a:pt x="0" y="16"/>
                    <a:pt x="0" y="37"/>
                  </a:cubicBezTo>
                  <a:cubicBezTo>
                    <a:pt x="0" y="57"/>
                    <a:pt x="14" y="71"/>
                    <a:pt x="34" y="71"/>
                  </a:cubicBezTo>
                  <a:cubicBezTo>
                    <a:pt x="55" y="71"/>
                    <a:pt x="70" y="56"/>
                    <a:pt x="70" y="35"/>
                  </a:cubicBezTo>
                  <a:cubicBezTo>
                    <a:pt x="70" y="15"/>
                    <a:pt x="55" y="0"/>
                    <a:pt x="36" y="0"/>
                  </a:cubicBezTo>
                  <a:moveTo>
                    <a:pt x="36" y="65"/>
                  </a:moveTo>
                  <a:cubicBezTo>
                    <a:pt x="22" y="65"/>
                    <a:pt x="16" y="49"/>
                    <a:pt x="16" y="34"/>
                  </a:cubicBezTo>
                  <a:cubicBezTo>
                    <a:pt x="16" y="18"/>
                    <a:pt x="23" y="7"/>
                    <a:pt x="34" y="7"/>
                  </a:cubicBezTo>
                  <a:cubicBezTo>
                    <a:pt x="50" y="7"/>
                    <a:pt x="54" y="26"/>
                    <a:pt x="54" y="38"/>
                  </a:cubicBezTo>
                  <a:cubicBezTo>
                    <a:pt x="54" y="51"/>
                    <a:pt x="49" y="65"/>
                    <a:pt x="36" y="6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2003425" y="5807075"/>
              <a:ext cx="84138" cy="174625"/>
            </a:xfrm>
            <a:custGeom>
              <a:avLst/>
              <a:gdLst>
                <a:gd name="T0" fmla="*/ 30 w 35"/>
                <a:gd name="T1" fmla="*/ 65 h 72"/>
                <a:gd name="T2" fmla="*/ 25 w 35"/>
                <a:gd name="T3" fmla="*/ 52 h 72"/>
                <a:gd name="T4" fmla="*/ 25 w 35"/>
                <a:gd name="T5" fmla="*/ 22 h 72"/>
                <a:gd name="T6" fmla="*/ 25 w 35"/>
                <a:gd name="T7" fmla="*/ 2 h 72"/>
                <a:gd name="T8" fmla="*/ 25 w 35"/>
                <a:gd name="T9" fmla="*/ 2 h 72"/>
                <a:gd name="T10" fmla="*/ 25 w 35"/>
                <a:gd name="T11" fmla="*/ 1 h 72"/>
                <a:gd name="T12" fmla="*/ 23 w 35"/>
                <a:gd name="T13" fmla="*/ 0 h 72"/>
                <a:gd name="T14" fmla="*/ 22 w 35"/>
                <a:gd name="T15" fmla="*/ 0 h 72"/>
                <a:gd name="T16" fmla="*/ 22 w 35"/>
                <a:gd name="T17" fmla="*/ 0 h 72"/>
                <a:gd name="T18" fmla="*/ 5 w 35"/>
                <a:gd name="T19" fmla="*/ 8 h 72"/>
                <a:gd name="T20" fmla="*/ 4 w 35"/>
                <a:gd name="T21" fmla="*/ 10 h 72"/>
                <a:gd name="T22" fmla="*/ 5 w 35"/>
                <a:gd name="T23" fmla="*/ 13 h 72"/>
                <a:gd name="T24" fmla="*/ 6 w 35"/>
                <a:gd name="T25" fmla="*/ 14 h 72"/>
                <a:gd name="T26" fmla="*/ 10 w 35"/>
                <a:gd name="T27" fmla="*/ 23 h 72"/>
                <a:gd name="T28" fmla="*/ 10 w 35"/>
                <a:gd name="T29" fmla="*/ 52 h 72"/>
                <a:gd name="T30" fmla="*/ 5 w 35"/>
                <a:gd name="T31" fmla="*/ 65 h 72"/>
                <a:gd name="T32" fmla="*/ 2 w 35"/>
                <a:gd name="T33" fmla="*/ 66 h 72"/>
                <a:gd name="T34" fmla="*/ 1 w 35"/>
                <a:gd name="T35" fmla="*/ 66 h 72"/>
                <a:gd name="T36" fmla="*/ 0 w 35"/>
                <a:gd name="T37" fmla="*/ 69 h 72"/>
                <a:gd name="T38" fmla="*/ 2 w 35"/>
                <a:gd name="T39" fmla="*/ 72 h 72"/>
                <a:gd name="T40" fmla="*/ 2 w 35"/>
                <a:gd name="T41" fmla="*/ 72 h 72"/>
                <a:gd name="T42" fmla="*/ 2 w 35"/>
                <a:gd name="T43" fmla="*/ 72 h 72"/>
                <a:gd name="T44" fmla="*/ 18 w 35"/>
                <a:gd name="T45" fmla="*/ 71 h 72"/>
                <a:gd name="T46" fmla="*/ 33 w 35"/>
                <a:gd name="T47" fmla="*/ 72 h 72"/>
                <a:gd name="T48" fmla="*/ 33 w 35"/>
                <a:gd name="T49" fmla="*/ 72 h 72"/>
                <a:gd name="T50" fmla="*/ 33 w 35"/>
                <a:gd name="T51" fmla="*/ 72 h 72"/>
                <a:gd name="T52" fmla="*/ 35 w 35"/>
                <a:gd name="T53" fmla="*/ 69 h 72"/>
                <a:gd name="T54" fmla="*/ 34 w 35"/>
                <a:gd name="T55" fmla="*/ 66 h 72"/>
                <a:gd name="T56" fmla="*/ 30 w 35"/>
                <a:gd name="T57"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2">
                  <a:moveTo>
                    <a:pt x="30" y="65"/>
                  </a:moveTo>
                  <a:cubicBezTo>
                    <a:pt x="25" y="64"/>
                    <a:pt x="25" y="64"/>
                    <a:pt x="25" y="52"/>
                  </a:cubicBezTo>
                  <a:cubicBezTo>
                    <a:pt x="25" y="22"/>
                    <a:pt x="25" y="22"/>
                    <a:pt x="25" y="22"/>
                  </a:cubicBezTo>
                  <a:cubicBezTo>
                    <a:pt x="25" y="14"/>
                    <a:pt x="25" y="5"/>
                    <a:pt x="25" y="2"/>
                  </a:cubicBezTo>
                  <a:cubicBezTo>
                    <a:pt x="25" y="2"/>
                    <a:pt x="25" y="2"/>
                    <a:pt x="25" y="2"/>
                  </a:cubicBezTo>
                  <a:cubicBezTo>
                    <a:pt x="25" y="1"/>
                    <a:pt x="25" y="1"/>
                    <a:pt x="25" y="1"/>
                  </a:cubicBezTo>
                  <a:cubicBezTo>
                    <a:pt x="25" y="0"/>
                    <a:pt x="24" y="0"/>
                    <a:pt x="23" y="0"/>
                  </a:cubicBezTo>
                  <a:cubicBezTo>
                    <a:pt x="22" y="0"/>
                    <a:pt x="22" y="0"/>
                    <a:pt x="22" y="0"/>
                  </a:cubicBezTo>
                  <a:cubicBezTo>
                    <a:pt x="22" y="0"/>
                    <a:pt x="22" y="0"/>
                    <a:pt x="22" y="0"/>
                  </a:cubicBezTo>
                  <a:cubicBezTo>
                    <a:pt x="18" y="2"/>
                    <a:pt x="9" y="7"/>
                    <a:pt x="5" y="8"/>
                  </a:cubicBezTo>
                  <a:cubicBezTo>
                    <a:pt x="5" y="8"/>
                    <a:pt x="4" y="9"/>
                    <a:pt x="4" y="10"/>
                  </a:cubicBezTo>
                  <a:cubicBezTo>
                    <a:pt x="4" y="11"/>
                    <a:pt x="4" y="12"/>
                    <a:pt x="5" y="13"/>
                  </a:cubicBezTo>
                  <a:cubicBezTo>
                    <a:pt x="6" y="14"/>
                    <a:pt x="6" y="14"/>
                    <a:pt x="6" y="14"/>
                  </a:cubicBezTo>
                  <a:cubicBezTo>
                    <a:pt x="10" y="16"/>
                    <a:pt x="10" y="17"/>
                    <a:pt x="10" y="23"/>
                  </a:cubicBezTo>
                  <a:cubicBezTo>
                    <a:pt x="10" y="52"/>
                    <a:pt x="10" y="52"/>
                    <a:pt x="10" y="52"/>
                  </a:cubicBezTo>
                  <a:cubicBezTo>
                    <a:pt x="10" y="64"/>
                    <a:pt x="10" y="64"/>
                    <a:pt x="5" y="65"/>
                  </a:cubicBezTo>
                  <a:cubicBezTo>
                    <a:pt x="2" y="66"/>
                    <a:pt x="2" y="66"/>
                    <a:pt x="2" y="66"/>
                  </a:cubicBezTo>
                  <a:cubicBezTo>
                    <a:pt x="1" y="66"/>
                    <a:pt x="1" y="66"/>
                    <a:pt x="1" y="66"/>
                  </a:cubicBezTo>
                  <a:cubicBezTo>
                    <a:pt x="0" y="66"/>
                    <a:pt x="0" y="67"/>
                    <a:pt x="0" y="69"/>
                  </a:cubicBezTo>
                  <a:cubicBezTo>
                    <a:pt x="0" y="70"/>
                    <a:pt x="1" y="71"/>
                    <a:pt x="2" y="72"/>
                  </a:cubicBezTo>
                  <a:cubicBezTo>
                    <a:pt x="2" y="72"/>
                    <a:pt x="2" y="72"/>
                    <a:pt x="2" y="72"/>
                  </a:cubicBezTo>
                  <a:cubicBezTo>
                    <a:pt x="2" y="72"/>
                    <a:pt x="2" y="72"/>
                    <a:pt x="2" y="72"/>
                  </a:cubicBezTo>
                  <a:cubicBezTo>
                    <a:pt x="7" y="71"/>
                    <a:pt x="12" y="71"/>
                    <a:pt x="18" y="71"/>
                  </a:cubicBezTo>
                  <a:cubicBezTo>
                    <a:pt x="23" y="71"/>
                    <a:pt x="28" y="71"/>
                    <a:pt x="33" y="72"/>
                  </a:cubicBezTo>
                  <a:cubicBezTo>
                    <a:pt x="33" y="72"/>
                    <a:pt x="33" y="72"/>
                    <a:pt x="33" y="72"/>
                  </a:cubicBezTo>
                  <a:cubicBezTo>
                    <a:pt x="33" y="72"/>
                    <a:pt x="33" y="72"/>
                    <a:pt x="33" y="72"/>
                  </a:cubicBezTo>
                  <a:cubicBezTo>
                    <a:pt x="34" y="71"/>
                    <a:pt x="35" y="70"/>
                    <a:pt x="35" y="69"/>
                  </a:cubicBezTo>
                  <a:cubicBezTo>
                    <a:pt x="35" y="68"/>
                    <a:pt x="35" y="66"/>
                    <a:pt x="34" y="66"/>
                  </a:cubicBezTo>
                  <a:lnTo>
                    <a:pt x="30"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712788" y="5707063"/>
              <a:ext cx="252413" cy="279400"/>
            </a:xfrm>
            <a:custGeom>
              <a:avLst/>
              <a:gdLst>
                <a:gd name="T0" fmla="*/ 103 w 105"/>
                <a:gd name="T1" fmla="*/ 85 h 116"/>
                <a:gd name="T2" fmla="*/ 101 w 105"/>
                <a:gd name="T3" fmla="*/ 85 h 116"/>
                <a:gd name="T4" fmla="*/ 100 w 105"/>
                <a:gd name="T5" fmla="*/ 86 h 116"/>
                <a:gd name="T6" fmla="*/ 64 w 105"/>
                <a:gd name="T7" fmla="*/ 110 h 116"/>
                <a:gd name="T8" fmla="*/ 16 w 105"/>
                <a:gd name="T9" fmla="*/ 56 h 116"/>
                <a:gd name="T10" fmla="*/ 63 w 105"/>
                <a:gd name="T11" fmla="*/ 6 h 116"/>
                <a:gd name="T12" fmla="*/ 97 w 105"/>
                <a:gd name="T13" fmla="*/ 29 h 116"/>
                <a:gd name="T14" fmla="*/ 98 w 105"/>
                <a:gd name="T15" fmla="*/ 29 h 116"/>
                <a:gd name="T16" fmla="*/ 98 w 105"/>
                <a:gd name="T17" fmla="*/ 29 h 116"/>
                <a:gd name="T18" fmla="*/ 102 w 105"/>
                <a:gd name="T19" fmla="*/ 29 h 116"/>
                <a:gd name="T20" fmla="*/ 102 w 105"/>
                <a:gd name="T21" fmla="*/ 28 h 116"/>
                <a:gd name="T22" fmla="*/ 102 w 105"/>
                <a:gd name="T23" fmla="*/ 28 h 116"/>
                <a:gd name="T24" fmla="*/ 100 w 105"/>
                <a:gd name="T25" fmla="*/ 5 h 116"/>
                <a:gd name="T26" fmla="*/ 100 w 105"/>
                <a:gd name="T27" fmla="*/ 4 h 116"/>
                <a:gd name="T28" fmla="*/ 99 w 105"/>
                <a:gd name="T29" fmla="*/ 4 h 116"/>
                <a:gd name="T30" fmla="*/ 95 w 105"/>
                <a:gd name="T31" fmla="*/ 3 h 116"/>
                <a:gd name="T32" fmla="*/ 66 w 105"/>
                <a:gd name="T33" fmla="*/ 0 h 116"/>
                <a:gd name="T34" fmla="*/ 21 w 105"/>
                <a:gd name="T35" fmla="*/ 14 h 116"/>
                <a:gd name="T36" fmla="*/ 0 w 105"/>
                <a:gd name="T37" fmla="*/ 58 h 116"/>
                <a:gd name="T38" fmla="*/ 23 w 105"/>
                <a:gd name="T39" fmla="*/ 104 h 116"/>
                <a:gd name="T40" fmla="*/ 64 w 105"/>
                <a:gd name="T41" fmla="*/ 116 h 116"/>
                <a:gd name="T42" fmla="*/ 91 w 105"/>
                <a:gd name="T43" fmla="*/ 112 h 116"/>
                <a:gd name="T44" fmla="*/ 92 w 105"/>
                <a:gd name="T45" fmla="*/ 111 h 116"/>
                <a:gd name="T46" fmla="*/ 96 w 105"/>
                <a:gd name="T47" fmla="*/ 110 h 116"/>
                <a:gd name="T48" fmla="*/ 97 w 105"/>
                <a:gd name="T49" fmla="*/ 110 h 116"/>
                <a:gd name="T50" fmla="*/ 97 w 105"/>
                <a:gd name="T51" fmla="*/ 110 h 116"/>
                <a:gd name="T52" fmla="*/ 105 w 105"/>
                <a:gd name="T53" fmla="*/ 87 h 116"/>
                <a:gd name="T54" fmla="*/ 105 w 105"/>
                <a:gd name="T55" fmla="*/ 86 h 116"/>
                <a:gd name="T56" fmla="*/ 105 w 105"/>
                <a:gd name="T57" fmla="*/ 86 h 116"/>
                <a:gd name="T58" fmla="*/ 103 w 105"/>
                <a:gd name="T59"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16">
                  <a:moveTo>
                    <a:pt x="103" y="85"/>
                  </a:moveTo>
                  <a:cubicBezTo>
                    <a:pt x="102" y="84"/>
                    <a:pt x="101" y="85"/>
                    <a:pt x="101" y="85"/>
                  </a:cubicBezTo>
                  <a:cubicBezTo>
                    <a:pt x="100" y="86"/>
                    <a:pt x="100" y="86"/>
                    <a:pt x="100" y="86"/>
                  </a:cubicBezTo>
                  <a:cubicBezTo>
                    <a:pt x="95" y="96"/>
                    <a:pt x="86" y="110"/>
                    <a:pt x="64" y="110"/>
                  </a:cubicBezTo>
                  <a:cubicBezTo>
                    <a:pt x="31" y="110"/>
                    <a:pt x="16" y="83"/>
                    <a:pt x="16" y="56"/>
                  </a:cubicBezTo>
                  <a:cubicBezTo>
                    <a:pt x="16" y="19"/>
                    <a:pt x="41" y="6"/>
                    <a:pt x="63" y="6"/>
                  </a:cubicBezTo>
                  <a:cubicBezTo>
                    <a:pt x="88" y="6"/>
                    <a:pt x="95" y="19"/>
                    <a:pt x="97" y="29"/>
                  </a:cubicBezTo>
                  <a:cubicBezTo>
                    <a:pt x="98" y="29"/>
                    <a:pt x="98" y="29"/>
                    <a:pt x="98" y="29"/>
                  </a:cubicBezTo>
                  <a:cubicBezTo>
                    <a:pt x="98" y="29"/>
                    <a:pt x="98" y="29"/>
                    <a:pt x="98" y="29"/>
                  </a:cubicBezTo>
                  <a:cubicBezTo>
                    <a:pt x="99" y="30"/>
                    <a:pt x="101" y="30"/>
                    <a:pt x="102" y="29"/>
                  </a:cubicBezTo>
                  <a:cubicBezTo>
                    <a:pt x="102" y="28"/>
                    <a:pt x="102" y="28"/>
                    <a:pt x="102" y="28"/>
                  </a:cubicBezTo>
                  <a:cubicBezTo>
                    <a:pt x="102" y="28"/>
                    <a:pt x="102" y="28"/>
                    <a:pt x="102" y="28"/>
                  </a:cubicBezTo>
                  <a:cubicBezTo>
                    <a:pt x="101" y="19"/>
                    <a:pt x="100" y="9"/>
                    <a:pt x="100" y="5"/>
                  </a:cubicBezTo>
                  <a:cubicBezTo>
                    <a:pt x="100" y="4"/>
                    <a:pt x="100" y="4"/>
                    <a:pt x="100" y="4"/>
                  </a:cubicBezTo>
                  <a:cubicBezTo>
                    <a:pt x="99" y="4"/>
                    <a:pt x="99" y="4"/>
                    <a:pt x="99" y="4"/>
                  </a:cubicBezTo>
                  <a:cubicBezTo>
                    <a:pt x="98" y="4"/>
                    <a:pt x="97" y="4"/>
                    <a:pt x="95" y="3"/>
                  </a:cubicBezTo>
                  <a:cubicBezTo>
                    <a:pt x="87" y="1"/>
                    <a:pt x="74" y="0"/>
                    <a:pt x="66" y="0"/>
                  </a:cubicBezTo>
                  <a:cubicBezTo>
                    <a:pt x="48" y="0"/>
                    <a:pt x="33" y="5"/>
                    <a:pt x="21" y="14"/>
                  </a:cubicBezTo>
                  <a:cubicBezTo>
                    <a:pt x="7" y="25"/>
                    <a:pt x="0" y="40"/>
                    <a:pt x="0" y="58"/>
                  </a:cubicBezTo>
                  <a:cubicBezTo>
                    <a:pt x="0" y="78"/>
                    <a:pt x="7" y="93"/>
                    <a:pt x="23" y="104"/>
                  </a:cubicBezTo>
                  <a:cubicBezTo>
                    <a:pt x="34" y="112"/>
                    <a:pt x="48" y="116"/>
                    <a:pt x="64" y="116"/>
                  </a:cubicBezTo>
                  <a:cubicBezTo>
                    <a:pt x="76" y="116"/>
                    <a:pt x="88" y="113"/>
                    <a:pt x="91" y="112"/>
                  </a:cubicBezTo>
                  <a:cubicBezTo>
                    <a:pt x="91" y="112"/>
                    <a:pt x="92" y="112"/>
                    <a:pt x="92" y="111"/>
                  </a:cubicBezTo>
                  <a:cubicBezTo>
                    <a:pt x="94" y="111"/>
                    <a:pt x="95" y="111"/>
                    <a:pt x="96" y="110"/>
                  </a:cubicBezTo>
                  <a:cubicBezTo>
                    <a:pt x="97" y="110"/>
                    <a:pt x="97" y="110"/>
                    <a:pt x="97" y="110"/>
                  </a:cubicBezTo>
                  <a:cubicBezTo>
                    <a:pt x="97" y="110"/>
                    <a:pt x="97" y="110"/>
                    <a:pt x="97" y="110"/>
                  </a:cubicBezTo>
                  <a:cubicBezTo>
                    <a:pt x="100" y="107"/>
                    <a:pt x="104" y="95"/>
                    <a:pt x="105" y="87"/>
                  </a:cubicBezTo>
                  <a:cubicBezTo>
                    <a:pt x="105" y="86"/>
                    <a:pt x="105" y="86"/>
                    <a:pt x="105" y="86"/>
                  </a:cubicBezTo>
                  <a:cubicBezTo>
                    <a:pt x="105" y="86"/>
                    <a:pt x="105" y="86"/>
                    <a:pt x="105" y="86"/>
                  </a:cubicBezTo>
                  <a:cubicBezTo>
                    <a:pt x="105" y="85"/>
                    <a:pt x="104" y="85"/>
                    <a:pt x="103"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2020888" y="5726113"/>
              <a:ext cx="46038" cy="47625"/>
            </a:xfrm>
            <a:custGeom>
              <a:avLst/>
              <a:gdLst>
                <a:gd name="T0" fmla="*/ 9 w 19"/>
                <a:gd name="T1" fmla="*/ 20 h 20"/>
                <a:gd name="T2" fmla="*/ 19 w 19"/>
                <a:gd name="T3" fmla="*/ 10 h 20"/>
                <a:gd name="T4" fmla="*/ 10 w 19"/>
                <a:gd name="T5" fmla="*/ 0 h 20"/>
                <a:gd name="T6" fmla="*/ 0 w 19"/>
                <a:gd name="T7" fmla="*/ 10 h 20"/>
                <a:gd name="T8" fmla="*/ 9 w 19"/>
                <a:gd name="T9" fmla="*/ 20 h 20"/>
              </a:gdLst>
              <a:ahLst/>
              <a:cxnLst>
                <a:cxn ang="0">
                  <a:pos x="T0" y="T1"/>
                </a:cxn>
                <a:cxn ang="0">
                  <a:pos x="T2" y="T3"/>
                </a:cxn>
                <a:cxn ang="0">
                  <a:pos x="T4" y="T5"/>
                </a:cxn>
                <a:cxn ang="0">
                  <a:pos x="T6" y="T7"/>
                </a:cxn>
                <a:cxn ang="0">
                  <a:pos x="T8" y="T9"/>
                </a:cxn>
              </a:cxnLst>
              <a:rect l="0" t="0" r="r" b="b"/>
              <a:pathLst>
                <a:path w="19" h="20">
                  <a:moveTo>
                    <a:pt x="9" y="20"/>
                  </a:moveTo>
                  <a:cubicBezTo>
                    <a:pt x="15" y="20"/>
                    <a:pt x="19" y="16"/>
                    <a:pt x="19" y="10"/>
                  </a:cubicBezTo>
                  <a:cubicBezTo>
                    <a:pt x="19" y="5"/>
                    <a:pt x="15" y="0"/>
                    <a:pt x="10" y="0"/>
                  </a:cubicBezTo>
                  <a:cubicBezTo>
                    <a:pt x="4" y="0"/>
                    <a:pt x="0" y="5"/>
                    <a:pt x="0" y="10"/>
                  </a:cubicBezTo>
                  <a:cubicBezTo>
                    <a:pt x="0" y="16"/>
                    <a:pt x="4" y="20"/>
                    <a:pt x="9" y="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173163" y="5689600"/>
              <a:ext cx="85725" cy="292100"/>
            </a:xfrm>
            <a:custGeom>
              <a:avLst/>
              <a:gdLst>
                <a:gd name="T0" fmla="*/ 30 w 36"/>
                <a:gd name="T1" fmla="*/ 114 h 121"/>
                <a:gd name="T2" fmla="*/ 25 w 36"/>
                <a:gd name="T3" fmla="*/ 101 h 121"/>
                <a:gd name="T4" fmla="*/ 25 w 36"/>
                <a:gd name="T5" fmla="*/ 23 h 121"/>
                <a:gd name="T6" fmla="*/ 25 w 36"/>
                <a:gd name="T7" fmla="*/ 5 h 121"/>
                <a:gd name="T8" fmla="*/ 25 w 36"/>
                <a:gd name="T9" fmla="*/ 2 h 121"/>
                <a:gd name="T10" fmla="*/ 25 w 36"/>
                <a:gd name="T11" fmla="*/ 2 h 121"/>
                <a:gd name="T12" fmla="*/ 23 w 36"/>
                <a:gd name="T13" fmla="*/ 0 h 121"/>
                <a:gd name="T14" fmla="*/ 22 w 36"/>
                <a:gd name="T15" fmla="*/ 1 h 121"/>
                <a:gd name="T16" fmla="*/ 5 w 36"/>
                <a:gd name="T17" fmla="*/ 7 h 121"/>
                <a:gd name="T18" fmla="*/ 4 w 36"/>
                <a:gd name="T19" fmla="*/ 8 h 121"/>
                <a:gd name="T20" fmla="*/ 3 w 36"/>
                <a:gd name="T21" fmla="*/ 10 h 121"/>
                <a:gd name="T22" fmla="*/ 4 w 36"/>
                <a:gd name="T23" fmla="*/ 13 h 121"/>
                <a:gd name="T24" fmla="*/ 6 w 36"/>
                <a:gd name="T25" fmla="*/ 14 h 121"/>
                <a:gd name="T26" fmla="*/ 11 w 36"/>
                <a:gd name="T27" fmla="*/ 26 h 121"/>
                <a:gd name="T28" fmla="*/ 11 w 36"/>
                <a:gd name="T29" fmla="*/ 101 h 121"/>
                <a:gd name="T30" fmla="*/ 5 w 36"/>
                <a:gd name="T31" fmla="*/ 114 h 121"/>
                <a:gd name="T32" fmla="*/ 1 w 36"/>
                <a:gd name="T33" fmla="*/ 115 h 121"/>
                <a:gd name="T34" fmla="*/ 1 w 36"/>
                <a:gd name="T35" fmla="*/ 115 h 121"/>
                <a:gd name="T36" fmla="*/ 0 w 36"/>
                <a:gd name="T37" fmla="*/ 118 h 121"/>
                <a:gd name="T38" fmla="*/ 1 w 36"/>
                <a:gd name="T39" fmla="*/ 121 h 121"/>
                <a:gd name="T40" fmla="*/ 2 w 36"/>
                <a:gd name="T41" fmla="*/ 121 h 121"/>
                <a:gd name="T42" fmla="*/ 2 w 36"/>
                <a:gd name="T43" fmla="*/ 121 h 121"/>
                <a:gd name="T44" fmla="*/ 18 w 36"/>
                <a:gd name="T45" fmla="*/ 120 h 121"/>
                <a:gd name="T46" fmla="*/ 34 w 36"/>
                <a:gd name="T47" fmla="*/ 121 h 121"/>
                <a:gd name="T48" fmla="*/ 34 w 36"/>
                <a:gd name="T49" fmla="*/ 121 h 121"/>
                <a:gd name="T50" fmla="*/ 34 w 36"/>
                <a:gd name="T51" fmla="*/ 121 h 121"/>
                <a:gd name="T52" fmla="*/ 36 w 36"/>
                <a:gd name="T53" fmla="*/ 118 h 121"/>
                <a:gd name="T54" fmla="*/ 35 w 36"/>
                <a:gd name="T55" fmla="*/ 115 h 121"/>
                <a:gd name="T56" fmla="*/ 30 w 36"/>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121">
                  <a:moveTo>
                    <a:pt x="30" y="114"/>
                  </a:moveTo>
                  <a:cubicBezTo>
                    <a:pt x="25" y="113"/>
                    <a:pt x="25" y="113"/>
                    <a:pt x="25" y="101"/>
                  </a:cubicBezTo>
                  <a:cubicBezTo>
                    <a:pt x="25" y="23"/>
                    <a:pt x="25" y="23"/>
                    <a:pt x="25" y="23"/>
                  </a:cubicBezTo>
                  <a:cubicBezTo>
                    <a:pt x="25" y="17"/>
                    <a:pt x="25" y="10"/>
                    <a:pt x="25" y="5"/>
                  </a:cubicBezTo>
                  <a:cubicBezTo>
                    <a:pt x="25" y="2"/>
                    <a:pt x="25" y="2"/>
                    <a:pt x="25" y="2"/>
                  </a:cubicBezTo>
                  <a:cubicBezTo>
                    <a:pt x="25" y="2"/>
                    <a:pt x="25" y="2"/>
                    <a:pt x="25" y="2"/>
                  </a:cubicBezTo>
                  <a:cubicBezTo>
                    <a:pt x="25" y="1"/>
                    <a:pt x="24" y="0"/>
                    <a:pt x="23" y="0"/>
                  </a:cubicBezTo>
                  <a:cubicBezTo>
                    <a:pt x="22" y="1"/>
                    <a:pt x="22" y="1"/>
                    <a:pt x="22" y="1"/>
                  </a:cubicBezTo>
                  <a:cubicBezTo>
                    <a:pt x="16" y="4"/>
                    <a:pt x="9" y="6"/>
                    <a:pt x="5" y="7"/>
                  </a:cubicBezTo>
                  <a:cubicBezTo>
                    <a:pt x="4" y="8"/>
                    <a:pt x="4" y="8"/>
                    <a:pt x="4" y="8"/>
                  </a:cubicBezTo>
                  <a:cubicBezTo>
                    <a:pt x="4" y="8"/>
                    <a:pt x="3" y="9"/>
                    <a:pt x="3" y="10"/>
                  </a:cubicBezTo>
                  <a:cubicBezTo>
                    <a:pt x="3" y="11"/>
                    <a:pt x="4" y="12"/>
                    <a:pt x="4" y="13"/>
                  </a:cubicBezTo>
                  <a:cubicBezTo>
                    <a:pt x="6" y="14"/>
                    <a:pt x="6" y="14"/>
                    <a:pt x="6" y="14"/>
                  </a:cubicBezTo>
                  <a:cubicBezTo>
                    <a:pt x="10" y="16"/>
                    <a:pt x="11" y="17"/>
                    <a:pt x="11" y="26"/>
                  </a:cubicBezTo>
                  <a:cubicBezTo>
                    <a:pt x="11" y="101"/>
                    <a:pt x="11" y="101"/>
                    <a:pt x="11" y="101"/>
                  </a:cubicBezTo>
                  <a:cubicBezTo>
                    <a:pt x="11" y="113"/>
                    <a:pt x="10" y="113"/>
                    <a:pt x="5" y="114"/>
                  </a:cubicBezTo>
                  <a:cubicBezTo>
                    <a:pt x="1" y="115"/>
                    <a:pt x="1" y="115"/>
                    <a:pt x="1" y="115"/>
                  </a:cubicBezTo>
                  <a:cubicBezTo>
                    <a:pt x="1" y="115"/>
                    <a:pt x="1" y="115"/>
                    <a:pt x="1" y="115"/>
                  </a:cubicBezTo>
                  <a:cubicBezTo>
                    <a:pt x="0" y="115"/>
                    <a:pt x="0" y="116"/>
                    <a:pt x="0" y="118"/>
                  </a:cubicBezTo>
                  <a:cubicBezTo>
                    <a:pt x="0" y="119"/>
                    <a:pt x="1" y="120"/>
                    <a:pt x="1" y="121"/>
                  </a:cubicBezTo>
                  <a:cubicBezTo>
                    <a:pt x="2" y="121"/>
                    <a:pt x="2" y="121"/>
                    <a:pt x="2" y="121"/>
                  </a:cubicBezTo>
                  <a:cubicBezTo>
                    <a:pt x="2" y="121"/>
                    <a:pt x="2" y="121"/>
                    <a:pt x="2" y="121"/>
                  </a:cubicBezTo>
                  <a:cubicBezTo>
                    <a:pt x="7" y="120"/>
                    <a:pt x="12" y="120"/>
                    <a:pt x="18" y="120"/>
                  </a:cubicBezTo>
                  <a:cubicBezTo>
                    <a:pt x="23" y="120"/>
                    <a:pt x="28" y="120"/>
                    <a:pt x="34" y="121"/>
                  </a:cubicBezTo>
                  <a:cubicBezTo>
                    <a:pt x="34" y="121"/>
                    <a:pt x="34" y="121"/>
                    <a:pt x="34" y="121"/>
                  </a:cubicBezTo>
                  <a:cubicBezTo>
                    <a:pt x="34" y="121"/>
                    <a:pt x="34" y="121"/>
                    <a:pt x="34" y="121"/>
                  </a:cubicBezTo>
                  <a:cubicBezTo>
                    <a:pt x="35" y="120"/>
                    <a:pt x="35" y="119"/>
                    <a:pt x="36" y="118"/>
                  </a:cubicBezTo>
                  <a:cubicBezTo>
                    <a:pt x="36" y="116"/>
                    <a:pt x="35" y="115"/>
                    <a:pt x="35" y="115"/>
                  </a:cubicBezTo>
                  <a:lnTo>
                    <a:pt x="30" y="1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281113" y="5813425"/>
              <a:ext cx="187325" cy="176213"/>
            </a:xfrm>
            <a:custGeom>
              <a:avLst/>
              <a:gdLst>
                <a:gd name="T0" fmla="*/ 76 w 78"/>
                <a:gd name="T1" fmla="*/ 60 h 73"/>
                <a:gd name="T2" fmla="*/ 76 w 78"/>
                <a:gd name="T3" fmla="*/ 60 h 73"/>
                <a:gd name="T4" fmla="*/ 70 w 78"/>
                <a:gd name="T5" fmla="*/ 61 h 73"/>
                <a:gd name="T6" fmla="*/ 66 w 78"/>
                <a:gd name="T7" fmla="*/ 44 h 73"/>
                <a:gd name="T8" fmla="*/ 66 w 78"/>
                <a:gd name="T9" fmla="*/ 16 h 73"/>
                <a:gd name="T10" fmla="*/ 66 w 78"/>
                <a:gd name="T11" fmla="*/ 2 h 73"/>
                <a:gd name="T12" fmla="*/ 66 w 78"/>
                <a:gd name="T13" fmla="*/ 2 h 73"/>
                <a:gd name="T14" fmla="*/ 66 w 78"/>
                <a:gd name="T15" fmla="*/ 2 h 73"/>
                <a:gd name="T16" fmla="*/ 64 w 78"/>
                <a:gd name="T17" fmla="*/ 0 h 73"/>
                <a:gd name="T18" fmla="*/ 64 w 78"/>
                <a:gd name="T19" fmla="*/ 0 h 73"/>
                <a:gd name="T20" fmla="*/ 63 w 78"/>
                <a:gd name="T21" fmla="*/ 0 h 73"/>
                <a:gd name="T22" fmla="*/ 44 w 78"/>
                <a:gd name="T23" fmla="*/ 3 h 73"/>
                <a:gd name="T24" fmla="*/ 44 w 78"/>
                <a:gd name="T25" fmla="*/ 3 h 73"/>
                <a:gd name="T26" fmla="*/ 42 w 78"/>
                <a:gd name="T27" fmla="*/ 6 h 73"/>
                <a:gd name="T28" fmla="*/ 44 w 78"/>
                <a:gd name="T29" fmla="*/ 8 h 73"/>
                <a:gd name="T30" fmla="*/ 46 w 78"/>
                <a:gd name="T31" fmla="*/ 9 h 73"/>
                <a:gd name="T32" fmla="*/ 51 w 78"/>
                <a:gd name="T33" fmla="*/ 21 h 73"/>
                <a:gd name="T34" fmla="*/ 51 w 78"/>
                <a:gd name="T35" fmla="*/ 48 h 73"/>
                <a:gd name="T36" fmla="*/ 49 w 78"/>
                <a:gd name="T37" fmla="*/ 57 h 73"/>
                <a:gd name="T38" fmla="*/ 36 w 78"/>
                <a:gd name="T39" fmla="*/ 62 h 73"/>
                <a:gd name="T40" fmla="*/ 22 w 78"/>
                <a:gd name="T41" fmla="*/ 44 h 73"/>
                <a:gd name="T42" fmla="*/ 22 w 78"/>
                <a:gd name="T43" fmla="*/ 16 h 73"/>
                <a:gd name="T44" fmla="*/ 22 w 78"/>
                <a:gd name="T45" fmla="*/ 2 h 73"/>
                <a:gd name="T46" fmla="*/ 22 w 78"/>
                <a:gd name="T47" fmla="*/ 2 h 73"/>
                <a:gd name="T48" fmla="*/ 22 w 78"/>
                <a:gd name="T49" fmla="*/ 2 h 73"/>
                <a:gd name="T50" fmla="*/ 20 w 78"/>
                <a:gd name="T51" fmla="*/ 0 h 73"/>
                <a:gd name="T52" fmla="*/ 19 w 78"/>
                <a:gd name="T53" fmla="*/ 0 h 73"/>
                <a:gd name="T54" fmla="*/ 19 w 78"/>
                <a:gd name="T55" fmla="*/ 0 h 73"/>
                <a:gd name="T56" fmla="*/ 2 w 78"/>
                <a:gd name="T57" fmla="*/ 3 h 73"/>
                <a:gd name="T58" fmla="*/ 1 w 78"/>
                <a:gd name="T59" fmla="*/ 3 h 73"/>
                <a:gd name="T60" fmla="*/ 0 w 78"/>
                <a:gd name="T61" fmla="*/ 5 h 73"/>
                <a:gd name="T62" fmla="*/ 1 w 78"/>
                <a:gd name="T63" fmla="*/ 8 h 73"/>
                <a:gd name="T64" fmla="*/ 3 w 78"/>
                <a:gd name="T65" fmla="*/ 9 h 73"/>
                <a:gd name="T66" fmla="*/ 7 w 78"/>
                <a:gd name="T67" fmla="*/ 22 h 73"/>
                <a:gd name="T68" fmla="*/ 7 w 78"/>
                <a:gd name="T69" fmla="*/ 50 h 73"/>
                <a:gd name="T70" fmla="*/ 28 w 78"/>
                <a:gd name="T71" fmla="*/ 71 h 73"/>
                <a:gd name="T72" fmla="*/ 51 w 78"/>
                <a:gd name="T73" fmla="*/ 63 h 73"/>
                <a:gd name="T74" fmla="*/ 51 w 78"/>
                <a:gd name="T75" fmla="*/ 63 h 73"/>
                <a:gd name="T76" fmla="*/ 51 w 78"/>
                <a:gd name="T77" fmla="*/ 64 h 73"/>
                <a:gd name="T78" fmla="*/ 51 w 78"/>
                <a:gd name="T79" fmla="*/ 71 h 73"/>
                <a:gd name="T80" fmla="*/ 52 w 78"/>
                <a:gd name="T81" fmla="*/ 71 h 73"/>
                <a:gd name="T82" fmla="*/ 54 w 78"/>
                <a:gd name="T83" fmla="*/ 73 h 73"/>
                <a:gd name="T84" fmla="*/ 55 w 78"/>
                <a:gd name="T85" fmla="*/ 73 h 73"/>
                <a:gd name="T86" fmla="*/ 55 w 78"/>
                <a:gd name="T87" fmla="*/ 73 h 73"/>
                <a:gd name="T88" fmla="*/ 74 w 78"/>
                <a:gd name="T89" fmla="*/ 67 h 73"/>
                <a:gd name="T90" fmla="*/ 76 w 78"/>
                <a:gd name="T91" fmla="*/ 67 h 73"/>
                <a:gd name="T92" fmla="*/ 76 w 78"/>
                <a:gd name="T93" fmla="*/ 67 h 73"/>
                <a:gd name="T94" fmla="*/ 78 w 78"/>
                <a:gd name="T95" fmla="*/ 64 h 73"/>
                <a:gd name="T96" fmla="*/ 77 w 78"/>
                <a:gd name="T97" fmla="*/ 60 h 73"/>
                <a:gd name="T98" fmla="*/ 76 w 78"/>
                <a:gd name="T9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73">
                  <a:moveTo>
                    <a:pt x="76" y="60"/>
                  </a:moveTo>
                  <a:cubicBezTo>
                    <a:pt x="76" y="60"/>
                    <a:pt x="76" y="60"/>
                    <a:pt x="76" y="60"/>
                  </a:cubicBezTo>
                  <a:cubicBezTo>
                    <a:pt x="73" y="61"/>
                    <a:pt x="71" y="61"/>
                    <a:pt x="70" y="61"/>
                  </a:cubicBezTo>
                  <a:cubicBezTo>
                    <a:pt x="66" y="61"/>
                    <a:pt x="66" y="57"/>
                    <a:pt x="66" y="44"/>
                  </a:cubicBezTo>
                  <a:cubicBezTo>
                    <a:pt x="66" y="16"/>
                    <a:pt x="66" y="16"/>
                    <a:pt x="66" y="16"/>
                  </a:cubicBezTo>
                  <a:cubicBezTo>
                    <a:pt x="66" y="10"/>
                    <a:pt x="66" y="5"/>
                    <a:pt x="66" y="2"/>
                  </a:cubicBezTo>
                  <a:cubicBezTo>
                    <a:pt x="66" y="2"/>
                    <a:pt x="66" y="2"/>
                    <a:pt x="66" y="2"/>
                  </a:cubicBezTo>
                  <a:cubicBezTo>
                    <a:pt x="66" y="2"/>
                    <a:pt x="66" y="2"/>
                    <a:pt x="66" y="2"/>
                  </a:cubicBezTo>
                  <a:cubicBezTo>
                    <a:pt x="66" y="1"/>
                    <a:pt x="65" y="0"/>
                    <a:pt x="64" y="0"/>
                  </a:cubicBezTo>
                  <a:cubicBezTo>
                    <a:pt x="64" y="0"/>
                    <a:pt x="64" y="0"/>
                    <a:pt x="64" y="0"/>
                  </a:cubicBezTo>
                  <a:cubicBezTo>
                    <a:pt x="63" y="0"/>
                    <a:pt x="63" y="0"/>
                    <a:pt x="63" y="0"/>
                  </a:cubicBezTo>
                  <a:cubicBezTo>
                    <a:pt x="60" y="2"/>
                    <a:pt x="51" y="3"/>
                    <a:pt x="44" y="3"/>
                  </a:cubicBezTo>
                  <a:cubicBezTo>
                    <a:pt x="44" y="3"/>
                    <a:pt x="44" y="3"/>
                    <a:pt x="44" y="3"/>
                  </a:cubicBezTo>
                  <a:cubicBezTo>
                    <a:pt x="43" y="4"/>
                    <a:pt x="42" y="5"/>
                    <a:pt x="42" y="6"/>
                  </a:cubicBezTo>
                  <a:cubicBezTo>
                    <a:pt x="42" y="7"/>
                    <a:pt x="43" y="8"/>
                    <a:pt x="44" y="8"/>
                  </a:cubicBezTo>
                  <a:cubicBezTo>
                    <a:pt x="46" y="9"/>
                    <a:pt x="46" y="9"/>
                    <a:pt x="46" y="9"/>
                  </a:cubicBezTo>
                  <a:cubicBezTo>
                    <a:pt x="51" y="11"/>
                    <a:pt x="51" y="11"/>
                    <a:pt x="51" y="21"/>
                  </a:cubicBezTo>
                  <a:cubicBezTo>
                    <a:pt x="51" y="48"/>
                    <a:pt x="51" y="48"/>
                    <a:pt x="51" y="48"/>
                  </a:cubicBezTo>
                  <a:cubicBezTo>
                    <a:pt x="51" y="53"/>
                    <a:pt x="50" y="56"/>
                    <a:pt x="49" y="57"/>
                  </a:cubicBezTo>
                  <a:cubicBezTo>
                    <a:pt x="45" y="60"/>
                    <a:pt x="40" y="62"/>
                    <a:pt x="36" y="62"/>
                  </a:cubicBezTo>
                  <a:cubicBezTo>
                    <a:pt x="24" y="62"/>
                    <a:pt x="22" y="55"/>
                    <a:pt x="22" y="44"/>
                  </a:cubicBezTo>
                  <a:cubicBezTo>
                    <a:pt x="22" y="16"/>
                    <a:pt x="22" y="16"/>
                    <a:pt x="22" y="16"/>
                  </a:cubicBezTo>
                  <a:cubicBezTo>
                    <a:pt x="22" y="8"/>
                    <a:pt x="22" y="5"/>
                    <a:pt x="22" y="2"/>
                  </a:cubicBezTo>
                  <a:cubicBezTo>
                    <a:pt x="22" y="2"/>
                    <a:pt x="22" y="2"/>
                    <a:pt x="22" y="2"/>
                  </a:cubicBezTo>
                  <a:cubicBezTo>
                    <a:pt x="22" y="2"/>
                    <a:pt x="22" y="2"/>
                    <a:pt x="22" y="2"/>
                  </a:cubicBezTo>
                  <a:cubicBezTo>
                    <a:pt x="22" y="1"/>
                    <a:pt x="20" y="0"/>
                    <a:pt x="20" y="0"/>
                  </a:cubicBezTo>
                  <a:cubicBezTo>
                    <a:pt x="19" y="0"/>
                    <a:pt x="19" y="0"/>
                    <a:pt x="19" y="0"/>
                  </a:cubicBezTo>
                  <a:cubicBezTo>
                    <a:pt x="19" y="0"/>
                    <a:pt x="19" y="0"/>
                    <a:pt x="19" y="0"/>
                  </a:cubicBezTo>
                  <a:cubicBezTo>
                    <a:pt x="17" y="1"/>
                    <a:pt x="11" y="3"/>
                    <a:pt x="2" y="3"/>
                  </a:cubicBezTo>
                  <a:cubicBezTo>
                    <a:pt x="1" y="3"/>
                    <a:pt x="1" y="3"/>
                    <a:pt x="1" y="3"/>
                  </a:cubicBezTo>
                  <a:cubicBezTo>
                    <a:pt x="1" y="3"/>
                    <a:pt x="0" y="4"/>
                    <a:pt x="0" y="5"/>
                  </a:cubicBezTo>
                  <a:cubicBezTo>
                    <a:pt x="0" y="7"/>
                    <a:pt x="0" y="8"/>
                    <a:pt x="1" y="8"/>
                  </a:cubicBezTo>
                  <a:cubicBezTo>
                    <a:pt x="3" y="9"/>
                    <a:pt x="3" y="9"/>
                    <a:pt x="3" y="9"/>
                  </a:cubicBezTo>
                  <a:cubicBezTo>
                    <a:pt x="7" y="11"/>
                    <a:pt x="7" y="12"/>
                    <a:pt x="7" y="22"/>
                  </a:cubicBezTo>
                  <a:cubicBezTo>
                    <a:pt x="7" y="50"/>
                    <a:pt x="7" y="50"/>
                    <a:pt x="7" y="50"/>
                  </a:cubicBezTo>
                  <a:cubicBezTo>
                    <a:pt x="7" y="65"/>
                    <a:pt x="14" y="71"/>
                    <a:pt x="28" y="71"/>
                  </a:cubicBezTo>
                  <a:cubicBezTo>
                    <a:pt x="38" y="71"/>
                    <a:pt x="46" y="66"/>
                    <a:pt x="51" y="63"/>
                  </a:cubicBezTo>
                  <a:cubicBezTo>
                    <a:pt x="51" y="63"/>
                    <a:pt x="51" y="63"/>
                    <a:pt x="51" y="63"/>
                  </a:cubicBezTo>
                  <a:cubicBezTo>
                    <a:pt x="51" y="63"/>
                    <a:pt x="51" y="64"/>
                    <a:pt x="51" y="64"/>
                  </a:cubicBezTo>
                  <a:cubicBezTo>
                    <a:pt x="51" y="71"/>
                    <a:pt x="51" y="71"/>
                    <a:pt x="51" y="71"/>
                  </a:cubicBezTo>
                  <a:cubicBezTo>
                    <a:pt x="52" y="71"/>
                    <a:pt x="52" y="71"/>
                    <a:pt x="52" y="71"/>
                  </a:cubicBezTo>
                  <a:cubicBezTo>
                    <a:pt x="52" y="72"/>
                    <a:pt x="53" y="73"/>
                    <a:pt x="54" y="73"/>
                  </a:cubicBezTo>
                  <a:cubicBezTo>
                    <a:pt x="55" y="73"/>
                    <a:pt x="55" y="73"/>
                    <a:pt x="55" y="73"/>
                  </a:cubicBezTo>
                  <a:cubicBezTo>
                    <a:pt x="55" y="73"/>
                    <a:pt x="55" y="73"/>
                    <a:pt x="55" y="73"/>
                  </a:cubicBezTo>
                  <a:cubicBezTo>
                    <a:pt x="60" y="70"/>
                    <a:pt x="68" y="69"/>
                    <a:pt x="74" y="67"/>
                  </a:cubicBezTo>
                  <a:cubicBezTo>
                    <a:pt x="76" y="67"/>
                    <a:pt x="76" y="67"/>
                    <a:pt x="76" y="67"/>
                  </a:cubicBezTo>
                  <a:cubicBezTo>
                    <a:pt x="76" y="67"/>
                    <a:pt x="76" y="67"/>
                    <a:pt x="76" y="67"/>
                  </a:cubicBezTo>
                  <a:cubicBezTo>
                    <a:pt x="77" y="66"/>
                    <a:pt x="78" y="66"/>
                    <a:pt x="78" y="64"/>
                  </a:cubicBezTo>
                  <a:cubicBezTo>
                    <a:pt x="78" y="63"/>
                    <a:pt x="78" y="61"/>
                    <a:pt x="77" y="60"/>
                  </a:cubicBezTo>
                  <a:lnTo>
                    <a:pt x="76"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noEditPoints="1"/>
            </p:cNvSpPr>
            <p:nvPr userDrawn="1"/>
          </p:nvSpPr>
          <p:spPr bwMode="auto">
            <a:xfrm>
              <a:off x="1798638" y="5689600"/>
              <a:ext cx="179388" cy="295275"/>
            </a:xfrm>
            <a:custGeom>
              <a:avLst/>
              <a:gdLst>
                <a:gd name="T0" fmla="*/ 42 w 74"/>
                <a:gd name="T1" fmla="*/ 51 h 122"/>
                <a:gd name="T2" fmla="*/ 22 w 74"/>
                <a:gd name="T3" fmla="*/ 56 h 122"/>
                <a:gd name="T4" fmla="*/ 22 w 74"/>
                <a:gd name="T5" fmla="*/ 54 h 122"/>
                <a:gd name="T6" fmla="*/ 22 w 74"/>
                <a:gd name="T7" fmla="*/ 23 h 122"/>
                <a:gd name="T8" fmla="*/ 23 w 74"/>
                <a:gd name="T9" fmla="*/ 3 h 122"/>
                <a:gd name="T10" fmla="*/ 23 w 74"/>
                <a:gd name="T11" fmla="*/ 2 h 122"/>
                <a:gd name="T12" fmla="*/ 22 w 74"/>
                <a:gd name="T13" fmla="*/ 2 h 122"/>
                <a:gd name="T14" fmla="*/ 20 w 74"/>
                <a:gd name="T15" fmla="*/ 0 h 122"/>
                <a:gd name="T16" fmla="*/ 19 w 74"/>
                <a:gd name="T17" fmla="*/ 1 h 122"/>
                <a:gd name="T18" fmla="*/ 6 w 74"/>
                <a:gd name="T19" fmla="*/ 6 h 122"/>
                <a:gd name="T20" fmla="*/ 2 w 74"/>
                <a:gd name="T21" fmla="*/ 8 h 122"/>
                <a:gd name="T22" fmla="*/ 0 w 74"/>
                <a:gd name="T23" fmla="*/ 10 h 122"/>
                <a:gd name="T24" fmla="*/ 2 w 74"/>
                <a:gd name="T25" fmla="*/ 13 h 122"/>
                <a:gd name="T26" fmla="*/ 3 w 74"/>
                <a:gd name="T27" fmla="*/ 14 h 122"/>
                <a:gd name="T28" fmla="*/ 8 w 74"/>
                <a:gd name="T29" fmla="*/ 26 h 122"/>
                <a:gd name="T30" fmla="*/ 8 w 74"/>
                <a:gd name="T31" fmla="*/ 105 h 122"/>
                <a:gd name="T32" fmla="*/ 7 w 74"/>
                <a:gd name="T33" fmla="*/ 119 h 122"/>
                <a:gd name="T34" fmla="*/ 7 w 74"/>
                <a:gd name="T35" fmla="*/ 119 h 122"/>
                <a:gd name="T36" fmla="*/ 8 w 74"/>
                <a:gd name="T37" fmla="*/ 119 h 122"/>
                <a:gd name="T38" fmla="*/ 10 w 74"/>
                <a:gd name="T39" fmla="*/ 121 h 122"/>
                <a:gd name="T40" fmla="*/ 12 w 74"/>
                <a:gd name="T41" fmla="*/ 120 h 122"/>
                <a:gd name="T42" fmla="*/ 14 w 74"/>
                <a:gd name="T43" fmla="*/ 118 h 122"/>
                <a:gd name="T44" fmla="*/ 18 w 74"/>
                <a:gd name="T45" fmla="*/ 119 h 122"/>
                <a:gd name="T46" fmla="*/ 21 w 74"/>
                <a:gd name="T47" fmla="*/ 120 h 122"/>
                <a:gd name="T48" fmla="*/ 35 w 74"/>
                <a:gd name="T49" fmla="*/ 122 h 122"/>
                <a:gd name="T50" fmla="*/ 74 w 74"/>
                <a:gd name="T51" fmla="*/ 84 h 122"/>
                <a:gd name="T52" fmla="*/ 42 w 74"/>
                <a:gd name="T53" fmla="*/ 51 h 122"/>
                <a:gd name="T54" fmla="*/ 58 w 74"/>
                <a:gd name="T55" fmla="*/ 89 h 122"/>
                <a:gd name="T56" fmla="*/ 38 w 74"/>
                <a:gd name="T57" fmla="*/ 116 h 122"/>
                <a:gd name="T58" fmla="*/ 26 w 74"/>
                <a:gd name="T59" fmla="*/ 110 h 122"/>
                <a:gd name="T60" fmla="*/ 22 w 74"/>
                <a:gd name="T61" fmla="*/ 97 h 122"/>
                <a:gd name="T62" fmla="*/ 22 w 74"/>
                <a:gd name="T63" fmla="*/ 71 h 122"/>
                <a:gd name="T64" fmla="*/ 23 w 74"/>
                <a:gd name="T65" fmla="*/ 63 h 122"/>
                <a:gd name="T66" fmla="*/ 34 w 74"/>
                <a:gd name="T67" fmla="*/ 60 h 122"/>
                <a:gd name="T68" fmla="*/ 58 w 74"/>
                <a:gd name="T69"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122">
                  <a:moveTo>
                    <a:pt x="42" y="51"/>
                  </a:moveTo>
                  <a:cubicBezTo>
                    <a:pt x="35" y="51"/>
                    <a:pt x="29" y="53"/>
                    <a:pt x="22" y="56"/>
                  </a:cubicBezTo>
                  <a:cubicBezTo>
                    <a:pt x="22" y="56"/>
                    <a:pt x="22" y="55"/>
                    <a:pt x="22" y="54"/>
                  </a:cubicBezTo>
                  <a:cubicBezTo>
                    <a:pt x="22" y="23"/>
                    <a:pt x="22" y="23"/>
                    <a:pt x="22" y="23"/>
                  </a:cubicBezTo>
                  <a:cubicBezTo>
                    <a:pt x="22" y="17"/>
                    <a:pt x="22" y="10"/>
                    <a:pt x="23" y="3"/>
                  </a:cubicBezTo>
                  <a:cubicBezTo>
                    <a:pt x="23" y="2"/>
                    <a:pt x="23" y="2"/>
                    <a:pt x="23" y="2"/>
                  </a:cubicBezTo>
                  <a:cubicBezTo>
                    <a:pt x="22" y="2"/>
                    <a:pt x="22" y="2"/>
                    <a:pt x="22" y="2"/>
                  </a:cubicBezTo>
                  <a:cubicBezTo>
                    <a:pt x="22" y="1"/>
                    <a:pt x="21" y="0"/>
                    <a:pt x="20" y="0"/>
                  </a:cubicBezTo>
                  <a:cubicBezTo>
                    <a:pt x="19" y="1"/>
                    <a:pt x="19" y="1"/>
                    <a:pt x="19" y="1"/>
                  </a:cubicBezTo>
                  <a:cubicBezTo>
                    <a:pt x="15" y="3"/>
                    <a:pt x="10" y="5"/>
                    <a:pt x="6" y="6"/>
                  </a:cubicBezTo>
                  <a:cubicBezTo>
                    <a:pt x="4" y="7"/>
                    <a:pt x="3" y="7"/>
                    <a:pt x="2" y="8"/>
                  </a:cubicBezTo>
                  <a:cubicBezTo>
                    <a:pt x="1" y="8"/>
                    <a:pt x="0" y="9"/>
                    <a:pt x="0" y="10"/>
                  </a:cubicBezTo>
                  <a:cubicBezTo>
                    <a:pt x="0" y="11"/>
                    <a:pt x="1" y="12"/>
                    <a:pt x="2" y="13"/>
                  </a:cubicBezTo>
                  <a:cubicBezTo>
                    <a:pt x="3" y="14"/>
                    <a:pt x="3" y="14"/>
                    <a:pt x="3" y="14"/>
                  </a:cubicBezTo>
                  <a:cubicBezTo>
                    <a:pt x="8" y="16"/>
                    <a:pt x="8" y="17"/>
                    <a:pt x="8" y="26"/>
                  </a:cubicBezTo>
                  <a:cubicBezTo>
                    <a:pt x="8" y="105"/>
                    <a:pt x="8" y="105"/>
                    <a:pt x="8" y="105"/>
                  </a:cubicBezTo>
                  <a:cubicBezTo>
                    <a:pt x="8" y="113"/>
                    <a:pt x="8" y="117"/>
                    <a:pt x="7" y="119"/>
                  </a:cubicBezTo>
                  <a:cubicBezTo>
                    <a:pt x="7" y="119"/>
                    <a:pt x="7" y="119"/>
                    <a:pt x="7" y="119"/>
                  </a:cubicBezTo>
                  <a:cubicBezTo>
                    <a:pt x="8" y="119"/>
                    <a:pt x="8" y="119"/>
                    <a:pt x="8" y="119"/>
                  </a:cubicBezTo>
                  <a:cubicBezTo>
                    <a:pt x="8" y="120"/>
                    <a:pt x="9" y="121"/>
                    <a:pt x="10" y="121"/>
                  </a:cubicBezTo>
                  <a:cubicBezTo>
                    <a:pt x="10" y="121"/>
                    <a:pt x="11" y="121"/>
                    <a:pt x="12" y="120"/>
                  </a:cubicBezTo>
                  <a:cubicBezTo>
                    <a:pt x="12" y="119"/>
                    <a:pt x="13" y="118"/>
                    <a:pt x="14" y="118"/>
                  </a:cubicBezTo>
                  <a:cubicBezTo>
                    <a:pt x="15" y="118"/>
                    <a:pt x="16" y="119"/>
                    <a:pt x="18" y="119"/>
                  </a:cubicBezTo>
                  <a:cubicBezTo>
                    <a:pt x="19" y="120"/>
                    <a:pt x="20" y="120"/>
                    <a:pt x="21" y="120"/>
                  </a:cubicBezTo>
                  <a:cubicBezTo>
                    <a:pt x="24" y="121"/>
                    <a:pt x="29" y="122"/>
                    <a:pt x="35" y="122"/>
                  </a:cubicBezTo>
                  <a:cubicBezTo>
                    <a:pt x="58" y="122"/>
                    <a:pt x="74" y="107"/>
                    <a:pt x="74" y="84"/>
                  </a:cubicBezTo>
                  <a:cubicBezTo>
                    <a:pt x="74" y="65"/>
                    <a:pt x="60" y="51"/>
                    <a:pt x="42" y="51"/>
                  </a:cubicBezTo>
                  <a:moveTo>
                    <a:pt x="58" y="89"/>
                  </a:moveTo>
                  <a:cubicBezTo>
                    <a:pt x="58" y="95"/>
                    <a:pt x="57" y="116"/>
                    <a:pt x="38" y="116"/>
                  </a:cubicBezTo>
                  <a:cubicBezTo>
                    <a:pt x="33" y="116"/>
                    <a:pt x="28" y="114"/>
                    <a:pt x="26" y="110"/>
                  </a:cubicBezTo>
                  <a:cubicBezTo>
                    <a:pt x="23" y="107"/>
                    <a:pt x="22" y="103"/>
                    <a:pt x="22" y="97"/>
                  </a:cubicBezTo>
                  <a:cubicBezTo>
                    <a:pt x="22" y="71"/>
                    <a:pt x="22" y="71"/>
                    <a:pt x="22" y="71"/>
                  </a:cubicBezTo>
                  <a:cubicBezTo>
                    <a:pt x="22" y="65"/>
                    <a:pt x="22" y="63"/>
                    <a:pt x="23" y="63"/>
                  </a:cubicBezTo>
                  <a:cubicBezTo>
                    <a:pt x="26" y="61"/>
                    <a:pt x="30" y="60"/>
                    <a:pt x="34" y="60"/>
                  </a:cubicBezTo>
                  <a:cubicBezTo>
                    <a:pt x="49" y="60"/>
                    <a:pt x="58" y="71"/>
                    <a:pt x="58" y="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noEditPoints="1"/>
            </p:cNvSpPr>
            <p:nvPr userDrawn="1"/>
          </p:nvSpPr>
          <p:spPr bwMode="auto">
            <a:xfrm>
              <a:off x="2117725" y="5813425"/>
              <a:ext cx="153988" cy="171450"/>
            </a:xfrm>
            <a:custGeom>
              <a:avLst/>
              <a:gdLst>
                <a:gd name="T0" fmla="*/ 62 w 64"/>
                <a:gd name="T1" fmla="*/ 60 h 71"/>
                <a:gd name="T2" fmla="*/ 60 w 64"/>
                <a:gd name="T3" fmla="*/ 61 h 71"/>
                <a:gd name="T4" fmla="*/ 60 w 64"/>
                <a:gd name="T5" fmla="*/ 61 h 71"/>
                <a:gd name="T6" fmla="*/ 56 w 64"/>
                <a:gd name="T7" fmla="*/ 62 h 71"/>
                <a:gd name="T8" fmla="*/ 52 w 64"/>
                <a:gd name="T9" fmla="*/ 61 h 71"/>
                <a:gd name="T10" fmla="*/ 49 w 64"/>
                <a:gd name="T11" fmla="*/ 49 h 71"/>
                <a:gd name="T12" fmla="*/ 50 w 64"/>
                <a:gd name="T13" fmla="*/ 20 h 71"/>
                <a:gd name="T14" fmla="*/ 46 w 64"/>
                <a:gd name="T15" fmla="*/ 5 h 71"/>
                <a:gd name="T16" fmla="*/ 32 w 64"/>
                <a:gd name="T17" fmla="*/ 0 h 71"/>
                <a:gd name="T18" fmla="*/ 12 w 64"/>
                <a:gd name="T19" fmla="*/ 7 h 71"/>
                <a:gd name="T20" fmla="*/ 1 w 64"/>
                <a:gd name="T21" fmla="*/ 21 h 71"/>
                <a:gd name="T22" fmla="*/ 4 w 64"/>
                <a:gd name="T23" fmla="*/ 25 h 71"/>
                <a:gd name="T24" fmla="*/ 14 w 64"/>
                <a:gd name="T25" fmla="*/ 21 h 71"/>
                <a:gd name="T26" fmla="*/ 16 w 64"/>
                <a:gd name="T27" fmla="*/ 15 h 71"/>
                <a:gd name="T28" fmla="*/ 26 w 64"/>
                <a:gd name="T29" fmla="*/ 8 h 71"/>
                <a:gd name="T30" fmla="*/ 33 w 64"/>
                <a:gd name="T31" fmla="*/ 11 h 71"/>
                <a:gd name="T32" fmla="*/ 37 w 64"/>
                <a:gd name="T33" fmla="*/ 22 h 71"/>
                <a:gd name="T34" fmla="*/ 36 w 64"/>
                <a:gd name="T35" fmla="*/ 29 h 71"/>
                <a:gd name="T36" fmla="*/ 34 w 64"/>
                <a:gd name="T37" fmla="*/ 33 h 71"/>
                <a:gd name="T38" fmla="*/ 15 w 64"/>
                <a:gd name="T39" fmla="*/ 40 h 71"/>
                <a:gd name="T40" fmla="*/ 0 w 64"/>
                <a:gd name="T41" fmla="*/ 55 h 71"/>
                <a:gd name="T42" fmla="*/ 6 w 64"/>
                <a:gd name="T43" fmla="*/ 67 h 71"/>
                <a:gd name="T44" fmla="*/ 18 w 64"/>
                <a:gd name="T45" fmla="*/ 71 h 71"/>
                <a:gd name="T46" fmla="*/ 30 w 64"/>
                <a:gd name="T47" fmla="*/ 68 h 71"/>
                <a:gd name="T48" fmla="*/ 30 w 64"/>
                <a:gd name="T49" fmla="*/ 67 h 71"/>
                <a:gd name="T50" fmla="*/ 33 w 64"/>
                <a:gd name="T51" fmla="*/ 66 h 71"/>
                <a:gd name="T52" fmla="*/ 36 w 64"/>
                <a:gd name="T53" fmla="*/ 64 h 71"/>
                <a:gd name="T54" fmla="*/ 38 w 64"/>
                <a:gd name="T55" fmla="*/ 66 h 71"/>
                <a:gd name="T56" fmla="*/ 50 w 64"/>
                <a:gd name="T57" fmla="*/ 71 h 71"/>
                <a:gd name="T58" fmla="*/ 64 w 64"/>
                <a:gd name="T59" fmla="*/ 63 h 71"/>
                <a:gd name="T60" fmla="*/ 62 w 64"/>
                <a:gd name="T61" fmla="*/ 60 h 71"/>
                <a:gd name="T62" fmla="*/ 36 w 64"/>
                <a:gd name="T63" fmla="*/ 41 h 71"/>
                <a:gd name="T64" fmla="*/ 36 w 64"/>
                <a:gd name="T65" fmla="*/ 52 h 71"/>
                <a:gd name="T66" fmla="*/ 34 w 64"/>
                <a:gd name="T67" fmla="*/ 58 h 71"/>
                <a:gd name="T68" fmla="*/ 24 w 64"/>
                <a:gd name="T69" fmla="*/ 62 h 71"/>
                <a:gd name="T70" fmla="*/ 15 w 64"/>
                <a:gd name="T71" fmla="*/ 53 h 71"/>
                <a:gd name="T72" fmla="*/ 29 w 64"/>
                <a:gd name="T73" fmla="*/ 42 h 71"/>
                <a:gd name="T74" fmla="*/ 35 w 64"/>
                <a:gd name="T75" fmla="*/ 40 h 71"/>
                <a:gd name="T76" fmla="*/ 36 w 64"/>
                <a:gd name="T77"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71">
                  <a:moveTo>
                    <a:pt x="62" y="60"/>
                  </a:moveTo>
                  <a:cubicBezTo>
                    <a:pt x="62" y="60"/>
                    <a:pt x="61" y="60"/>
                    <a:pt x="60" y="61"/>
                  </a:cubicBezTo>
                  <a:cubicBezTo>
                    <a:pt x="60" y="61"/>
                    <a:pt x="60" y="61"/>
                    <a:pt x="60" y="61"/>
                  </a:cubicBezTo>
                  <a:cubicBezTo>
                    <a:pt x="59" y="62"/>
                    <a:pt x="58" y="62"/>
                    <a:pt x="56" y="62"/>
                  </a:cubicBezTo>
                  <a:cubicBezTo>
                    <a:pt x="54" y="62"/>
                    <a:pt x="53" y="62"/>
                    <a:pt x="52" y="61"/>
                  </a:cubicBezTo>
                  <a:cubicBezTo>
                    <a:pt x="50" y="59"/>
                    <a:pt x="49" y="55"/>
                    <a:pt x="49" y="49"/>
                  </a:cubicBezTo>
                  <a:cubicBezTo>
                    <a:pt x="50" y="20"/>
                    <a:pt x="50" y="20"/>
                    <a:pt x="50" y="20"/>
                  </a:cubicBezTo>
                  <a:cubicBezTo>
                    <a:pt x="51" y="14"/>
                    <a:pt x="49" y="8"/>
                    <a:pt x="46" y="5"/>
                  </a:cubicBezTo>
                  <a:cubicBezTo>
                    <a:pt x="43" y="2"/>
                    <a:pt x="38" y="0"/>
                    <a:pt x="32" y="0"/>
                  </a:cubicBezTo>
                  <a:cubicBezTo>
                    <a:pt x="26" y="0"/>
                    <a:pt x="19" y="3"/>
                    <a:pt x="12" y="7"/>
                  </a:cubicBezTo>
                  <a:cubicBezTo>
                    <a:pt x="5" y="12"/>
                    <a:pt x="1" y="17"/>
                    <a:pt x="1" y="21"/>
                  </a:cubicBezTo>
                  <a:cubicBezTo>
                    <a:pt x="1" y="23"/>
                    <a:pt x="2" y="25"/>
                    <a:pt x="4" y="25"/>
                  </a:cubicBezTo>
                  <a:cubicBezTo>
                    <a:pt x="7" y="25"/>
                    <a:pt x="11" y="23"/>
                    <a:pt x="14" y="21"/>
                  </a:cubicBezTo>
                  <a:cubicBezTo>
                    <a:pt x="16" y="20"/>
                    <a:pt x="16" y="17"/>
                    <a:pt x="16" y="15"/>
                  </a:cubicBezTo>
                  <a:cubicBezTo>
                    <a:pt x="16" y="10"/>
                    <a:pt x="22" y="8"/>
                    <a:pt x="26" y="8"/>
                  </a:cubicBezTo>
                  <a:cubicBezTo>
                    <a:pt x="29" y="8"/>
                    <a:pt x="32" y="9"/>
                    <a:pt x="33" y="11"/>
                  </a:cubicBezTo>
                  <a:cubicBezTo>
                    <a:pt x="36" y="14"/>
                    <a:pt x="37" y="19"/>
                    <a:pt x="37" y="22"/>
                  </a:cubicBezTo>
                  <a:cubicBezTo>
                    <a:pt x="36" y="29"/>
                    <a:pt x="36" y="29"/>
                    <a:pt x="36" y="29"/>
                  </a:cubicBezTo>
                  <a:cubicBezTo>
                    <a:pt x="36" y="32"/>
                    <a:pt x="36" y="33"/>
                    <a:pt x="34" y="33"/>
                  </a:cubicBezTo>
                  <a:cubicBezTo>
                    <a:pt x="15" y="40"/>
                    <a:pt x="15" y="40"/>
                    <a:pt x="15" y="40"/>
                  </a:cubicBezTo>
                  <a:cubicBezTo>
                    <a:pt x="4" y="44"/>
                    <a:pt x="0" y="48"/>
                    <a:pt x="0" y="55"/>
                  </a:cubicBezTo>
                  <a:cubicBezTo>
                    <a:pt x="0" y="60"/>
                    <a:pt x="2" y="64"/>
                    <a:pt x="6" y="67"/>
                  </a:cubicBezTo>
                  <a:cubicBezTo>
                    <a:pt x="9" y="70"/>
                    <a:pt x="13" y="71"/>
                    <a:pt x="18" y="71"/>
                  </a:cubicBezTo>
                  <a:cubicBezTo>
                    <a:pt x="23" y="71"/>
                    <a:pt x="26" y="69"/>
                    <a:pt x="30" y="68"/>
                  </a:cubicBezTo>
                  <a:cubicBezTo>
                    <a:pt x="30" y="67"/>
                    <a:pt x="30" y="67"/>
                    <a:pt x="30" y="67"/>
                  </a:cubicBezTo>
                  <a:cubicBezTo>
                    <a:pt x="31" y="67"/>
                    <a:pt x="32" y="66"/>
                    <a:pt x="33" y="66"/>
                  </a:cubicBezTo>
                  <a:cubicBezTo>
                    <a:pt x="34" y="65"/>
                    <a:pt x="36" y="64"/>
                    <a:pt x="36" y="64"/>
                  </a:cubicBezTo>
                  <a:cubicBezTo>
                    <a:pt x="36" y="64"/>
                    <a:pt x="37" y="64"/>
                    <a:pt x="38" y="66"/>
                  </a:cubicBezTo>
                  <a:cubicBezTo>
                    <a:pt x="41" y="69"/>
                    <a:pt x="45" y="71"/>
                    <a:pt x="50" y="71"/>
                  </a:cubicBezTo>
                  <a:cubicBezTo>
                    <a:pt x="58" y="71"/>
                    <a:pt x="64" y="65"/>
                    <a:pt x="64" y="63"/>
                  </a:cubicBezTo>
                  <a:cubicBezTo>
                    <a:pt x="64" y="61"/>
                    <a:pt x="63" y="60"/>
                    <a:pt x="62" y="60"/>
                  </a:cubicBezTo>
                  <a:moveTo>
                    <a:pt x="36" y="41"/>
                  </a:moveTo>
                  <a:cubicBezTo>
                    <a:pt x="36" y="52"/>
                    <a:pt x="36" y="52"/>
                    <a:pt x="36" y="52"/>
                  </a:cubicBezTo>
                  <a:cubicBezTo>
                    <a:pt x="35" y="55"/>
                    <a:pt x="35" y="57"/>
                    <a:pt x="34" y="58"/>
                  </a:cubicBezTo>
                  <a:cubicBezTo>
                    <a:pt x="32" y="60"/>
                    <a:pt x="27" y="62"/>
                    <a:pt x="24" y="62"/>
                  </a:cubicBezTo>
                  <a:cubicBezTo>
                    <a:pt x="17" y="62"/>
                    <a:pt x="15" y="56"/>
                    <a:pt x="15" y="53"/>
                  </a:cubicBezTo>
                  <a:cubicBezTo>
                    <a:pt x="15" y="48"/>
                    <a:pt x="19" y="45"/>
                    <a:pt x="29" y="42"/>
                  </a:cubicBezTo>
                  <a:cubicBezTo>
                    <a:pt x="32" y="41"/>
                    <a:pt x="34" y="40"/>
                    <a:pt x="35" y="40"/>
                  </a:cubicBezTo>
                  <a:cubicBezTo>
                    <a:pt x="36" y="40"/>
                    <a:pt x="36" y="40"/>
                    <a:pt x="36" y="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482725" y="5807075"/>
              <a:ext cx="300038" cy="174625"/>
            </a:xfrm>
            <a:custGeom>
              <a:avLst/>
              <a:gdLst>
                <a:gd name="T0" fmla="*/ 113 w 124"/>
                <a:gd name="T1" fmla="*/ 52 h 72"/>
                <a:gd name="T2" fmla="*/ 92 w 124"/>
                <a:gd name="T3" fmla="*/ 2 h 72"/>
                <a:gd name="T4" fmla="*/ 66 w 124"/>
                <a:gd name="T5" fmla="*/ 12 h 72"/>
                <a:gd name="T6" fmla="*/ 26 w 124"/>
                <a:gd name="T7" fmla="*/ 10 h 72"/>
                <a:gd name="T8" fmla="*/ 26 w 124"/>
                <a:gd name="T9" fmla="*/ 2 h 72"/>
                <a:gd name="T10" fmla="*/ 26 w 124"/>
                <a:gd name="T11" fmla="*/ 1 h 72"/>
                <a:gd name="T12" fmla="*/ 23 w 124"/>
                <a:gd name="T13" fmla="*/ 0 h 72"/>
                <a:gd name="T14" fmla="*/ 6 w 124"/>
                <a:gd name="T15" fmla="*/ 8 h 72"/>
                <a:gd name="T16" fmla="*/ 6 w 124"/>
                <a:gd name="T17" fmla="*/ 13 h 72"/>
                <a:gd name="T18" fmla="*/ 11 w 124"/>
                <a:gd name="T19" fmla="*/ 23 h 72"/>
                <a:gd name="T20" fmla="*/ 6 w 124"/>
                <a:gd name="T21" fmla="*/ 65 h 72"/>
                <a:gd name="T22" fmla="*/ 2 w 124"/>
                <a:gd name="T23" fmla="*/ 66 h 72"/>
                <a:gd name="T24" fmla="*/ 2 w 124"/>
                <a:gd name="T25" fmla="*/ 72 h 72"/>
                <a:gd name="T26" fmla="*/ 3 w 124"/>
                <a:gd name="T27" fmla="*/ 72 h 72"/>
                <a:gd name="T28" fmla="*/ 33 w 124"/>
                <a:gd name="T29" fmla="*/ 72 h 72"/>
                <a:gd name="T30" fmla="*/ 34 w 124"/>
                <a:gd name="T31" fmla="*/ 72 h 72"/>
                <a:gd name="T32" fmla="*/ 34 w 124"/>
                <a:gd name="T33" fmla="*/ 66 h 72"/>
                <a:gd name="T34" fmla="*/ 26 w 124"/>
                <a:gd name="T35" fmla="*/ 52 h 72"/>
                <a:gd name="T36" fmla="*/ 28 w 124"/>
                <a:gd name="T37" fmla="*/ 17 h 72"/>
                <a:gd name="T38" fmla="*/ 55 w 124"/>
                <a:gd name="T39" fmla="*/ 28 h 72"/>
                <a:gd name="T40" fmla="*/ 50 w 124"/>
                <a:gd name="T41" fmla="*/ 65 h 72"/>
                <a:gd name="T42" fmla="*/ 46 w 124"/>
                <a:gd name="T43" fmla="*/ 66 h 72"/>
                <a:gd name="T44" fmla="*/ 47 w 124"/>
                <a:gd name="T45" fmla="*/ 72 h 72"/>
                <a:gd name="T46" fmla="*/ 47 w 124"/>
                <a:gd name="T47" fmla="*/ 72 h 72"/>
                <a:gd name="T48" fmla="*/ 77 w 124"/>
                <a:gd name="T49" fmla="*/ 72 h 72"/>
                <a:gd name="T50" fmla="*/ 78 w 124"/>
                <a:gd name="T51" fmla="*/ 72 h 72"/>
                <a:gd name="T52" fmla="*/ 78 w 124"/>
                <a:gd name="T53" fmla="*/ 66 h 72"/>
                <a:gd name="T54" fmla="*/ 69 w 124"/>
                <a:gd name="T55" fmla="*/ 52 h 72"/>
                <a:gd name="T56" fmla="*/ 71 w 124"/>
                <a:gd name="T57" fmla="*/ 17 h 72"/>
                <a:gd name="T58" fmla="*/ 99 w 124"/>
                <a:gd name="T59" fmla="*/ 28 h 72"/>
                <a:gd name="T60" fmla="*/ 93 w 124"/>
                <a:gd name="T61" fmla="*/ 65 h 72"/>
                <a:gd name="T62" fmla="*/ 90 w 124"/>
                <a:gd name="T63" fmla="*/ 66 h 72"/>
                <a:gd name="T64" fmla="*/ 90 w 124"/>
                <a:gd name="T65" fmla="*/ 72 h 72"/>
                <a:gd name="T66" fmla="*/ 91 w 124"/>
                <a:gd name="T67" fmla="*/ 72 h 72"/>
                <a:gd name="T68" fmla="*/ 122 w 124"/>
                <a:gd name="T69" fmla="*/ 72 h 72"/>
                <a:gd name="T70" fmla="*/ 122 w 124"/>
                <a:gd name="T71" fmla="*/ 72 h 72"/>
                <a:gd name="T72" fmla="*/ 123 w 124"/>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72">
                  <a:moveTo>
                    <a:pt x="118" y="65"/>
                  </a:moveTo>
                  <a:cubicBezTo>
                    <a:pt x="113" y="64"/>
                    <a:pt x="113" y="64"/>
                    <a:pt x="113" y="52"/>
                  </a:cubicBezTo>
                  <a:cubicBezTo>
                    <a:pt x="113" y="23"/>
                    <a:pt x="113" y="23"/>
                    <a:pt x="113" y="23"/>
                  </a:cubicBezTo>
                  <a:cubicBezTo>
                    <a:pt x="113" y="10"/>
                    <a:pt x="105" y="2"/>
                    <a:pt x="92" y="2"/>
                  </a:cubicBezTo>
                  <a:cubicBezTo>
                    <a:pt x="83" y="2"/>
                    <a:pt x="75" y="7"/>
                    <a:pt x="69" y="11"/>
                  </a:cubicBezTo>
                  <a:cubicBezTo>
                    <a:pt x="68" y="11"/>
                    <a:pt x="67" y="12"/>
                    <a:pt x="66" y="12"/>
                  </a:cubicBezTo>
                  <a:cubicBezTo>
                    <a:pt x="61" y="5"/>
                    <a:pt x="56" y="2"/>
                    <a:pt x="48" y="2"/>
                  </a:cubicBezTo>
                  <a:cubicBezTo>
                    <a:pt x="41" y="2"/>
                    <a:pt x="34" y="5"/>
                    <a:pt x="26" y="10"/>
                  </a:cubicBezTo>
                  <a:cubicBezTo>
                    <a:pt x="26" y="10"/>
                    <a:pt x="26" y="10"/>
                    <a:pt x="26" y="10"/>
                  </a:cubicBezTo>
                  <a:cubicBezTo>
                    <a:pt x="26" y="8"/>
                    <a:pt x="26" y="6"/>
                    <a:pt x="26" y="2"/>
                  </a:cubicBezTo>
                  <a:cubicBezTo>
                    <a:pt x="26" y="2"/>
                    <a:pt x="26" y="2"/>
                    <a:pt x="26" y="2"/>
                  </a:cubicBezTo>
                  <a:cubicBezTo>
                    <a:pt x="26" y="1"/>
                    <a:pt x="26" y="1"/>
                    <a:pt x="26" y="1"/>
                  </a:cubicBezTo>
                  <a:cubicBezTo>
                    <a:pt x="25" y="0"/>
                    <a:pt x="24" y="0"/>
                    <a:pt x="23" y="0"/>
                  </a:cubicBezTo>
                  <a:cubicBezTo>
                    <a:pt x="23" y="0"/>
                    <a:pt x="23" y="0"/>
                    <a:pt x="23" y="0"/>
                  </a:cubicBezTo>
                  <a:cubicBezTo>
                    <a:pt x="23" y="0"/>
                    <a:pt x="23" y="0"/>
                    <a:pt x="23" y="0"/>
                  </a:cubicBezTo>
                  <a:cubicBezTo>
                    <a:pt x="19" y="2"/>
                    <a:pt x="10" y="6"/>
                    <a:pt x="6" y="8"/>
                  </a:cubicBezTo>
                  <a:cubicBezTo>
                    <a:pt x="6" y="8"/>
                    <a:pt x="5" y="9"/>
                    <a:pt x="5" y="10"/>
                  </a:cubicBezTo>
                  <a:cubicBezTo>
                    <a:pt x="5" y="11"/>
                    <a:pt x="5" y="12"/>
                    <a:pt x="6" y="13"/>
                  </a:cubicBezTo>
                  <a:cubicBezTo>
                    <a:pt x="7" y="14"/>
                    <a:pt x="7" y="14"/>
                    <a:pt x="7" y="14"/>
                  </a:cubicBezTo>
                  <a:cubicBezTo>
                    <a:pt x="11" y="16"/>
                    <a:pt x="11" y="17"/>
                    <a:pt x="11" y="23"/>
                  </a:cubicBezTo>
                  <a:cubicBezTo>
                    <a:pt x="11" y="52"/>
                    <a:pt x="11" y="52"/>
                    <a:pt x="11" y="52"/>
                  </a:cubicBezTo>
                  <a:cubicBezTo>
                    <a:pt x="11" y="64"/>
                    <a:pt x="11" y="64"/>
                    <a:pt x="6" y="65"/>
                  </a:cubicBezTo>
                  <a:cubicBezTo>
                    <a:pt x="2" y="66"/>
                    <a:pt x="2" y="66"/>
                    <a:pt x="2" y="66"/>
                  </a:cubicBezTo>
                  <a:cubicBezTo>
                    <a:pt x="2" y="66"/>
                    <a:pt x="2" y="66"/>
                    <a:pt x="2" y="66"/>
                  </a:cubicBezTo>
                  <a:cubicBezTo>
                    <a:pt x="1" y="66"/>
                    <a:pt x="0" y="67"/>
                    <a:pt x="1" y="69"/>
                  </a:cubicBezTo>
                  <a:cubicBezTo>
                    <a:pt x="1" y="70"/>
                    <a:pt x="1" y="71"/>
                    <a:pt x="2" y="72"/>
                  </a:cubicBezTo>
                  <a:cubicBezTo>
                    <a:pt x="2" y="72"/>
                    <a:pt x="2" y="72"/>
                    <a:pt x="2" y="72"/>
                  </a:cubicBezTo>
                  <a:cubicBezTo>
                    <a:pt x="3" y="72"/>
                    <a:pt x="3" y="72"/>
                    <a:pt x="3" y="72"/>
                  </a:cubicBezTo>
                  <a:cubicBezTo>
                    <a:pt x="8" y="71"/>
                    <a:pt x="13" y="71"/>
                    <a:pt x="18" y="71"/>
                  </a:cubicBezTo>
                  <a:cubicBezTo>
                    <a:pt x="24" y="71"/>
                    <a:pt x="29" y="71"/>
                    <a:pt x="33" y="72"/>
                  </a:cubicBezTo>
                  <a:cubicBezTo>
                    <a:pt x="34" y="72"/>
                    <a:pt x="34" y="72"/>
                    <a:pt x="34" y="72"/>
                  </a:cubicBezTo>
                  <a:cubicBezTo>
                    <a:pt x="34" y="72"/>
                    <a:pt x="34" y="72"/>
                    <a:pt x="34" y="72"/>
                  </a:cubicBezTo>
                  <a:cubicBezTo>
                    <a:pt x="35" y="71"/>
                    <a:pt x="35" y="70"/>
                    <a:pt x="35" y="69"/>
                  </a:cubicBezTo>
                  <a:cubicBezTo>
                    <a:pt x="36" y="67"/>
                    <a:pt x="35" y="66"/>
                    <a:pt x="34" y="66"/>
                  </a:cubicBezTo>
                  <a:cubicBezTo>
                    <a:pt x="31" y="65"/>
                    <a:pt x="31" y="65"/>
                    <a:pt x="31" y="65"/>
                  </a:cubicBezTo>
                  <a:cubicBezTo>
                    <a:pt x="26" y="64"/>
                    <a:pt x="26" y="64"/>
                    <a:pt x="26" y="52"/>
                  </a:cubicBezTo>
                  <a:cubicBezTo>
                    <a:pt x="26" y="26"/>
                    <a:pt x="26" y="26"/>
                    <a:pt x="26" y="26"/>
                  </a:cubicBezTo>
                  <a:cubicBezTo>
                    <a:pt x="26" y="21"/>
                    <a:pt x="26" y="19"/>
                    <a:pt x="28" y="17"/>
                  </a:cubicBezTo>
                  <a:cubicBezTo>
                    <a:pt x="29" y="16"/>
                    <a:pt x="33" y="12"/>
                    <a:pt x="41" y="12"/>
                  </a:cubicBezTo>
                  <a:cubicBezTo>
                    <a:pt x="50" y="12"/>
                    <a:pt x="55" y="17"/>
                    <a:pt x="55" y="28"/>
                  </a:cubicBezTo>
                  <a:cubicBezTo>
                    <a:pt x="55" y="52"/>
                    <a:pt x="55" y="52"/>
                    <a:pt x="55" y="52"/>
                  </a:cubicBezTo>
                  <a:cubicBezTo>
                    <a:pt x="55" y="64"/>
                    <a:pt x="55" y="64"/>
                    <a:pt x="50" y="65"/>
                  </a:cubicBezTo>
                  <a:cubicBezTo>
                    <a:pt x="47" y="66"/>
                    <a:pt x="47" y="66"/>
                    <a:pt x="47" y="66"/>
                  </a:cubicBezTo>
                  <a:cubicBezTo>
                    <a:pt x="46" y="66"/>
                    <a:pt x="46" y="66"/>
                    <a:pt x="46" y="66"/>
                  </a:cubicBezTo>
                  <a:cubicBezTo>
                    <a:pt x="45" y="66"/>
                    <a:pt x="45" y="67"/>
                    <a:pt x="45" y="69"/>
                  </a:cubicBezTo>
                  <a:cubicBezTo>
                    <a:pt x="45" y="70"/>
                    <a:pt x="46" y="71"/>
                    <a:pt x="47" y="72"/>
                  </a:cubicBezTo>
                  <a:cubicBezTo>
                    <a:pt x="47" y="72"/>
                    <a:pt x="47" y="72"/>
                    <a:pt x="47" y="72"/>
                  </a:cubicBezTo>
                  <a:cubicBezTo>
                    <a:pt x="47" y="72"/>
                    <a:pt x="47" y="72"/>
                    <a:pt x="47" y="72"/>
                  </a:cubicBezTo>
                  <a:cubicBezTo>
                    <a:pt x="52" y="71"/>
                    <a:pt x="56" y="71"/>
                    <a:pt x="62" y="71"/>
                  </a:cubicBezTo>
                  <a:cubicBezTo>
                    <a:pt x="68" y="71"/>
                    <a:pt x="72" y="71"/>
                    <a:pt x="77" y="72"/>
                  </a:cubicBezTo>
                  <a:cubicBezTo>
                    <a:pt x="78" y="72"/>
                    <a:pt x="78" y="72"/>
                    <a:pt x="78" y="72"/>
                  </a:cubicBezTo>
                  <a:cubicBezTo>
                    <a:pt x="78" y="72"/>
                    <a:pt x="78" y="72"/>
                    <a:pt x="78" y="72"/>
                  </a:cubicBezTo>
                  <a:cubicBezTo>
                    <a:pt x="79" y="71"/>
                    <a:pt x="79" y="70"/>
                    <a:pt x="80" y="69"/>
                  </a:cubicBezTo>
                  <a:cubicBezTo>
                    <a:pt x="80" y="67"/>
                    <a:pt x="79" y="66"/>
                    <a:pt x="78" y="66"/>
                  </a:cubicBezTo>
                  <a:cubicBezTo>
                    <a:pt x="75" y="65"/>
                    <a:pt x="75" y="65"/>
                    <a:pt x="75" y="65"/>
                  </a:cubicBezTo>
                  <a:cubicBezTo>
                    <a:pt x="70" y="64"/>
                    <a:pt x="69" y="64"/>
                    <a:pt x="69" y="52"/>
                  </a:cubicBezTo>
                  <a:cubicBezTo>
                    <a:pt x="69" y="27"/>
                    <a:pt x="69" y="27"/>
                    <a:pt x="69" y="27"/>
                  </a:cubicBezTo>
                  <a:cubicBezTo>
                    <a:pt x="69" y="21"/>
                    <a:pt x="70" y="19"/>
                    <a:pt x="71" y="17"/>
                  </a:cubicBezTo>
                  <a:cubicBezTo>
                    <a:pt x="74" y="15"/>
                    <a:pt x="78" y="12"/>
                    <a:pt x="84" y="12"/>
                  </a:cubicBezTo>
                  <a:cubicBezTo>
                    <a:pt x="94" y="12"/>
                    <a:pt x="99" y="17"/>
                    <a:pt x="99" y="28"/>
                  </a:cubicBezTo>
                  <a:cubicBezTo>
                    <a:pt x="99" y="52"/>
                    <a:pt x="99" y="52"/>
                    <a:pt x="99" y="52"/>
                  </a:cubicBezTo>
                  <a:cubicBezTo>
                    <a:pt x="99" y="64"/>
                    <a:pt x="98" y="64"/>
                    <a:pt x="93" y="65"/>
                  </a:cubicBezTo>
                  <a:cubicBezTo>
                    <a:pt x="90" y="66"/>
                    <a:pt x="90" y="66"/>
                    <a:pt x="90" y="66"/>
                  </a:cubicBezTo>
                  <a:cubicBezTo>
                    <a:pt x="90" y="66"/>
                    <a:pt x="90" y="66"/>
                    <a:pt x="90" y="66"/>
                  </a:cubicBezTo>
                  <a:cubicBezTo>
                    <a:pt x="89" y="66"/>
                    <a:pt x="89" y="67"/>
                    <a:pt x="89" y="69"/>
                  </a:cubicBezTo>
                  <a:cubicBezTo>
                    <a:pt x="89" y="70"/>
                    <a:pt x="89" y="71"/>
                    <a:pt x="90" y="72"/>
                  </a:cubicBezTo>
                  <a:cubicBezTo>
                    <a:pt x="91" y="72"/>
                    <a:pt x="91" y="72"/>
                    <a:pt x="91" y="72"/>
                  </a:cubicBezTo>
                  <a:cubicBezTo>
                    <a:pt x="91" y="72"/>
                    <a:pt x="91" y="72"/>
                    <a:pt x="91" y="72"/>
                  </a:cubicBezTo>
                  <a:cubicBezTo>
                    <a:pt x="96" y="71"/>
                    <a:pt x="100" y="71"/>
                    <a:pt x="106" y="71"/>
                  </a:cubicBezTo>
                  <a:cubicBezTo>
                    <a:pt x="111" y="71"/>
                    <a:pt x="116" y="71"/>
                    <a:pt x="122" y="72"/>
                  </a:cubicBezTo>
                  <a:cubicBezTo>
                    <a:pt x="122" y="72"/>
                    <a:pt x="122" y="72"/>
                    <a:pt x="122" y="72"/>
                  </a:cubicBezTo>
                  <a:cubicBezTo>
                    <a:pt x="122" y="72"/>
                    <a:pt x="122" y="72"/>
                    <a:pt x="122" y="72"/>
                  </a:cubicBezTo>
                  <a:cubicBezTo>
                    <a:pt x="123" y="71"/>
                    <a:pt x="124" y="70"/>
                    <a:pt x="124" y="69"/>
                  </a:cubicBezTo>
                  <a:cubicBezTo>
                    <a:pt x="124" y="67"/>
                    <a:pt x="123" y="66"/>
                    <a:pt x="123" y="66"/>
                  </a:cubicBezTo>
                  <a:lnTo>
                    <a:pt x="118"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3"/>
            <p:cNvSpPr>
              <a:spLocks noChangeArrowheads="1"/>
            </p:cNvSpPr>
            <p:nvPr userDrawn="1"/>
          </p:nvSpPr>
          <p:spPr bwMode="auto">
            <a:xfrm>
              <a:off x="758825" y="5546725"/>
              <a:ext cx="411163" cy="333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noEditPoints="1"/>
            </p:cNvSpPr>
            <p:nvPr userDrawn="1"/>
          </p:nvSpPr>
          <p:spPr bwMode="auto">
            <a:xfrm>
              <a:off x="654050" y="5141913"/>
              <a:ext cx="622300" cy="376238"/>
            </a:xfrm>
            <a:custGeom>
              <a:avLst/>
              <a:gdLst>
                <a:gd name="T0" fmla="*/ 236 w 258"/>
                <a:gd name="T1" fmla="*/ 54 h 156"/>
                <a:gd name="T2" fmla="*/ 149 w 258"/>
                <a:gd name="T3" fmla="*/ 59 h 156"/>
                <a:gd name="T4" fmla="*/ 143 w 258"/>
                <a:gd name="T5" fmla="*/ 58 h 156"/>
                <a:gd name="T6" fmla="*/ 138 w 258"/>
                <a:gd name="T7" fmla="*/ 54 h 156"/>
                <a:gd name="T8" fmla="*/ 146 w 258"/>
                <a:gd name="T9" fmla="*/ 39 h 156"/>
                <a:gd name="T10" fmla="*/ 131 w 258"/>
                <a:gd name="T11" fmla="*/ 22 h 156"/>
                <a:gd name="T12" fmla="*/ 138 w 258"/>
                <a:gd name="T13" fmla="*/ 14 h 156"/>
                <a:gd name="T14" fmla="*/ 138 w 258"/>
                <a:gd name="T15" fmla="*/ 11 h 156"/>
                <a:gd name="T16" fmla="*/ 130 w 258"/>
                <a:gd name="T17" fmla="*/ 0 h 156"/>
                <a:gd name="T18" fmla="*/ 129 w 258"/>
                <a:gd name="T19" fmla="*/ 0 h 156"/>
                <a:gd name="T20" fmla="*/ 128 w 258"/>
                <a:gd name="T21" fmla="*/ 0 h 156"/>
                <a:gd name="T22" fmla="*/ 120 w 258"/>
                <a:gd name="T23" fmla="*/ 11 h 156"/>
                <a:gd name="T24" fmla="*/ 120 w 258"/>
                <a:gd name="T25" fmla="*/ 14 h 156"/>
                <a:gd name="T26" fmla="*/ 126 w 258"/>
                <a:gd name="T27" fmla="*/ 22 h 156"/>
                <a:gd name="T28" fmla="*/ 111 w 258"/>
                <a:gd name="T29" fmla="*/ 39 h 156"/>
                <a:gd name="T30" fmla="*/ 120 w 258"/>
                <a:gd name="T31" fmla="*/ 54 h 156"/>
                <a:gd name="T32" fmla="*/ 115 w 258"/>
                <a:gd name="T33" fmla="*/ 58 h 156"/>
                <a:gd name="T34" fmla="*/ 109 w 258"/>
                <a:gd name="T35" fmla="*/ 59 h 156"/>
                <a:gd name="T36" fmla="*/ 22 w 258"/>
                <a:gd name="T37" fmla="*/ 54 h 156"/>
                <a:gd name="T38" fmla="*/ 33 w 258"/>
                <a:gd name="T39" fmla="*/ 125 h 156"/>
                <a:gd name="T40" fmla="*/ 43 w 258"/>
                <a:gd name="T41" fmla="*/ 156 h 156"/>
                <a:gd name="T42" fmla="*/ 129 w 258"/>
                <a:gd name="T43" fmla="*/ 156 h 156"/>
                <a:gd name="T44" fmla="*/ 214 w 258"/>
                <a:gd name="T45" fmla="*/ 156 h 156"/>
                <a:gd name="T46" fmla="*/ 224 w 258"/>
                <a:gd name="T47" fmla="*/ 125 h 156"/>
                <a:gd name="T48" fmla="*/ 236 w 258"/>
                <a:gd name="T49" fmla="*/ 54 h 156"/>
                <a:gd name="T50" fmla="*/ 103 w 258"/>
                <a:gd name="T51" fmla="*/ 144 h 156"/>
                <a:gd name="T52" fmla="*/ 88 w 258"/>
                <a:gd name="T53" fmla="*/ 130 h 156"/>
                <a:gd name="T54" fmla="*/ 94 w 258"/>
                <a:gd name="T55" fmla="*/ 117 h 156"/>
                <a:gd name="T56" fmla="*/ 93 w 258"/>
                <a:gd name="T57" fmla="*/ 114 h 156"/>
                <a:gd name="T58" fmla="*/ 76 w 258"/>
                <a:gd name="T59" fmla="*/ 96 h 156"/>
                <a:gd name="T60" fmla="*/ 74 w 258"/>
                <a:gd name="T61" fmla="*/ 96 h 156"/>
                <a:gd name="T62" fmla="*/ 65 w 258"/>
                <a:gd name="T63" fmla="*/ 114 h 156"/>
                <a:gd name="T64" fmla="*/ 66 w 258"/>
                <a:gd name="T65" fmla="*/ 117 h 156"/>
                <a:gd name="T66" fmla="*/ 79 w 258"/>
                <a:gd name="T67" fmla="*/ 130 h 156"/>
                <a:gd name="T68" fmla="*/ 71 w 258"/>
                <a:gd name="T69" fmla="*/ 144 h 156"/>
                <a:gd name="T70" fmla="*/ 35 w 258"/>
                <a:gd name="T71" fmla="*/ 106 h 156"/>
                <a:gd name="T72" fmla="*/ 29 w 258"/>
                <a:gd name="T73" fmla="*/ 63 h 156"/>
                <a:gd name="T74" fmla="*/ 107 w 258"/>
                <a:gd name="T75" fmla="*/ 72 h 156"/>
                <a:gd name="T76" fmla="*/ 110 w 258"/>
                <a:gd name="T77" fmla="*/ 87 h 156"/>
                <a:gd name="T78" fmla="*/ 103 w 258"/>
                <a:gd name="T79" fmla="*/ 144 h 156"/>
                <a:gd name="T80" fmla="*/ 222 w 258"/>
                <a:gd name="T81" fmla="*/ 106 h 156"/>
                <a:gd name="T82" fmla="*/ 186 w 258"/>
                <a:gd name="T83" fmla="*/ 144 h 156"/>
                <a:gd name="T84" fmla="*/ 178 w 258"/>
                <a:gd name="T85" fmla="*/ 130 h 156"/>
                <a:gd name="T86" fmla="*/ 191 w 258"/>
                <a:gd name="T87" fmla="*/ 117 h 156"/>
                <a:gd name="T88" fmla="*/ 192 w 258"/>
                <a:gd name="T89" fmla="*/ 114 h 156"/>
                <a:gd name="T90" fmla="*/ 184 w 258"/>
                <a:gd name="T91" fmla="*/ 96 h 156"/>
                <a:gd name="T92" fmla="*/ 182 w 258"/>
                <a:gd name="T93" fmla="*/ 96 h 156"/>
                <a:gd name="T94" fmla="*/ 164 w 258"/>
                <a:gd name="T95" fmla="*/ 114 h 156"/>
                <a:gd name="T96" fmla="*/ 164 w 258"/>
                <a:gd name="T97" fmla="*/ 117 h 156"/>
                <a:gd name="T98" fmla="*/ 169 w 258"/>
                <a:gd name="T99" fmla="*/ 130 h 156"/>
                <a:gd name="T100" fmla="*/ 155 w 258"/>
                <a:gd name="T101" fmla="*/ 144 h 156"/>
                <a:gd name="T102" fmla="*/ 147 w 258"/>
                <a:gd name="T103" fmla="*/ 87 h 156"/>
                <a:gd name="T104" fmla="*/ 150 w 258"/>
                <a:gd name="T105" fmla="*/ 72 h 156"/>
                <a:gd name="T106" fmla="*/ 229 w 258"/>
                <a:gd name="T107" fmla="*/ 63 h 156"/>
                <a:gd name="T108" fmla="*/ 222 w 258"/>
                <a:gd name="T109" fmla="*/ 10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156">
                  <a:moveTo>
                    <a:pt x="236" y="54"/>
                  </a:moveTo>
                  <a:cubicBezTo>
                    <a:pt x="217" y="36"/>
                    <a:pt x="185" y="48"/>
                    <a:pt x="149" y="59"/>
                  </a:cubicBezTo>
                  <a:cubicBezTo>
                    <a:pt x="147" y="60"/>
                    <a:pt x="144" y="59"/>
                    <a:pt x="143" y="58"/>
                  </a:cubicBezTo>
                  <a:cubicBezTo>
                    <a:pt x="141" y="56"/>
                    <a:pt x="139" y="55"/>
                    <a:pt x="138" y="54"/>
                  </a:cubicBezTo>
                  <a:cubicBezTo>
                    <a:pt x="143" y="51"/>
                    <a:pt x="146" y="46"/>
                    <a:pt x="146" y="39"/>
                  </a:cubicBezTo>
                  <a:cubicBezTo>
                    <a:pt x="146" y="31"/>
                    <a:pt x="140" y="23"/>
                    <a:pt x="131" y="22"/>
                  </a:cubicBezTo>
                  <a:cubicBezTo>
                    <a:pt x="138" y="14"/>
                    <a:pt x="138" y="14"/>
                    <a:pt x="138" y="14"/>
                  </a:cubicBezTo>
                  <a:cubicBezTo>
                    <a:pt x="138" y="13"/>
                    <a:pt x="138" y="11"/>
                    <a:pt x="138" y="11"/>
                  </a:cubicBezTo>
                  <a:cubicBezTo>
                    <a:pt x="130" y="0"/>
                    <a:pt x="130" y="0"/>
                    <a:pt x="130" y="0"/>
                  </a:cubicBezTo>
                  <a:cubicBezTo>
                    <a:pt x="130" y="0"/>
                    <a:pt x="129" y="0"/>
                    <a:pt x="129" y="0"/>
                  </a:cubicBezTo>
                  <a:cubicBezTo>
                    <a:pt x="128" y="0"/>
                    <a:pt x="128" y="0"/>
                    <a:pt x="128" y="0"/>
                  </a:cubicBezTo>
                  <a:cubicBezTo>
                    <a:pt x="120" y="11"/>
                    <a:pt x="120" y="11"/>
                    <a:pt x="120" y="11"/>
                  </a:cubicBezTo>
                  <a:cubicBezTo>
                    <a:pt x="119" y="11"/>
                    <a:pt x="119" y="13"/>
                    <a:pt x="120" y="14"/>
                  </a:cubicBezTo>
                  <a:cubicBezTo>
                    <a:pt x="126" y="22"/>
                    <a:pt x="126" y="22"/>
                    <a:pt x="126" y="22"/>
                  </a:cubicBezTo>
                  <a:cubicBezTo>
                    <a:pt x="118" y="23"/>
                    <a:pt x="111" y="31"/>
                    <a:pt x="111" y="39"/>
                  </a:cubicBezTo>
                  <a:cubicBezTo>
                    <a:pt x="111" y="46"/>
                    <a:pt x="115" y="51"/>
                    <a:pt x="120" y="54"/>
                  </a:cubicBezTo>
                  <a:cubicBezTo>
                    <a:pt x="118" y="55"/>
                    <a:pt x="116" y="56"/>
                    <a:pt x="115" y="58"/>
                  </a:cubicBezTo>
                  <a:cubicBezTo>
                    <a:pt x="113" y="59"/>
                    <a:pt x="111" y="60"/>
                    <a:pt x="109" y="59"/>
                  </a:cubicBezTo>
                  <a:cubicBezTo>
                    <a:pt x="72" y="48"/>
                    <a:pt x="40" y="36"/>
                    <a:pt x="22" y="54"/>
                  </a:cubicBezTo>
                  <a:cubicBezTo>
                    <a:pt x="0" y="76"/>
                    <a:pt x="25" y="111"/>
                    <a:pt x="33" y="125"/>
                  </a:cubicBezTo>
                  <a:cubicBezTo>
                    <a:pt x="39" y="135"/>
                    <a:pt x="43" y="147"/>
                    <a:pt x="43" y="156"/>
                  </a:cubicBezTo>
                  <a:cubicBezTo>
                    <a:pt x="129" y="156"/>
                    <a:pt x="129" y="156"/>
                    <a:pt x="129" y="156"/>
                  </a:cubicBezTo>
                  <a:cubicBezTo>
                    <a:pt x="214" y="156"/>
                    <a:pt x="214" y="156"/>
                    <a:pt x="214" y="156"/>
                  </a:cubicBezTo>
                  <a:cubicBezTo>
                    <a:pt x="214" y="147"/>
                    <a:pt x="218" y="135"/>
                    <a:pt x="224" y="125"/>
                  </a:cubicBezTo>
                  <a:cubicBezTo>
                    <a:pt x="232" y="111"/>
                    <a:pt x="258" y="76"/>
                    <a:pt x="236" y="54"/>
                  </a:cubicBezTo>
                  <a:moveTo>
                    <a:pt x="103" y="144"/>
                  </a:moveTo>
                  <a:cubicBezTo>
                    <a:pt x="96" y="145"/>
                    <a:pt x="90" y="138"/>
                    <a:pt x="88" y="130"/>
                  </a:cubicBezTo>
                  <a:cubicBezTo>
                    <a:pt x="94" y="117"/>
                    <a:pt x="94" y="117"/>
                    <a:pt x="94" y="117"/>
                  </a:cubicBezTo>
                  <a:cubicBezTo>
                    <a:pt x="94" y="116"/>
                    <a:pt x="94" y="115"/>
                    <a:pt x="93" y="114"/>
                  </a:cubicBezTo>
                  <a:cubicBezTo>
                    <a:pt x="76" y="96"/>
                    <a:pt x="76" y="96"/>
                    <a:pt x="76" y="96"/>
                  </a:cubicBezTo>
                  <a:cubicBezTo>
                    <a:pt x="75" y="95"/>
                    <a:pt x="74" y="95"/>
                    <a:pt x="74" y="96"/>
                  </a:cubicBezTo>
                  <a:cubicBezTo>
                    <a:pt x="65" y="114"/>
                    <a:pt x="65" y="114"/>
                    <a:pt x="65" y="114"/>
                  </a:cubicBezTo>
                  <a:cubicBezTo>
                    <a:pt x="65" y="115"/>
                    <a:pt x="65" y="116"/>
                    <a:pt x="66" y="117"/>
                  </a:cubicBezTo>
                  <a:cubicBezTo>
                    <a:pt x="79" y="130"/>
                    <a:pt x="79" y="130"/>
                    <a:pt x="79" y="130"/>
                  </a:cubicBezTo>
                  <a:cubicBezTo>
                    <a:pt x="82" y="140"/>
                    <a:pt x="75" y="144"/>
                    <a:pt x="71" y="144"/>
                  </a:cubicBezTo>
                  <a:cubicBezTo>
                    <a:pt x="57" y="144"/>
                    <a:pt x="46" y="126"/>
                    <a:pt x="35" y="106"/>
                  </a:cubicBezTo>
                  <a:cubicBezTo>
                    <a:pt x="24" y="88"/>
                    <a:pt x="20" y="74"/>
                    <a:pt x="29" y="63"/>
                  </a:cubicBezTo>
                  <a:cubicBezTo>
                    <a:pt x="43" y="46"/>
                    <a:pt x="79" y="60"/>
                    <a:pt x="107" y="72"/>
                  </a:cubicBezTo>
                  <a:cubicBezTo>
                    <a:pt x="107" y="76"/>
                    <a:pt x="108" y="81"/>
                    <a:pt x="110" y="87"/>
                  </a:cubicBezTo>
                  <a:cubicBezTo>
                    <a:pt x="125" y="120"/>
                    <a:pt x="115" y="143"/>
                    <a:pt x="103" y="144"/>
                  </a:cubicBezTo>
                  <a:moveTo>
                    <a:pt x="222" y="106"/>
                  </a:moveTo>
                  <a:cubicBezTo>
                    <a:pt x="211" y="126"/>
                    <a:pt x="200" y="144"/>
                    <a:pt x="186" y="144"/>
                  </a:cubicBezTo>
                  <a:cubicBezTo>
                    <a:pt x="182" y="144"/>
                    <a:pt x="176" y="140"/>
                    <a:pt x="178" y="130"/>
                  </a:cubicBezTo>
                  <a:cubicBezTo>
                    <a:pt x="191" y="117"/>
                    <a:pt x="191" y="117"/>
                    <a:pt x="191" y="117"/>
                  </a:cubicBezTo>
                  <a:cubicBezTo>
                    <a:pt x="192" y="116"/>
                    <a:pt x="193" y="115"/>
                    <a:pt x="192" y="114"/>
                  </a:cubicBezTo>
                  <a:cubicBezTo>
                    <a:pt x="184" y="96"/>
                    <a:pt x="184" y="96"/>
                    <a:pt x="184" y="96"/>
                  </a:cubicBezTo>
                  <a:cubicBezTo>
                    <a:pt x="183" y="95"/>
                    <a:pt x="182" y="95"/>
                    <a:pt x="182" y="96"/>
                  </a:cubicBezTo>
                  <a:cubicBezTo>
                    <a:pt x="164" y="114"/>
                    <a:pt x="164" y="114"/>
                    <a:pt x="164" y="114"/>
                  </a:cubicBezTo>
                  <a:cubicBezTo>
                    <a:pt x="163" y="115"/>
                    <a:pt x="163" y="116"/>
                    <a:pt x="164" y="117"/>
                  </a:cubicBezTo>
                  <a:cubicBezTo>
                    <a:pt x="169" y="130"/>
                    <a:pt x="169" y="130"/>
                    <a:pt x="169" y="130"/>
                  </a:cubicBezTo>
                  <a:cubicBezTo>
                    <a:pt x="167" y="138"/>
                    <a:pt x="161" y="145"/>
                    <a:pt x="155" y="144"/>
                  </a:cubicBezTo>
                  <a:cubicBezTo>
                    <a:pt x="142" y="143"/>
                    <a:pt x="132" y="120"/>
                    <a:pt x="147" y="87"/>
                  </a:cubicBezTo>
                  <a:cubicBezTo>
                    <a:pt x="150" y="81"/>
                    <a:pt x="151" y="76"/>
                    <a:pt x="150" y="72"/>
                  </a:cubicBezTo>
                  <a:cubicBezTo>
                    <a:pt x="179" y="60"/>
                    <a:pt x="215" y="46"/>
                    <a:pt x="229" y="63"/>
                  </a:cubicBezTo>
                  <a:cubicBezTo>
                    <a:pt x="237" y="74"/>
                    <a:pt x="233" y="88"/>
                    <a:pt x="222" y="10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userDrawn="1">
            <p:ph type="ctrTitle" hasCustomPrompt="1"/>
          </p:nvPr>
        </p:nvSpPr>
        <p:spPr>
          <a:xfrm>
            <a:off x="576072" y="4169664"/>
            <a:ext cx="9144000" cy="1143000"/>
          </a:xfrm>
        </p:spPr>
        <p:txBody>
          <a:bodyPr anchor="b" anchorCtr="0"/>
          <a:lstStyle>
            <a:lvl1pPr>
              <a:lnSpc>
                <a:spcPts val="4500"/>
              </a:lnSpc>
              <a:defRPr sz="4000" b="0" cap="none" spc="0" baseline="0">
                <a:solidFill>
                  <a:schemeClr val="accent1"/>
                </a:solidFill>
                <a:latin typeface="Century Gothic" panose="020B0502020202020204" pitchFamily="34" charset="0"/>
              </a:defRPr>
            </a:lvl1pPr>
          </a:lstStyle>
          <a:p>
            <a:r>
              <a:rPr lang="en-US" dirty="0"/>
              <a:t>Click to Edit Presentation Title </a:t>
            </a:r>
            <a:br>
              <a:rPr lang="en-US" dirty="0"/>
            </a:br>
            <a:r>
              <a:rPr lang="en-US" dirty="0"/>
              <a:t>Use Two Lines if Needed</a:t>
            </a:r>
          </a:p>
        </p:txBody>
      </p:sp>
      <p:sp>
        <p:nvSpPr>
          <p:cNvPr id="3" name="Subtitle 2"/>
          <p:cNvSpPr>
            <a:spLocks noGrp="1"/>
          </p:cNvSpPr>
          <p:nvPr userDrawn="1">
            <p:ph type="subTitle" idx="1" hasCustomPrompt="1"/>
          </p:nvPr>
        </p:nvSpPr>
        <p:spPr>
          <a:xfrm>
            <a:off x="576072" y="5413248"/>
            <a:ext cx="9144000" cy="274320"/>
          </a:xfrm>
        </p:spPr>
        <p:txBody>
          <a:bodyPr anchor="b" anchorCtr="0"/>
          <a:lstStyle>
            <a:lvl1pPr marL="0" indent="0" algn="l">
              <a:spcAft>
                <a:spcPts val="0"/>
              </a:spcAft>
              <a:buNone/>
              <a:defRPr sz="1700">
                <a:solidFill>
                  <a:schemeClr val="accent5"/>
                </a:solidFill>
                <a:latin typeface="Arial Black" panose="020B0A04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Subhead</a:t>
            </a:r>
          </a:p>
        </p:txBody>
      </p:sp>
      <p:sp>
        <p:nvSpPr>
          <p:cNvPr id="5" name="Text Placeholder 4"/>
          <p:cNvSpPr>
            <a:spLocks noGrp="1"/>
          </p:cNvSpPr>
          <p:nvPr>
            <p:ph type="body" sz="quarter" idx="10" hasCustomPrompt="1"/>
          </p:nvPr>
        </p:nvSpPr>
        <p:spPr>
          <a:xfrm>
            <a:off x="576072" y="6007608"/>
            <a:ext cx="9144000" cy="274320"/>
          </a:xfrm>
        </p:spPr>
        <p:txBody>
          <a:bodyPr/>
          <a:lstStyle>
            <a:lvl1pPr marL="0" indent="0">
              <a:spcAft>
                <a:spcPts val="0"/>
              </a:spcAft>
              <a:buNone/>
              <a:defRPr sz="1600" cap="none" baseline="0">
                <a:solidFill>
                  <a:schemeClr val="bg2"/>
                </a:solidFill>
              </a:defRPr>
            </a:lvl1pPr>
          </a:lstStyle>
          <a:p>
            <a:pPr lvl="0"/>
            <a:r>
              <a:rPr lang="en-US" dirty="0"/>
              <a:t>Month 11, 2018</a:t>
            </a:r>
          </a:p>
        </p:txBody>
      </p:sp>
      <p:sp>
        <p:nvSpPr>
          <p:cNvPr id="12" name="Rectangle 11"/>
          <p:cNvSpPr/>
          <p:nvPr userDrawn="1"/>
        </p:nvSpPr>
        <p:spPr>
          <a:xfrm>
            <a:off x="576072" y="5791200"/>
            <a:ext cx="11036808" cy="1005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40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3" name="Subtitle 2"/>
          <p:cNvSpPr>
            <a:spLocks noGrp="1"/>
          </p:cNvSpPr>
          <p:nvPr userDrawn="1">
            <p:ph type="subTitle" idx="1" hasCustomPrompt="1"/>
          </p:nvPr>
        </p:nvSpPr>
        <p:spPr>
          <a:xfrm>
            <a:off x="576072" y="4105656"/>
            <a:ext cx="9144000" cy="1143000"/>
          </a:xfrm>
        </p:spPr>
        <p:txBody>
          <a:bodyPr anchor="t" anchorCtr="0"/>
          <a:lstStyle>
            <a:lvl1pPr marL="0" indent="0" algn="l">
              <a:lnSpc>
                <a:spcPts val="4500"/>
              </a:lnSpc>
              <a:spcAft>
                <a:spcPts val="0"/>
              </a:spcAft>
              <a:buNone/>
              <a:defRPr sz="4000" baseline="0">
                <a:solidFill>
                  <a:schemeClr val="accent6">
                    <a:lumMod val="60000"/>
                    <a:lumOff val="40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Section Title</a:t>
            </a:r>
          </a:p>
        </p:txBody>
      </p:sp>
      <p:pic>
        <p:nvPicPr>
          <p:cNvPr id="8" name="Picture Placeholder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802" t="21590" r="3194" b="21590"/>
          <a:stretch/>
        </p:blipFill>
        <p:spPr>
          <a:xfrm>
            <a:off x="0" y="0"/>
            <a:ext cx="12188825" cy="3895344"/>
          </a:xfrm>
          <a:prstGeom prst="rect">
            <a:avLst/>
          </a:prstGeom>
          <a:blipFill dpi="0" rotWithShape="1">
            <a:blip r:embed="rId3"/>
            <a:srcRect/>
            <a:tile tx="0" ty="-488950" sx="100000" sy="100000" flip="none" algn="ctr"/>
          </a:blipFill>
        </p:spPr>
      </p:pic>
      <p:sp>
        <p:nvSpPr>
          <p:cNvPr id="9" name="Rectangle 8"/>
          <p:cNvSpPr/>
          <p:nvPr userDrawn="1"/>
        </p:nvSpPr>
        <p:spPr>
          <a:xfrm>
            <a:off x="0" y="3885532"/>
            <a:ext cx="12188825" cy="1005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kern="400" baseline="0" dirty="0">
              <a:solidFill>
                <a:schemeClr val="accent3"/>
              </a:solidFill>
              <a:latin typeface="Arial" panose="020B0604020202020204" pitchFamily="34" charset="0"/>
              <a:cs typeface="Arial" panose="020B0604020202020204" pitchFamily="34" charset="0"/>
            </a:endParaRPr>
          </a:p>
        </p:txBody>
      </p:sp>
      <p:sp>
        <p:nvSpPr>
          <p:cNvPr id="2" name="Title 1"/>
          <p:cNvSpPr>
            <a:spLocks noGrp="1"/>
          </p:cNvSpPr>
          <p:nvPr userDrawn="1">
            <p:ph type="ctrTitle" hasCustomPrompt="1"/>
          </p:nvPr>
        </p:nvSpPr>
        <p:spPr>
          <a:xfrm>
            <a:off x="576072" y="2694267"/>
            <a:ext cx="9144000" cy="1143000"/>
          </a:xfrm>
        </p:spPr>
        <p:txBody>
          <a:bodyPr anchor="b" anchorCtr="0"/>
          <a:lstStyle>
            <a:lvl1pPr>
              <a:lnSpc>
                <a:spcPts val="4500"/>
              </a:lnSpc>
              <a:defRPr sz="4000" b="0" cap="none" spc="0" baseline="0">
                <a:solidFill>
                  <a:schemeClr val="bg1"/>
                </a:solidFill>
                <a:latin typeface="Arial Black" panose="020B0A04020102020204" pitchFamily="34" charset="0"/>
              </a:defRPr>
            </a:lvl1pPr>
          </a:lstStyle>
          <a:p>
            <a:r>
              <a:rPr lang="en-US" dirty="0"/>
              <a:t>Section #</a:t>
            </a:r>
          </a:p>
        </p:txBody>
      </p:sp>
    </p:spTree>
    <p:extLst>
      <p:ext uri="{BB962C8B-B14F-4D97-AF65-F5344CB8AC3E}">
        <p14:creationId xmlns:p14="http://schemas.microsoft.com/office/powerpoint/2010/main" val="2865192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pic>
        <p:nvPicPr>
          <p:cNvPr id="6" name="Picture Placeholder 1"/>
          <p:cNvPicPr>
            <a:picLocks/>
          </p:cNvPicPr>
          <p:nvPr userDrawn="1"/>
        </p:nvPicPr>
        <p:blipFill rotWithShape="1">
          <a:blip r:embed="rId2" cstate="print">
            <a:extLst>
              <a:ext uri="{28A0092B-C50C-407E-A947-70E740481C1C}">
                <a14:useLocalDpi xmlns:a14="http://schemas.microsoft.com/office/drawing/2010/main" val="0"/>
              </a:ext>
            </a:extLst>
          </a:blip>
          <a:srcRect l="3344" t="5631" r="3178" b="5293"/>
          <a:stretch/>
        </p:blipFill>
        <p:spPr>
          <a:xfrm>
            <a:off x="0" y="0"/>
            <a:ext cx="12188824" cy="3895344"/>
          </a:xfrm>
          <a:prstGeom prst="rect">
            <a:avLst/>
          </a:prstGeom>
          <a:blipFill dpi="0" rotWithShape="1">
            <a:blip r:embed="rId3"/>
            <a:srcRect/>
            <a:tile tx="0" ty="-488950" sx="100000" sy="100000" flip="none" algn="ctr"/>
          </a:blipFill>
        </p:spPr>
      </p:pic>
      <p:sp>
        <p:nvSpPr>
          <p:cNvPr id="3" name="Subtitle 2"/>
          <p:cNvSpPr>
            <a:spLocks noGrp="1"/>
          </p:cNvSpPr>
          <p:nvPr userDrawn="1">
            <p:ph type="subTitle" idx="1" hasCustomPrompt="1"/>
          </p:nvPr>
        </p:nvSpPr>
        <p:spPr>
          <a:xfrm>
            <a:off x="576072" y="4034118"/>
            <a:ext cx="9144000" cy="1143000"/>
          </a:xfrm>
        </p:spPr>
        <p:txBody>
          <a:bodyPr anchor="t" anchorCtr="0"/>
          <a:lstStyle>
            <a:lvl1pPr marL="0" indent="0" algn="l">
              <a:lnSpc>
                <a:spcPts val="4500"/>
              </a:lnSpc>
              <a:spcAft>
                <a:spcPts val="0"/>
              </a:spcAft>
              <a:buNone/>
              <a:defRPr sz="4000">
                <a:solidFill>
                  <a:schemeClr val="accent6">
                    <a:lumMod val="60000"/>
                    <a:lumOff val="40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Section Title</a:t>
            </a:r>
          </a:p>
        </p:txBody>
      </p:sp>
      <p:sp>
        <p:nvSpPr>
          <p:cNvPr id="2" name="Title 1"/>
          <p:cNvSpPr>
            <a:spLocks noGrp="1"/>
          </p:cNvSpPr>
          <p:nvPr userDrawn="1">
            <p:ph type="ctrTitle" hasCustomPrompt="1"/>
          </p:nvPr>
        </p:nvSpPr>
        <p:spPr>
          <a:xfrm>
            <a:off x="576072" y="2598345"/>
            <a:ext cx="4389120" cy="1208315"/>
          </a:xfrm>
        </p:spPr>
        <p:txBody>
          <a:bodyPr anchor="b" anchorCtr="0"/>
          <a:lstStyle>
            <a:lvl1pPr>
              <a:lnSpc>
                <a:spcPts val="3000"/>
              </a:lnSpc>
              <a:defRPr sz="2400" b="0" cap="none" spc="0" baseline="0">
                <a:solidFill>
                  <a:schemeClr val="bg1"/>
                </a:solidFill>
                <a:latin typeface="Arial Black" panose="020B0A04020102020204" pitchFamily="34" charset="0"/>
              </a:defRPr>
            </a:lvl1pPr>
          </a:lstStyle>
          <a:p>
            <a:r>
              <a:rPr lang="en-US" dirty="0"/>
              <a:t>Click to Edit Heading </a:t>
            </a:r>
          </a:p>
        </p:txBody>
      </p:sp>
    </p:spTree>
    <p:extLst>
      <p:ext uri="{BB962C8B-B14F-4D97-AF65-F5344CB8AC3E}">
        <p14:creationId xmlns:p14="http://schemas.microsoft.com/office/powerpoint/2010/main" val="884796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spTree>
      <p:nvGrpSpPr>
        <p:cNvPr id="1" name=""/>
        <p:cNvGrpSpPr/>
        <p:nvPr/>
      </p:nvGrpSpPr>
      <p:grpSpPr>
        <a:xfrm>
          <a:off x="0" y="0"/>
          <a:ext cx="0" cy="0"/>
          <a:chOff x="0" y="0"/>
          <a:chExt cx="0" cy="0"/>
        </a:xfrm>
      </p:grpSpPr>
      <p:pic>
        <p:nvPicPr>
          <p:cNvPr id="5" name="Picture Placeholder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5" t="21590" r="3194" b="21590"/>
          <a:stretch/>
        </p:blipFill>
        <p:spPr>
          <a:xfrm>
            <a:off x="0" y="0"/>
            <a:ext cx="12188825" cy="3895344"/>
          </a:xfrm>
          <a:prstGeom prst="rect">
            <a:avLst/>
          </a:prstGeom>
        </p:spPr>
      </p:pic>
      <p:sp>
        <p:nvSpPr>
          <p:cNvPr id="3" name="Subtitle 2"/>
          <p:cNvSpPr>
            <a:spLocks noGrp="1"/>
          </p:cNvSpPr>
          <p:nvPr userDrawn="1">
            <p:ph type="subTitle" idx="1" hasCustomPrompt="1"/>
          </p:nvPr>
        </p:nvSpPr>
        <p:spPr>
          <a:xfrm>
            <a:off x="576072" y="4032504"/>
            <a:ext cx="9144000" cy="1143000"/>
          </a:xfrm>
        </p:spPr>
        <p:txBody>
          <a:bodyPr anchor="t" anchorCtr="0"/>
          <a:lstStyle>
            <a:lvl1pPr marL="0" indent="0" algn="l">
              <a:lnSpc>
                <a:spcPts val="4500"/>
              </a:lnSpc>
              <a:spcAft>
                <a:spcPts val="0"/>
              </a:spcAft>
              <a:buNone/>
              <a:defRPr sz="4000">
                <a:solidFill>
                  <a:schemeClr val="accent6">
                    <a:lumMod val="60000"/>
                    <a:lumOff val="40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Section Title</a:t>
            </a:r>
          </a:p>
        </p:txBody>
      </p:sp>
      <p:sp>
        <p:nvSpPr>
          <p:cNvPr id="2" name="Title 1"/>
          <p:cNvSpPr>
            <a:spLocks noGrp="1"/>
          </p:cNvSpPr>
          <p:nvPr userDrawn="1">
            <p:ph type="ctrTitle" hasCustomPrompt="1"/>
          </p:nvPr>
        </p:nvSpPr>
        <p:spPr>
          <a:xfrm>
            <a:off x="576072" y="2781360"/>
            <a:ext cx="4572000" cy="1005840"/>
          </a:xfrm>
        </p:spPr>
        <p:txBody>
          <a:bodyPr anchor="b" anchorCtr="0"/>
          <a:lstStyle>
            <a:lvl1pPr>
              <a:lnSpc>
                <a:spcPts val="2500"/>
              </a:lnSpc>
              <a:defRPr sz="1800" b="0" cap="all" spc="0" baseline="0">
                <a:solidFill>
                  <a:schemeClr val="tx2"/>
                </a:solidFill>
                <a:latin typeface="Arial Black" panose="020B0A04020102020204" pitchFamily="34" charset="0"/>
              </a:defRPr>
            </a:lvl1pPr>
          </a:lstStyle>
          <a:p>
            <a:r>
              <a:rPr lang="en-US" dirty="0"/>
              <a:t>Click to Edit heading</a:t>
            </a:r>
          </a:p>
        </p:txBody>
      </p:sp>
    </p:spTree>
    <p:extLst>
      <p:ext uri="{BB962C8B-B14F-4D97-AF65-F5344CB8AC3E}">
        <p14:creationId xmlns:p14="http://schemas.microsoft.com/office/powerpoint/2010/main" val="96496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CA3C-53B6-A948-952B-DC837B209A74}"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79982-D00B-8240-B885-F02EC340B4B0}" type="slidenum">
              <a:rPr lang="en-US" smtClean="0"/>
              <a:t>‹#›</a:t>
            </a:fld>
            <a:endParaRPr lang="en-US"/>
          </a:p>
        </p:txBody>
      </p:sp>
    </p:spTree>
    <p:extLst>
      <p:ext uri="{BB962C8B-B14F-4D97-AF65-F5344CB8AC3E}">
        <p14:creationId xmlns:p14="http://schemas.microsoft.com/office/powerpoint/2010/main" val="1488153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2"/>
            <a:ext cx="12191999" cy="6858000"/>
          </a:xfrm>
          <a:prstGeom prst="rect">
            <a:avLst/>
          </a:prstGeom>
        </p:spPr>
      </p:pic>
      <p:grpSp>
        <p:nvGrpSpPr>
          <p:cNvPr id="6" name="Group 5"/>
          <p:cNvGrpSpPr>
            <a:grpSpLocks noChangeAspect="1"/>
          </p:cNvGrpSpPr>
          <p:nvPr userDrawn="1"/>
        </p:nvGrpSpPr>
        <p:grpSpPr>
          <a:xfrm>
            <a:off x="556196" y="5574408"/>
            <a:ext cx="1202227" cy="743904"/>
            <a:chOff x="654050" y="5141913"/>
            <a:chExt cx="1911350" cy="1182688"/>
          </a:xfrm>
        </p:grpSpPr>
        <p:sp>
          <p:nvSpPr>
            <p:cNvPr id="9" name="Rectangle 8"/>
            <p:cNvSpPr>
              <a:spLocks noChangeArrowheads="1"/>
            </p:cNvSpPr>
            <p:nvPr userDrawn="1"/>
          </p:nvSpPr>
          <p:spPr bwMode="auto">
            <a:xfrm>
              <a:off x="2517775" y="6078538"/>
              <a:ext cx="47625" cy="2413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2305050" y="6138863"/>
              <a:ext cx="180975" cy="185738"/>
            </a:xfrm>
            <a:custGeom>
              <a:avLst/>
              <a:gdLst>
                <a:gd name="T0" fmla="*/ 19 w 75"/>
                <a:gd name="T1" fmla="*/ 38 h 77"/>
                <a:gd name="T2" fmla="*/ 37 w 75"/>
                <a:gd name="T3" fmla="*/ 15 h 77"/>
                <a:gd name="T4" fmla="*/ 55 w 75"/>
                <a:gd name="T5" fmla="*/ 38 h 77"/>
                <a:gd name="T6" fmla="*/ 37 w 75"/>
                <a:gd name="T7" fmla="*/ 62 h 77"/>
                <a:gd name="T8" fmla="*/ 19 w 75"/>
                <a:gd name="T9" fmla="*/ 38 h 77"/>
                <a:gd name="T10" fmla="*/ 0 w 75"/>
                <a:gd name="T11" fmla="*/ 38 h 77"/>
                <a:gd name="T12" fmla="*/ 37 w 75"/>
                <a:gd name="T13" fmla="*/ 77 h 77"/>
                <a:gd name="T14" fmla="*/ 75 w 75"/>
                <a:gd name="T15" fmla="*/ 38 h 77"/>
                <a:gd name="T16" fmla="*/ 37 w 75"/>
                <a:gd name="T17" fmla="*/ 0 h 77"/>
                <a:gd name="T18" fmla="*/ 0 w 75"/>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19" y="38"/>
                  </a:moveTo>
                  <a:cubicBezTo>
                    <a:pt x="19" y="27"/>
                    <a:pt x="23" y="15"/>
                    <a:pt x="37" y="15"/>
                  </a:cubicBezTo>
                  <a:cubicBezTo>
                    <a:pt x="51" y="15"/>
                    <a:pt x="55" y="27"/>
                    <a:pt x="55" y="38"/>
                  </a:cubicBezTo>
                  <a:cubicBezTo>
                    <a:pt x="55" y="50"/>
                    <a:pt x="51" y="62"/>
                    <a:pt x="37" y="62"/>
                  </a:cubicBezTo>
                  <a:cubicBezTo>
                    <a:pt x="23" y="62"/>
                    <a:pt x="19" y="50"/>
                    <a:pt x="19" y="38"/>
                  </a:cubicBezTo>
                  <a:moveTo>
                    <a:pt x="0" y="38"/>
                  </a:moveTo>
                  <a:cubicBezTo>
                    <a:pt x="0" y="61"/>
                    <a:pt x="14" y="77"/>
                    <a:pt x="37" y="77"/>
                  </a:cubicBezTo>
                  <a:cubicBezTo>
                    <a:pt x="60" y="77"/>
                    <a:pt x="75" y="61"/>
                    <a:pt x="75" y="38"/>
                  </a:cubicBezTo>
                  <a:cubicBezTo>
                    <a:pt x="75" y="15"/>
                    <a:pt x="60" y="0"/>
                    <a:pt x="37" y="0"/>
                  </a:cubicBezTo>
                  <a:cubicBezTo>
                    <a:pt x="14" y="0"/>
                    <a:pt x="0" y="15"/>
                    <a:pt x="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noEditPoints="1"/>
            </p:cNvSpPr>
            <p:nvPr userDrawn="1"/>
          </p:nvSpPr>
          <p:spPr bwMode="auto">
            <a:xfrm>
              <a:off x="2105025" y="6138863"/>
              <a:ext cx="180975" cy="185738"/>
            </a:xfrm>
            <a:custGeom>
              <a:avLst/>
              <a:gdLst>
                <a:gd name="T0" fmla="*/ 20 w 75"/>
                <a:gd name="T1" fmla="*/ 38 h 77"/>
                <a:gd name="T2" fmla="*/ 37 w 75"/>
                <a:gd name="T3" fmla="*/ 15 h 77"/>
                <a:gd name="T4" fmla="*/ 55 w 75"/>
                <a:gd name="T5" fmla="*/ 38 h 77"/>
                <a:gd name="T6" fmla="*/ 37 w 75"/>
                <a:gd name="T7" fmla="*/ 62 h 77"/>
                <a:gd name="T8" fmla="*/ 20 w 75"/>
                <a:gd name="T9" fmla="*/ 38 h 77"/>
                <a:gd name="T10" fmla="*/ 0 w 75"/>
                <a:gd name="T11" fmla="*/ 38 h 77"/>
                <a:gd name="T12" fmla="*/ 37 w 75"/>
                <a:gd name="T13" fmla="*/ 77 h 77"/>
                <a:gd name="T14" fmla="*/ 75 w 75"/>
                <a:gd name="T15" fmla="*/ 38 h 77"/>
                <a:gd name="T16" fmla="*/ 37 w 75"/>
                <a:gd name="T17" fmla="*/ 0 h 77"/>
                <a:gd name="T18" fmla="*/ 0 w 75"/>
                <a:gd name="T19"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20" y="38"/>
                  </a:moveTo>
                  <a:cubicBezTo>
                    <a:pt x="20" y="27"/>
                    <a:pt x="24" y="15"/>
                    <a:pt x="37" y="15"/>
                  </a:cubicBezTo>
                  <a:cubicBezTo>
                    <a:pt x="51" y="15"/>
                    <a:pt x="55" y="27"/>
                    <a:pt x="55" y="38"/>
                  </a:cubicBezTo>
                  <a:cubicBezTo>
                    <a:pt x="55" y="50"/>
                    <a:pt x="51" y="62"/>
                    <a:pt x="37" y="62"/>
                  </a:cubicBezTo>
                  <a:cubicBezTo>
                    <a:pt x="24" y="62"/>
                    <a:pt x="20" y="50"/>
                    <a:pt x="20" y="38"/>
                  </a:cubicBezTo>
                  <a:moveTo>
                    <a:pt x="0" y="38"/>
                  </a:moveTo>
                  <a:cubicBezTo>
                    <a:pt x="0" y="61"/>
                    <a:pt x="14" y="77"/>
                    <a:pt x="37" y="77"/>
                  </a:cubicBezTo>
                  <a:cubicBezTo>
                    <a:pt x="60" y="77"/>
                    <a:pt x="75" y="61"/>
                    <a:pt x="75" y="38"/>
                  </a:cubicBezTo>
                  <a:cubicBezTo>
                    <a:pt x="75" y="15"/>
                    <a:pt x="60" y="0"/>
                    <a:pt x="37" y="0"/>
                  </a:cubicBezTo>
                  <a:cubicBezTo>
                    <a:pt x="14" y="0"/>
                    <a:pt x="0" y="15"/>
                    <a:pt x="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1917700" y="6078538"/>
              <a:ext cx="163513" cy="241300"/>
            </a:xfrm>
            <a:custGeom>
              <a:avLst/>
              <a:gdLst>
                <a:gd name="T0" fmla="*/ 0 w 68"/>
                <a:gd name="T1" fmla="*/ 100 h 100"/>
                <a:gd name="T2" fmla="*/ 20 w 68"/>
                <a:gd name="T3" fmla="*/ 100 h 100"/>
                <a:gd name="T4" fmla="*/ 20 w 68"/>
                <a:gd name="T5" fmla="*/ 62 h 100"/>
                <a:gd name="T6" fmla="*/ 35 w 68"/>
                <a:gd name="T7" fmla="*/ 41 h 100"/>
                <a:gd name="T8" fmla="*/ 48 w 68"/>
                <a:gd name="T9" fmla="*/ 59 h 100"/>
                <a:gd name="T10" fmla="*/ 48 w 68"/>
                <a:gd name="T11" fmla="*/ 100 h 100"/>
                <a:gd name="T12" fmla="*/ 68 w 68"/>
                <a:gd name="T13" fmla="*/ 100 h 100"/>
                <a:gd name="T14" fmla="*/ 68 w 68"/>
                <a:gd name="T15" fmla="*/ 55 h 100"/>
                <a:gd name="T16" fmla="*/ 41 w 68"/>
                <a:gd name="T17" fmla="*/ 25 h 100"/>
                <a:gd name="T18" fmla="*/ 20 w 68"/>
                <a:gd name="T19" fmla="*/ 37 h 100"/>
                <a:gd name="T20" fmla="*/ 20 w 68"/>
                <a:gd name="T21" fmla="*/ 37 h 100"/>
                <a:gd name="T22" fmla="*/ 20 w 68"/>
                <a:gd name="T23" fmla="*/ 0 h 100"/>
                <a:gd name="T24" fmla="*/ 0 w 68"/>
                <a:gd name="T25" fmla="*/ 0 h 100"/>
                <a:gd name="T26" fmla="*/ 0 w 68"/>
                <a:gd name="T2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0">
                  <a:moveTo>
                    <a:pt x="0" y="100"/>
                  </a:moveTo>
                  <a:cubicBezTo>
                    <a:pt x="20" y="100"/>
                    <a:pt x="20" y="100"/>
                    <a:pt x="20" y="100"/>
                  </a:cubicBezTo>
                  <a:cubicBezTo>
                    <a:pt x="20" y="62"/>
                    <a:pt x="20" y="62"/>
                    <a:pt x="20" y="62"/>
                  </a:cubicBezTo>
                  <a:cubicBezTo>
                    <a:pt x="20" y="47"/>
                    <a:pt x="24" y="41"/>
                    <a:pt x="35" y="41"/>
                  </a:cubicBezTo>
                  <a:cubicBezTo>
                    <a:pt x="44" y="41"/>
                    <a:pt x="48" y="47"/>
                    <a:pt x="48" y="59"/>
                  </a:cubicBezTo>
                  <a:cubicBezTo>
                    <a:pt x="48" y="100"/>
                    <a:pt x="48" y="100"/>
                    <a:pt x="48" y="100"/>
                  </a:cubicBezTo>
                  <a:cubicBezTo>
                    <a:pt x="68" y="100"/>
                    <a:pt x="68" y="100"/>
                    <a:pt x="68" y="100"/>
                  </a:cubicBezTo>
                  <a:cubicBezTo>
                    <a:pt x="68" y="55"/>
                    <a:pt x="68" y="55"/>
                    <a:pt x="68" y="55"/>
                  </a:cubicBezTo>
                  <a:cubicBezTo>
                    <a:pt x="68" y="37"/>
                    <a:pt x="62" y="25"/>
                    <a:pt x="41" y="25"/>
                  </a:cubicBezTo>
                  <a:cubicBezTo>
                    <a:pt x="34" y="25"/>
                    <a:pt x="25" y="29"/>
                    <a:pt x="20" y="37"/>
                  </a:cubicBezTo>
                  <a:cubicBezTo>
                    <a:pt x="20" y="37"/>
                    <a:pt x="20" y="37"/>
                    <a:pt x="20" y="37"/>
                  </a:cubicBezTo>
                  <a:cubicBezTo>
                    <a:pt x="20" y="0"/>
                    <a:pt x="20" y="0"/>
                    <a:pt x="20" y="0"/>
                  </a:cubicBezTo>
                  <a:cubicBezTo>
                    <a:pt x="0" y="0"/>
                    <a:pt x="0" y="0"/>
                    <a:pt x="0" y="0"/>
                  </a:cubicBezTo>
                  <a:lnTo>
                    <a:pt x="0"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1717675" y="6138863"/>
              <a:ext cx="169863" cy="185738"/>
            </a:xfrm>
            <a:custGeom>
              <a:avLst/>
              <a:gdLst>
                <a:gd name="T0" fmla="*/ 71 w 71"/>
                <a:gd name="T1" fmla="*/ 28 h 77"/>
                <a:gd name="T2" fmla="*/ 37 w 71"/>
                <a:gd name="T3" fmla="*/ 0 h 77"/>
                <a:gd name="T4" fmla="*/ 0 w 71"/>
                <a:gd name="T5" fmla="*/ 39 h 77"/>
                <a:gd name="T6" fmla="*/ 36 w 71"/>
                <a:gd name="T7" fmla="*/ 77 h 77"/>
                <a:gd name="T8" fmla="*/ 71 w 71"/>
                <a:gd name="T9" fmla="*/ 47 h 77"/>
                <a:gd name="T10" fmla="*/ 52 w 71"/>
                <a:gd name="T11" fmla="*/ 47 h 77"/>
                <a:gd name="T12" fmla="*/ 36 w 71"/>
                <a:gd name="T13" fmla="*/ 62 h 77"/>
                <a:gd name="T14" fmla="*/ 20 w 71"/>
                <a:gd name="T15" fmla="*/ 39 h 77"/>
                <a:gd name="T16" fmla="*/ 37 w 71"/>
                <a:gd name="T17" fmla="*/ 15 h 77"/>
                <a:gd name="T18" fmla="*/ 51 w 71"/>
                <a:gd name="T19" fmla="*/ 28 h 77"/>
                <a:gd name="T20" fmla="*/ 71 w 71"/>
                <a:gd name="T2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77">
                  <a:moveTo>
                    <a:pt x="71" y="28"/>
                  </a:moveTo>
                  <a:cubicBezTo>
                    <a:pt x="70" y="9"/>
                    <a:pt x="54" y="0"/>
                    <a:pt x="37" y="0"/>
                  </a:cubicBezTo>
                  <a:cubicBezTo>
                    <a:pt x="13" y="0"/>
                    <a:pt x="0" y="17"/>
                    <a:pt x="0" y="39"/>
                  </a:cubicBezTo>
                  <a:cubicBezTo>
                    <a:pt x="0" y="61"/>
                    <a:pt x="15" y="77"/>
                    <a:pt x="36" y="77"/>
                  </a:cubicBezTo>
                  <a:cubicBezTo>
                    <a:pt x="56" y="77"/>
                    <a:pt x="69" y="66"/>
                    <a:pt x="71" y="47"/>
                  </a:cubicBezTo>
                  <a:cubicBezTo>
                    <a:pt x="52" y="47"/>
                    <a:pt x="52" y="47"/>
                    <a:pt x="52" y="47"/>
                  </a:cubicBezTo>
                  <a:cubicBezTo>
                    <a:pt x="51" y="56"/>
                    <a:pt x="46" y="62"/>
                    <a:pt x="36" y="62"/>
                  </a:cubicBezTo>
                  <a:cubicBezTo>
                    <a:pt x="24" y="62"/>
                    <a:pt x="20" y="49"/>
                    <a:pt x="20" y="39"/>
                  </a:cubicBezTo>
                  <a:cubicBezTo>
                    <a:pt x="20" y="28"/>
                    <a:pt x="24" y="15"/>
                    <a:pt x="37" y="15"/>
                  </a:cubicBezTo>
                  <a:cubicBezTo>
                    <a:pt x="45" y="15"/>
                    <a:pt x="50" y="20"/>
                    <a:pt x="51" y="28"/>
                  </a:cubicBezTo>
                  <a:lnTo>
                    <a:pt x="71"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1493838" y="6070600"/>
              <a:ext cx="201613" cy="254000"/>
            </a:xfrm>
            <a:custGeom>
              <a:avLst/>
              <a:gdLst>
                <a:gd name="T0" fmla="*/ 0 w 84"/>
                <a:gd name="T1" fmla="*/ 69 h 105"/>
                <a:gd name="T2" fmla="*/ 43 w 84"/>
                <a:gd name="T3" fmla="*/ 105 h 105"/>
                <a:gd name="T4" fmla="*/ 84 w 84"/>
                <a:gd name="T5" fmla="*/ 73 h 105"/>
                <a:gd name="T6" fmla="*/ 54 w 84"/>
                <a:gd name="T7" fmla="*/ 44 h 105"/>
                <a:gd name="T8" fmla="*/ 25 w 84"/>
                <a:gd name="T9" fmla="*/ 29 h 105"/>
                <a:gd name="T10" fmla="*/ 40 w 84"/>
                <a:gd name="T11" fmla="*/ 17 h 105"/>
                <a:gd name="T12" fmla="*/ 60 w 84"/>
                <a:gd name="T13" fmla="*/ 32 h 105"/>
                <a:gd name="T14" fmla="*/ 81 w 84"/>
                <a:gd name="T15" fmla="*/ 32 h 105"/>
                <a:gd name="T16" fmla="*/ 41 w 84"/>
                <a:gd name="T17" fmla="*/ 0 h 105"/>
                <a:gd name="T18" fmla="*/ 3 w 84"/>
                <a:gd name="T19" fmla="*/ 30 h 105"/>
                <a:gd name="T20" fmla="*/ 33 w 84"/>
                <a:gd name="T21" fmla="*/ 59 h 105"/>
                <a:gd name="T22" fmla="*/ 63 w 84"/>
                <a:gd name="T23" fmla="*/ 75 h 105"/>
                <a:gd name="T24" fmla="*/ 43 w 84"/>
                <a:gd name="T25" fmla="*/ 88 h 105"/>
                <a:gd name="T26" fmla="*/ 21 w 84"/>
                <a:gd name="T27" fmla="*/ 69 h 105"/>
                <a:gd name="T28" fmla="*/ 0 w 84"/>
                <a:gd name="T29" fmla="*/ 6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5">
                  <a:moveTo>
                    <a:pt x="0" y="69"/>
                  </a:moveTo>
                  <a:cubicBezTo>
                    <a:pt x="0" y="94"/>
                    <a:pt x="20" y="105"/>
                    <a:pt x="43" y="105"/>
                  </a:cubicBezTo>
                  <a:cubicBezTo>
                    <a:pt x="70" y="105"/>
                    <a:pt x="84" y="91"/>
                    <a:pt x="84" y="73"/>
                  </a:cubicBezTo>
                  <a:cubicBezTo>
                    <a:pt x="84" y="50"/>
                    <a:pt x="62" y="46"/>
                    <a:pt x="54" y="44"/>
                  </a:cubicBezTo>
                  <a:cubicBezTo>
                    <a:pt x="29" y="37"/>
                    <a:pt x="25" y="36"/>
                    <a:pt x="25" y="29"/>
                  </a:cubicBezTo>
                  <a:cubicBezTo>
                    <a:pt x="25" y="20"/>
                    <a:pt x="33" y="17"/>
                    <a:pt x="40" y="17"/>
                  </a:cubicBezTo>
                  <a:cubicBezTo>
                    <a:pt x="50" y="17"/>
                    <a:pt x="59" y="20"/>
                    <a:pt x="60" y="32"/>
                  </a:cubicBezTo>
                  <a:cubicBezTo>
                    <a:pt x="81" y="32"/>
                    <a:pt x="81" y="32"/>
                    <a:pt x="81" y="32"/>
                  </a:cubicBezTo>
                  <a:cubicBezTo>
                    <a:pt x="81" y="9"/>
                    <a:pt x="62" y="0"/>
                    <a:pt x="41" y="0"/>
                  </a:cubicBezTo>
                  <a:cubicBezTo>
                    <a:pt x="23" y="0"/>
                    <a:pt x="3" y="10"/>
                    <a:pt x="3" y="30"/>
                  </a:cubicBezTo>
                  <a:cubicBezTo>
                    <a:pt x="3" y="49"/>
                    <a:pt x="18" y="55"/>
                    <a:pt x="33" y="59"/>
                  </a:cubicBezTo>
                  <a:cubicBezTo>
                    <a:pt x="48" y="63"/>
                    <a:pt x="63" y="65"/>
                    <a:pt x="63" y="75"/>
                  </a:cubicBezTo>
                  <a:cubicBezTo>
                    <a:pt x="63" y="86"/>
                    <a:pt x="51" y="88"/>
                    <a:pt x="43" y="88"/>
                  </a:cubicBezTo>
                  <a:cubicBezTo>
                    <a:pt x="32" y="88"/>
                    <a:pt x="21" y="83"/>
                    <a:pt x="21" y="69"/>
                  </a:cubicBezTo>
                  <a:lnTo>
                    <a:pt x="0" y="6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1117600" y="6143625"/>
              <a:ext cx="271463" cy="176213"/>
            </a:xfrm>
            <a:custGeom>
              <a:avLst/>
              <a:gdLst>
                <a:gd name="T0" fmla="*/ 171 w 171"/>
                <a:gd name="T1" fmla="*/ 0 h 111"/>
                <a:gd name="T2" fmla="*/ 139 w 171"/>
                <a:gd name="T3" fmla="*/ 0 h 111"/>
                <a:gd name="T4" fmla="*/ 120 w 171"/>
                <a:gd name="T5" fmla="*/ 75 h 111"/>
                <a:gd name="T6" fmla="*/ 120 w 171"/>
                <a:gd name="T7" fmla="*/ 75 h 111"/>
                <a:gd name="T8" fmla="*/ 100 w 171"/>
                <a:gd name="T9" fmla="*/ 0 h 111"/>
                <a:gd name="T10" fmla="*/ 71 w 171"/>
                <a:gd name="T11" fmla="*/ 0 h 111"/>
                <a:gd name="T12" fmla="*/ 53 w 171"/>
                <a:gd name="T13" fmla="*/ 75 h 111"/>
                <a:gd name="T14" fmla="*/ 53 w 171"/>
                <a:gd name="T15" fmla="*/ 75 h 111"/>
                <a:gd name="T16" fmla="*/ 32 w 171"/>
                <a:gd name="T17" fmla="*/ 0 h 111"/>
                <a:gd name="T18" fmla="*/ 0 w 171"/>
                <a:gd name="T19" fmla="*/ 0 h 111"/>
                <a:gd name="T20" fmla="*/ 35 w 171"/>
                <a:gd name="T21" fmla="*/ 111 h 111"/>
                <a:gd name="T22" fmla="*/ 67 w 171"/>
                <a:gd name="T23" fmla="*/ 111 h 111"/>
                <a:gd name="T24" fmla="*/ 85 w 171"/>
                <a:gd name="T25" fmla="*/ 36 h 111"/>
                <a:gd name="T26" fmla="*/ 86 w 171"/>
                <a:gd name="T27" fmla="*/ 36 h 111"/>
                <a:gd name="T28" fmla="*/ 104 w 171"/>
                <a:gd name="T29" fmla="*/ 111 h 111"/>
                <a:gd name="T30" fmla="*/ 136 w 171"/>
                <a:gd name="T31" fmla="*/ 111 h 111"/>
                <a:gd name="T32" fmla="*/ 171 w 171"/>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111">
                  <a:moveTo>
                    <a:pt x="171" y="0"/>
                  </a:moveTo>
                  <a:lnTo>
                    <a:pt x="139" y="0"/>
                  </a:lnTo>
                  <a:lnTo>
                    <a:pt x="120" y="75"/>
                  </a:lnTo>
                  <a:lnTo>
                    <a:pt x="120" y="75"/>
                  </a:lnTo>
                  <a:lnTo>
                    <a:pt x="100" y="0"/>
                  </a:lnTo>
                  <a:lnTo>
                    <a:pt x="71" y="0"/>
                  </a:lnTo>
                  <a:lnTo>
                    <a:pt x="53" y="75"/>
                  </a:lnTo>
                  <a:lnTo>
                    <a:pt x="53" y="75"/>
                  </a:lnTo>
                  <a:lnTo>
                    <a:pt x="32" y="0"/>
                  </a:lnTo>
                  <a:lnTo>
                    <a:pt x="0" y="0"/>
                  </a:lnTo>
                  <a:lnTo>
                    <a:pt x="35" y="111"/>
                  </a:lnTo>
                  <a:lnTo>
                    <a:pt x="67" y="111"/>
                  </a:lnTo>
                  <a:lnTo>
                    <a:pt x="85" y="36"/>
                  </a:lnTo>
                  <a:lnTo>
                    <a:pt x="86" y="36"/>
                  </a:lnTo>
                  <a:lnTo>
                    <a:pt x="104" y="111"/>
                  </a:lnTo>
                  <a:lnTo>
                    <a:pt x="136" y="111"/>
                  </a:lnTo>
                  <a:lnTo>
                    <a:pt x="17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noEditPoints="1"/>
            </p:cNvSpPr>
            <p:nvPr userDrawn="1"/>
          </p:nvSpPr>
          <p:spPr bwMode="auto">
            <a:xfrm>
              <a:off x="933450" y="6138863"/>
              <a:ext cx="169863" cy="185738"/>
            </a:xfrm>
            <a:custGeom>
              <a:avLst/>
              <a:gdLst>
                <a:gd name="T0" fmla="*/ 22 w 70"/>
                <a:gd name="T1" fmla="*/ 24 h 77"/>
                <a:gd name="T2" fmla="*/ 35 w 70"/>
                <a:gd name="T3" fmla="*/ 13 h 77"/>
                <a:gd name="T4" fmla="*/ 48 w 70"/>
                <a:gd name="T5" fmla="*/ 23 h 77"/>
                <a:gd name="T6" fmla="*/ 24 w 70"/>
                <a:gd name="T7" fmla="*/ 33 h 77"/>
                <a:gd name="T8" fmla="*/ 0 w 70"/>
                <a:gd name="T9" fmla="*/ 55 h 77"/>
                <a:gd name="T10" fmla="*/ 24 w 70"/>
                <a:gd name="T11" fmla="*/ 77 h 77"/>
                <a:gd name="T12" fmla="*/ 49 w 70"/>
                <a:gd name="T13" fmla="*/ 68 h 77"/>
                <a:gd name="T14" fmla="*/ 50 w 70"/>
                <a:gd name="T15" fmla="*/ 75 h 77"/>
                <a:gd name="T16" fmla="*/ 70 w 70"/>
                <a:gd name="T17" fmla="*/ 75 h 77"/>
                <a:gd name="T18" fmla="*/ 68 w 70"/>
                <a:gd name="T19" fmla="*/ 58 h 77"/>
                <a:gd name="T20" fmla="*/ 68 w 70"/>
                <a:gd name="T21" fmla="*/ 21 h 77"/>
                <a:gd name="T22" fmla="*/ 36 w 70"/>
                <a:gd name="T23" fmla="*/ 0 h 77"/>
                <a:gd name="T24" fmla="*/ 2 w 70"/>
                <a:gd name="T25" fmla="*/ 24 h 77"/>
                <a:gd name="T26" fmla="*/ 22 w 70"/>
                <a:gd name="T27" fmla="*/ 24 h 77"/>
                <a:gd name="T28" fmla="*/ 48 w 70"/>
                <a:gd name="T29" fmla="*/ 47 h 77"/>
                <a:gd name="T30" fmla="*/ 32 w 70"/>
                <a:gd name="T31" fmla="*/ 63 h 77"/>
                <a:gd name="T32" fmla="*/ 19 w 70"/>
                <a:gd name="T33" fmla="*/ 54 h 77"/>
                <a:gd name="T34" fmla="*/ 31 w 70"/>
                <a:gd name="T35" fmla="*/ 43 h 77"/>
                <a:gd name="T36" fmla="*/ 48 w 70"/>
                <a:gd name="T37" fmla="*/ 39 h 77"/>
                <a:gd name="T38" fmla="*/ 48 w 70"/>
                <a:gd name="T39" fmla="*/ 4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7">
                  <a:moveTo>
                    <a:pt x="22" y="24"/>
                  </a:moveTo>
                  <a:cubicBezTo>
                    <a:pt x="22" y="17"/>
                    <a:pt x="27" y="13"/>
                    <a:pt x="35" y="13"/>
                  </a:cubicBezTo>
                  <a:cubicBezTo>
                    <a:pt x="42" y="13"/>
                    <a:pt x="48" y="15"/>
                    <a:pt x="48" y="23"/>
                  </a:cubicBezTo>
                  <a:cubicBezTo>
                    <a:pt x="48" y="31"/>
                    <a:pt x="36" y="31"/>
                    <a:pt x="24" y="33"/>
                  </a:cubicBezTo>
                  <a:cubicBezTo>
                    <a:pt x="12" y="35"/>
                    <a:pt x="0" y="38"/>
                    <a:pt x="0" y="55"/>
                  </a:cubicBezTo>
                  <a:cubicBezTo>
                    <a:pt x="0" y="70"/>
                    <a:pt x="10" y="77"/>
                    <a:pt x="24" y="77"/>
                  </a:cubicBezTo>
                  <a:cubicBezTo>
                    <a:pt x="33" y="77"/>
                    <a:pt x="42" y="74"/>
                    <a:pt x="49" y="68"/>
                  </a:cubicBezTo>
                  <a:cubicBezTo>
                    <a:pt x="49" y="70"/>
                    <a:pt x="49" y="72"/>
                    <a:pt x="50" y="75"/>
                  </a:cubicBezTo>
                  <a:cubicBezTo>
                    <a:pt x="70" y="75"/>
                    <a:pt x="70" y="75"/>
                    <a:pt x="70" y="75"/>
                  </a:cubicBezTo>
                  <a:cubicBezTo>
                    <a:pt x="68" y="72"/>
                    <a:pt x="68" y="65"/>
                    <a:pt x="68" y="58"/>
                  </a:cubicBezTo>
                  <a:cubicBezTo>
                    <a:pt x="68" y="21"/>
                    <a:pt x="68" y="21"/>
                    <a:pt x="68" y="21"/>
                  </a:cubicBezTo>
                  <a:cubicBezTo>
                    <a:pt x="68" y="3"/>
                    <a:pt x="50" y="0"/>
                    <a:pt x="36" y="0"/>
                  </a:cubicBezTo>
                  <a:cubicBezTo>
                    <a:pt x="20" y="0"/>
                    <a:pt x="3" y="6"/>
                    <a:pt x="2" y="24"/>
                  </a:cubicBezTo>
                  <a:lnTo>
                    <a:pt x="22" y="24"/>
                  </a:lnTo>
                  <a:close/>
                  <a:moveTo>
                    <a:pt x="48" y="47"/>
                  </a:moveTo>
                  <a:cubicBezTo>
                    <a:pt x="48" y="51"/>
                    <a:pt x="47" y="63"/>
                    <a:pt x="32" y="63"/>
                  </a:cubicBezTo>
                  <a:cubicBezTo>
                    <a:pt x="25" y="63"/>
                    <a:pt x="19" y="61"/>
                    <a:pt x="19" y="54"/>
                  </a:cubicBezTo>
                  <a:cubicBezTo>
                    <a:pt x="19" y="47"/>
                    <a:pt x="25" y="45"/>
                    <a:pt x="31" y="43"/>
                  </a:cubicBezTo>
                  <a:cubicBezTo>
                    <a:pt x="37" y="42"/>
                    <a:pt x="44" y="42"/>
                    <a:pt x="48" y="39"/>
                  </a:cubicBezTo>
                  <a:lnTo>
                    <a:pt x="48"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38188" y="6078538"/>
              <a:ext cx="171450" cy="241300"/>
            </a:xfrm>
            <a:custGeom>
              <a:avLst/>
              <a:gdLst>
                <a:gd name="T0" fmla="*/ 0 w 108"/>
                <a:gd name="T1" fmla="*/ 152 h 152"/>
                <a:gd name="T2" fmla="*/ 108 w 108"/>
                <a:gd name="T3" fmla="*/ 152 h 152"/>
                <a:gd name="T4" fmla="*/ 108 w 108"/>
                <a:gd name="T5" fmla="*/ 123 h 152"/>
                <a:gd name="T6" fmla="*/ 34 w 108"/>
                <a:gd name="T7" fmla="*/ 123 h 152"/>
                <a:gd name="T8" fmla="*/ 34 w 108"/>
                <a:gd name="T9" fmla="*/ 0 h 152"/>
                <a:gd name="T10" fmla="*/ 0 w 108"/>
                <a:gd name="T11" fmla="*/ 0 h 152"/>
                <a:gd name="T12" fmla="*/ 0 w 108"/>
                <a:gd name="T13" fmla="*/ 152 h 152"/>
              </a:gdLst>
              <a:ahLst/>
              <a:cxnLst>
                <a:cxn ang="0">
                  <a:pos x="T0" y="T1"/>
                </a:cxn>
                <a:cxn ang="0">
                  <a:pos x="T2" y="T3"/>
                </a:cxn>
                <a:cxn ang="0">
                  <a:pos x="T4" y="T5"/>
                </a:cxn>
                <a:cxn ang="0">
                  <a:pos x="T6" y="T7"/>
                </a:cxn>
                <a:cxn ang="0">
                  <a:pos x="T8" y="T9"/>
                </a:cxn>
                <a:cxn ang="0">
                  <a:pos x="T10" y="T11"/>
                </a:cxn>
                <a:cxn ang="0">
                  <a:pos x="T12" y="T13"/>
                </a:cxn>
              </a:cxnLst>
              <a:rect l="0" t="0" r="r" b="b"/>
              <a:pathLst>
                <a:path w="108" h="152">
                  <a:moveTo>
                    <a:pt x="0" y="152"/>
                  </a:moveTo>
                  <a:lnTo>
                    <a:pt x="108" y="152"/>
                  </a:lnTo>
                  <a:lnTo>
                    <a:pt x="108" y="123"/>
                  </a:lnTo>
                  <a:lnTo>
                    <a:pt x="34" y="123"/>
                  </a:lnTo>
                  <a:lnTo>
                    <a:pt x="34" y="0"/>
                  </a:lnTo>
                  <a:lnTo>
                    <a:pt x="0" y="0"/>
                  </a:lnTo>
                  <a:lnTo>
                    <a:pt x="0"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noEditPoints="1"/>
            </p:cNvSpPr>
            <p:nvPr userDrawn="1"/>
          </p:nvSpPr>
          <p:spPr bwMode="auto">
            <a:xfrm>
              <a:off x="989013" y="5813425"/>
              <a:ext cx="169863" cy="171450"/>
            </a:xfrm>
            <a:custGeom>
              <a:avLst/>
              <a:gdLst>
                <a:gd name="T0" fmla="*/ 36 w 70"/>
                <a:gd name="T1" fmla="*/ 0 h 71"/>
                <a:gd name="T2" fmla="*/ 0 w 70"/>
                <a:gd name="T3" fmla="*/ 37 h 71"/>
                <a:gd name="T4" fmla="*/ 34 w 70"/>
                <a:gd name="T5" fmla="*/ 71 h 71"/>
                <a:gd name="T6" fmla="*/ 70 w 70"/>
                <a:gd name="T7" fmla="*/ 35 h 71"/>
                <a:gd name="T8" fmla="*/ 36 w 70"/>
                <a:gd name="T9" fmla="*/ 0 h 71"/>
                <a:gd name="T10" fmla="*/ 36 w 70"/>
                <a:gd name="T11" fmla="*/ 65 h 71"/>
                <a:gd name="T12" fmla="*/ 16 w 70"/>
                <a:gd name="T13" fmla="*/ 34 h 71"/>
                <a:gd name="T14" fmla="*/ 34 w 70"/>
                <a:gd name="T15" fmla="*/ 7 h 71"/>
                <a:gd name="T16" fmla="*/ 54 w 70"/>
                <a:gd name="T17" fmla="*/ 38 h 71"/>
                <a:gd name="T18" fmla="*/ 36 w 70"/>
                <a:gd name="T19"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1">
                  <a:moveTo>
                    <a:pt x="36" y="0"/>
                  </a:moveTo>
                  <a:cubicBezTo>
                    <a:pt x="15" y="0"/>
                    <a:pt x="0" y="16"/>
                    <a:pt x="0" y="37"/>
                  </a:cubicBezTo>
                  <a:cubicBezTo>
                    <a:pt x="0" y="57"/>
                    <a:pt x="14" y="71"/>
                    <a:pt x="34" y="71"/>
                  </a:cubicBezTo>
                  <a:cubicBezTo>
                    <a:pt x="55" y="71"/>
                    <a:pt x="70" y="56"/>
                    <a:pt x="70" y="35"/>
                  </a:cubicBezTo>
                  <a:cubicBezTo>
                    <a:pt x="70" y="15"/>
                    <a:pt x="55" y="0"/>
                    <a:pt x="36" y="0"/>
                  </a:cubicBezTo>
                  <a:moveTo>
                    <a:pt x="36" y="65"/>
                  </a:moveTo>
                  <a:cubicBezTo>
                    <a:pt x="22" y="65"/>
                    <a:pt x="16" y="49"/>
                    <a:pt x="16" y="34"/>
                  </a:cubicBezTo>
                  <a:cubicBezTo>
                    <a:pt x="16" y="18"/>
                    <a:pt x="23" y="7"/>
                    <a:pt x="34" y="7"/>
                  </a:cubicBezTo>
                  <a:cubicBezTo>
                    <a:pt x="50" y="7"/>
                    <a:pt x="54" y="26"/>
                    <a:pt x="54" y="38"/>
                  </a:cubicBezTo>
                  <a:cubicBezTo>
                    <a:pt x="54" y="51"/>
                    <a:pt x="49" y="65"/>
                    <a:pt x="36" y="6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2003425" y="5807075"/>
              <a:ext cx="84138" cy="174625"/>
            </a:xfrm>
            <a:custGeom>
              <a:avLst/>
              <a:gdLst>
                <a:gd name="T0" fmla="*/ 30 w 35"/>
                <a:gd name="T1" fmla="*/ 65 h 72"/>
                <a:gd name="T2" fmla="*/ 25 w 35"/>
                <a:gd name="T3" fmla="*/ 52 h 72"/>
                <a:gd name="T4" fmla="*/ 25 w 35"/>
                <a:gd name="T5" fmla="*/ 22 h 72"/>
                <a:gd name="T6" fmla="*/ 25 w 35"/>
                <a:gd name="T7" fmla="*/ 2 h 72"/>
                <a:gd name="T8" fmla="*/ 25 w 35"/>
                <a:gd name="T9" fmla="*/ 2 h 72"/>
                <a:gd name="T10" fmla="*/ 25 w 35"/>
                <a:gd name="T11" fmla="*/ 1 h 72"/>
                <a:gd name="T12" fmla="*/ 23 w 35"/>
                <a:gd name="T13" fmla="*/ 0 h 72"/>
                <a:gd name="T14" fmla="*/ 22 w 35"/>
                <a:gd name="T15" fmla="*/ 0 h 72"/>
                <a:gd name="T16" fmla="*/ 22 w 35"/>
                <a:gd name="T17" fmla="*/ 0 h 72"/>
                <a:gd name="T18" fmla="*/ 5 w 35"/>
                <a:gd name="T19" fmla="*/ 8 h 72"/>
                <a:gd name="T20" fmla="*/ 4 w 35"/>
                <a:gd name="T21" fmla="*/ 10 h 72"/>
                <a:gd name="T22" fmla="*/ 5 w 35"/>
                <a:gd name="T23" fmla="*/ 13 h 72"/>
                <a:gd name="T24" fmla="*/ 6 w 35"/>
                <a:gd name="T25" fmla="*/ 14 h 72"/>
                <a:gd name="T26" fmla="*/ 10 w 35"/>
                <a:gd name="T27" fmla="*/ 23 h 72"/>
                <a:gd name="T28" fmla="*/ 10 w 35"/>
                <a:gd name="T29" fmla="*/ 52 h 72"/>
                <a:gd name="T30" fmla="*/ 5 w 35"/>
                <a:gd name="T31" fmla="*/ 65 h 72"/>
                <a:gd name="T32" fmla="*/ 2 w 35"/>
                <a:gd name="T33" fmla="*/ 66 h 72"/>
                <a:gd name="T34" fmla="*/ 1 w 35"/>
                <a:gd name="T35" fmla="*/ 66 h 72"/>
                <a:gd name="T36" fmla="*/ 0 w 35"/>
                <a:gd name="T37" fmla="*/ 69 h 72"/>
                <a:gd name="T38" fmla="*/ 2 w 35"/>
                <a:gd name="T39" fmla="*/ 72 h 72"/>
                <a:gd name="T40" fmla="*/ 2 w 35"/>
                <a:gd name="T41" fmla="*/ 72 h 72"/>
                <a:gd name="T42" fmla="*/ 2 w 35"/>
                <a:gd name="T43" fmla="*/ 72 h 72"/>
                <a:gd name="T44" fmla="*/ 18 w 35"/>
                <a:gd name="T45" fmla="*/ 71 h 72"/>
                <a:gd name="T46" fmla="*/ 33 w 35"/>
                <a:gd name="T47" fmla="*/ 72 h 72"/>
                <a:gd name="T48" fmla="*/ 33 w 35"/>
                <a:gd name="T49" fmla="*/ 72 h 72"/>
                <a:gd name="T50" fmla="*/ 33 w 35"/>
                <a:gd name="T51" fmla="*/ 72 h 72"/>
                <a:gd name="T52" fmla="*/ 35 w 35"/>
                <a:gd name="T53" fmla="*/ 69 h 72"/>
                <a:gd name="T54" fmla="*/ 34 w 35"/>
                <a:gd name="T55" fmla="*/ 66 h 72"/>
                <a:gd name="T56" fmla="*/ 30 w 35"/>
                <a:gd name="T57"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72">
                  <a:moveTo>
                    <a:pt x="30" y="65"/>
                  </a:moveTo>
                  <a:cubicBezTo>
                    <a:pt x="25" y="64"/>
                    <a:pt x="25" y="64"/>
                    <a:pt x="25" y="52"/>
                  </a:cubicBezTo>
                  <a:cubicBezTo>
                    <a:pt x="25" y="22"/>
                    <a:pt x="25" y="22"/>
                    <a:pt x="25" y="22"/>
                  </a:cubicBezTo>
                  <a:cubicBezTo>
                    <a:pt x="25" y="14"/>
                    <a:pt x="25" y="5"/>
                    <a:pt x="25" y="2"/>
                  </a:cubicBezTo>
                  <a:cubicBezTo>
                    <a:pt x="25" y="2"/>
                    <a:pt x="25" y="2"/>
                    <a:pt x="25" y="2"/>
                  </a:cubicBezTo>
                  <a:cubicBezTo>
                    <a:pt x="25" y="1"/>
                    <a:pt x="25" y="1"/>
                    <a:pt x="25" y="1"/>
                  </a:cubicBezTo>
                  <a:cubicBezTo>
                    <a:pt x="25" y="0"/>
                    <a:pt x="24" y="0"/>
                    <a:pt x="23" y="0"/>
                  </a:cubicBezTo>
                  <a:cubicBezTo>
                    <a:pt x="22" y="0"/>
                    <a:pt x="22" y="0"/>
                    <a:pt x="22" y="0"/>
                  </a:cubicBezTo>
                  <a:cubicBezTo>
                    <a:pt x="22" y="0"/>
                    <a:pt x="22" y="0"/>
                    <a:pt x="22" y="0"/>
                  </a:cubicBezTo>
                  <a:cubicBezTo>
                    <a:pt x="18" y="2"/>
                    <a:pt x="9" y="7"/>
                    <a:pt x="5" y="8"/>
                  </a:cubicBezTo>
                  <a:cubicBezTo>
                    <a:pt x="5" y="8"/>
                    <a:pt x="4" y="9"/>
                    <a:pt x="4" y="10"/>
                  </a:cubicBezTo>
                  <a:cubicBezTo>
                    <a:pt x="4" y="11"/>
                    <a:pt x="4" y="12"/>
                    <a:pt x="5" y="13"/>
                  </a:cubicBezTo>
                  <a:cubicBezTo>
                    <a:pt x="6" y="14"/>
                    <a:pt x="6" y="14"/>
                    <a:pt x="6" y="14"/>
                  </a:cubicBezTo>
                  <a:cubicBezTo>
                    <a:pt x="10" y="16"/>
                    <a:pt x="10" y="17"/>
                    <a:pt x="10" y="23"/>
                  </a:cubicBezTo>
                  <a:cubicBezTo>
                    <a:pt x="10" y="52"/>
                    <a:pt x="10" y="52"/>
                    <a:pt x="10" y="52"/>
                  </a:cubicBezTo>
                  <a:cubicBezTo>
                    <a:pt x="10" y="64"/>
                    <a:pt x="10" y="64"/>
                    <a:pt x="5" y="65"/>
                  </a:cubicBezTo>
                  <a:cubicBezTo>
                    <a:pt x="2" y="66"/>
                    <a:pt x="2" y="66"/>
                    <a:pt x="2" y="66"/>
                  </a:cubicBezTo>
                  <a:cubicBezTo>
                    <a:pt x="1" y="66"/>
                    <a:pt x="1" y="66"/>
                    <a:pt x="1" y="66"/>
                  </a:cubicBezTo>
                  <a:cubicBezTo>
                    <a:pt x="0" y="66"/>
                    <a:pt x="0" y="67"/>
                    <a:pt x="0" y="69"/>
                  </a:cubicBezTo>
                  <a:cubicBezTo>
                    <a:pt x="0" y="70"/>
                    <a:pt x="1" y="71"/>
                    <a:pt x="2" y="72"/>
                  </a:cubicBezTo>
                  <a:cubicBezTo>
                    <a:pt x="2" y="72"/>
                    <a:pt x="2" y="72"/>
                    <a:pt x="2" y="72"/>
                  </a:cubicBezTo>
                  <a:cubicBezTo>
                    <a:pt x="2" y="72"/>
                    <a:pt x="2" y="72"/>
                    <a:pt x="2" y="72"/>
                  </a:cubicBezTo>
                  <a:cubicBezTo>
                    <a:pt x="7" y="71"/>
                    <a:pt x="12" y="71"/>
                    <a:pt x="18" y="71"/>
                  </a:cubicBezTo>
                  <a:cubicBezTo>
                    <a:pt x="23" y="71"/>
                    <a:pt x="28" y="71"/>
                    <a:pt x="33" y="72"/>
                  </a:cubicBezTo>
                  <a:cubicBezTo>
                    <a:pt x="33" y="72"/>
                    <a:pt x="33" y="72"/>
                    <a:pt x="33" y="72"/>
                  </a:cubicBezTo>
                  <a:cubicBezTo>
                    <a:pt x="33" y="72"/>
                    <a:pt x="33" y="72"/>
                    <a:pt x="33" y="72"/>
                  </a:cubicBezTo>
                  <a:cubicBezTo>
                    <a:pt x="34" y="71"/>
                    <a:pt x="35" y="70"/>
                    <a:pt x="35" y="69"/>
                  </a:cubicBezTo>
                  <a:cubicBezTo>
                    <a:pt x="35" y="68"/>
                    <a:pt x="35" y="66"/>
                    <a:pt x="34" y="66"/>
                  </a:cubicBezTo>
                  <a:lnTo>
                    <a:pt x="30"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712788" y="5707063"/>
              <a:ext cx="252413" cy="279400"/>
            </a:xfrm>
            <a:custGeom>
              <a:avLst/>
              <a:gdLst>
                <a:gd name="T0" fmla="*/ 103 w 105"/>
                <a:gd name="T1" fmla="*/ 85 h 116"/>
                <a:gd name="T2" fmla="*/ 101 w 105"/>
                <a:gd name="T3" fmla="*/ 85 h 116"/>
                <a:gd name="T4" fmla="*/ 100 w 105"/>
                <a:gd name="T5" fmla="*/ 86 h 116"/>
                <a:gd name="T6" fmla="*/ 64 w 105"/>
                <a:gd name="T7" fmla="*/ 110 h 116"/>
                <a:gd name="T8" fmla="*/ 16 w 105"/>
                <a:gd name="T9" fmla="*/ 56 h 116"/>
                <a:gd name="T10" fmla="*/ 63 w 105"/>
                <a:gd name="T11" fmla="*/ 6 h 116"/>
                <a:gd name="T12" fmla="*/ 97 w 105"/>
                <a:gd name="T13" fmla="*/ 29 h 116"/>
                <a:gd name="T14" fmla="*/ 98 w 105"/>
                <a:gd name="T15" fmla="*/ 29 h 116"/>
                <a:gd name="T16" fmla="*/ 98 w 105"/>
                <a:gd name="T17" fmla="*/ 29 h 116"/>
                <a:gd name="T18" fmla="*/ 102 w 105"/>
                <a:gd name="T19" fmla="*/ 29 h 116"/>
                <a:gd name="T20" fmla="*/ 102 w 105"/>
                <a:gd name="T21" fmla="*/ 28 h 116"/>
                <a:gd name="T22" fmla="*/ 102 w 105"/>
                <a:gd name="T23" fmla="*/ 28 h 116"/>
                <a:gd name="T24" fmla="*/ 100 w 105"/>
                <a:gd name="T25" fmla="*/ 5 h 116"/>
                <a:gd name="T26" fmla="*/ 100 w 105"/>
                <a:gd name="T27" fmla="*/ 4 h 116"/>
                <a:gd name="T28" fmla="*/ 99 w 105"/>
                <a:gd name="T29" fmla="*/ 4 h 116"/>
                <a:gd name="T30" fmla="*/ 95 w 105"/>
                <a:gd name="T31" fmla="*/ 3 h 116"/>
                <a:gd name="T32" fmla="*/ 66 w 105"/>
                <a:gd name="T33" fmla="*/ 0 h 116"/>
                <a:gd name="T34" fmla="*/ 21 w 105"/>
                <a:gd name="T35" fmla="*/ 14 h 116"/>
                <a:gd name="T36" fmla="*/ 0 w 105"/>
                <a:gd name="T37" fmla="*/ 58 h 116"/>
                <a:gd name="T38" fmla="*/ 23 w 105"/>
                <a:gd name="T39" fmla="*/ 104 h 116"/>
                <a:gd name="T40" fmla="*/ 64 w 105"/>
                <a:gd name="T41" fmla="*/ 116 h 116"/>
                <a:gd name="T42" fmla="*/ 91 w 105"/>
                <a:gd name="T43" fmla="*/ 112 h 116"/>
                <a:gd name="T44" fmla="*/ 92 w 105"/>
                <a:gd name="T45" fmla="*/ 111 h 116"/>
                <a:gd name="T46" fmla="*/ 96 w 105"/>
                <a:gd name="T47" fmla="*/ 110 h 116"/>
                <a:gd name="T48" fmla="*/ 97 w 105"/>
                <a:gd name="T49" fmla="*/ 110 h 116"/>
                <a:gd name="T50" fmla="*/ 97 w 105"/>
                <a:gd name="T51" fmla="*/ 110 h 116"/>
                <a:gd name="T52" fmla="*/ 105 w 105"/>
                <a:gd name="T53" fmla="*/ 87 h 116"/>
                <a:gd name="T54" fmla="*/ 105 w 105"/>
                <a:gd name="T55" fmla="*/ 86 h 116"/>
                <a:gd name="T56" fmla="*/ 105 w 105"/>
                <a:gd name="T57" fmla="*/ 86 h 116"/>
                <a:gd name="T58" fmla="*/ 103 w 105"/>
                <a:gd name="T59" fmla="*/ 8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16">
                  <a:moveTo>
                    <a:pt x="103" y="85"/>
                  </a:moveTo>
                  <a:cubicBezTo>
                    <a:pt x="102" y="84"/>
                    <a:pt x="101" y="85"/>
                    <a:pt x="101" y="85"/>
                  </a:cubicBezTo>
                  <a:cubicBezTo>
                    <a:pt x="100" y="86"/>
                    <a:pt x="100" y="86"/>
                    <a:pt x="100" y="86"/>
                  </a:cubicBezTo>
                  <a:cubicBezTo>
                    <a:pt x="95" y="96"/>
                    <a:pt x="86" y="110"/>
                    <a:pt x="64" y="110"/>
                  </a:cubicBezTo>
                  <a:cubicBezTo>
                    <a:pt x="31" y="110"/>
                    <a:pt x="16" y="83"/>
                    <a:pt x="16" y="56"/>
                  </a:cubicBezTo>
                  <a:cubicBezTo>
                    <a:pt x="16" y="19"/>
                    <a:pt x="41" y="6"/>
                    <a:pt x="63" y="6"/>
                  </a:cubicBezTo>
                  <a:cubicBezTo>
                    <a:pt x="88" y="6"/>
                    <a:pt x="95" y="19"/>
                    <a:pt x="97" y="29"/>
                  </a:cubicBezTo>
                  <a:cubicBezTo>
                    <a:pt x="98" y="29"/>
                    <a:pt x="98" y="29"/>
                    <a:pt x="98" y="29"/>
                  </a:cubicBezTo>
                  <a:cubicBezTo>
                    <a:pt x="98" y="29"/>
                    <a:pt x="98" y="29"/>
                    <a:pt x="98" y="29"/>
                  </a:cubicBezTo>
                  <a:cubicBezTo>
                    <a:pt x="99" y="30"/>
                    <a:pt x="101" y="30"/>
                    <a:pt x="102" y="29"/>
                  </a:cubicBezTo>
                  <a:cubicBezTo>
                    <a:pt x="102" y="28"/>
                    <a:pt x="102" y="28"/>
                    <a:pt x="102" y="28"/>
                  </a:cubicBezTo>
                  <a:cubicBezTo>
                    <a:pt x="102" y="28"/>
                    <a:pt x="102" y="28"/>
                    <a:pt x="102" y="28"/>
                  </a:cubicBezTo>
                  <a:cubicBezTo>
                    <a:pt x="101" y="19"/>
                    <a:pt x="100" y="9"/>
                    <a:pt x="100" y="5"/>
                  </a:cubicBezTo>
                  <a:cubicBezTo>
                    <a:pt x="100" y="4"/>
                    <a:pt x="100" y="4"/>
                    <a:pt x="100" y="4"/>
                  </a:cubicBezTo>
                  <a:cubicBezTo>
                    <a:pt x="99" y="4"/>
                    <a:pt x="99" y="4"/>
                    <a:pt x="99" y="4"/>
                  </a:cubicBezTo>
                  <a:cubicBezTo>
                    <a:pt x="98" y="4"/>
                    <a:pt x="97" y="4"/>
                    <a:pt x="95" y="3"/>
                  </a:cubicBezTo>
                  <a:cubicBezTo>
                    <a:pt x="87" y="1"/>
                    <a:pt x="74" y="0"/>
                    <a:pt x="66" y="0"/>
                  </a:cubicBezTo>
                  <a:cubicBezTo>
                    <a:pt x="48" y="0"/>
                    <a:pt x="33" y="5"/>
                    <a:pt x="21" y="14"/>
                  </a:cubicBezTo>
                  <a:cubicBezTo>
                    <a:pt x="7" y="25"/>
                    <a:pt x="0" y="40"/>
                    <a:pt x="0" y="58"/>
                  </a:cubicBezTo>
                  <a:cubicBezTo>
                    <a:pt x="0" y="78"/>
                    <a:pt x="7" y="93"/>
                    <a:pt x="23" y="104"/>
                  </a:cubicBezTo>
                  <a:cubicBezTo>
                    <a:pt x="34" y="112"/>
                    <a:pt x="48" y="116"/>
                    <a:pt x="64" y="116"/>
                  </a:cubicBezTo>
                  <a:cubicBezTo>
                    <a:pt x="76" y="116"/>
                    <a:pt x="88" y="113"/>
                    <a:pt x="91" y="112"/>
                  </a:cubicBezTo>
                  <a:cubicBezTo>
                    <a:pt x="91" y="112"/>
                    <a:pt x="92" y="112"/>
                    <a:pt x="92" y="111"/>
                  </a:cubicBezTo>
                  <a:cubicBezTo>
                    <a:pt x="94" y="111"/>
                    <a:pt x="95" y="111"/>
                    <a:pt x="96" y="110"/>
                  </a:cubicBezTo>
                  <a:cubicBezTo>
                    <a:pt x="97" y="110"/>
                    <a:pt x="97" y="110"/>
                    <a:pt x="97" y="110"/>
                  </a:cubicBezTo>
                  <a:cubicBezTo>
                    <a:pt x="97" y="110"/>
                    <a:pt x="97" y="110"/>
                    <a:pt x="97" y="110"/>
                  </a:cubicBezTo>
                  <a:cubicBezTo>
                    <a:pt x="100" y="107"/>
                    <a:pt x="104" y="95"/>
                    <a:pt x="105" y="87"/>
                  </a:cubicBezTo>
                  <a:cubicBezTo>
                    <a:pt x="105" y="86"/>
                    <a:pt x="105" y="86"/>
                    <a:pt x="105" y="86"/>
                  </a:cubicBezTo>
                  <a:cubicBezTo>
                    <a:pt x="105" y="86"/>
                    <a:pt x="105" y="86"/>
                    <a:pt x="105" y="86"/>
                  </a:cubicBezTo>
                  <a:cubicBezTo>
                    <a:pt x="105" y="85"/>
                    <a:pt x="104" y="85"/>
                    <a:pt x="103"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2020888" y="5726113"/>
              <a:ext cx="46038" cy="47625"/>
            </a:xfrm>
            <a:custGeom>
              <a:avLst/>
              <a:gdLst>
                <a:gd name="T0" fmla="*/ 9 w 19"/>
                <a:gd name="T1" fmla="*/ 20 h 20"/>
                <a:gd name="T2" fmla="*/ 19 w 19"/>
                <a:gd name="T3" fmla="*/ 10 h 20"/>
                <a:gd name="T4" fmla="*/ 10 w 19"/>
                <a:gd name="T5" fmla="*/ 0 h 20"/>
                <a:gd name="T6" fmla="*/ 0 w 19"/>
                <a:gd name="T7" fmla="*/ 10 h 20"/>
                <a:gd name="T8" fmla="*/ 9 w 19"/>
                <a:gd name="T9" fmla="*/ 20 h 20"/>
              </a:gdLst>
              <a:ahLst/>
              <a:cxnLst>
                <a:cxn ang="0">
                  <a:pos x="T0" y="T1"/>
                </a:cxn>
                <a:cxn ang="0">
                  <a:pos x="T2" y="T3"/>
                </a:cxn>
                <a:cxn ang="0">
                  <a:pos x="T4" y="T5"/>
                </a:cxn>
                <a:cxn ang="0">
                  <a:pos x="T6" y="T7"/>
                </a:cxn>
                <a:cxn ang="0">
                  <a:pos x="T8" y="T9"/>
                </a:cxn>
              </a:cxnLst>
              <a:rect l="0" t="0" r="r" b="b"/>
              <a:pathLst>
                <a:path w="19" h="20">
                  <a:moveTo>
                    <a:pt x="9" y="20"/>
                  </a:moveTo>
                  <a:cubicBezTo>
                    <a:pt x="15" y="20"/>
                    <a:pt x="19" y="16"/>
                    <a:pt x="19" y="10"/>
                  </a:cubicBezTo>
                  <a:cubicBezTo>
                    <a:pt x="19" y="5"/>
                    <a:pt x="15" y="0"/>
                    <a:pt x="10" y="0"/>
                  </a:cubicBezTo>
                  <a:cubicBezTo>
                    <a:pt x="4" y="0"/>
                    <a:pt x="0" y="5"/>
                    <a:pt x="0" y="10"/>
                  </a:cubicBezTo>
                  <a:cubicBezTo>
                    <a:pt x="0" y="16"/>
                    <a:pt x="4" y="20"/>
                    <a:pt x="9" y="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1173163" y="5689600"/>
              <a:ext cx="85725" cy="292100"/>
            </a:xfrm>
            <a:custGeom>
              <a:avLst/>
              <a:gdLst>
                <a:gd name="T0" fmla="*/ 30 w 36"/>
                <a:gd name="T1" fmla="*/ 114 h 121"/>
                <a:gd name="T2" fmla="*/ 25 w 36"/>
                <a:gd name="T3" fmla="*/ 101 h 121"/>
                <a:gd name="T4" fmla="*/ 25 w 36"/>
                <a:gd name="T5" fmla="*/ 23 h 121"/>
                <a:gd name="T6" fmla="*/ 25 w 36"/>
                <a:gd name="T7" fmla="*/ 5 h 121"/>
                <a:gd name="T8" fmla="*/ 25 w 36"/>
                <a:gd name="T9" fmla="*/ 2 h 121"/>
                <a:gd name="T10" fmla="*/ 25 w 36"/>
                <a:gd name="T11" fmla="*/ 2 h 121"/>
                <a:gd name="T12" fmla="*/ 23 w 36"/>
                <a:gd name="T13" fmla="*/ 0 h 121"/>
                <a:gd name="T14" fmla="*/ 22 w 36"/>
                <a:gd name="T15" fmla="*/ 1 h 121"/>
                <a:gd name="T16" fmla="*/ 5 w 36"/>
                <a:gd name="T17" fmla="*/ 7 h 121"/>
                <a:gd name="T18" fmla="*/ 4 w 36"/>
                <a:gd name="T19" fmla="*/ 8 h 121"/>
                <a:gd name="T20" fmla="*/ 3 w 36"/>
                <a:gd name="T21" fmla="*/ 10 h 121"/>
                <a:gd name="T22" fmla="*/ 4 w 36"/>
                <a:gd name="T23" fmla="*/ 13 h 121"/>
                <a:gd name="T24" fmla="*/ 6 w 36"/>
                <a:gd name="T25" fmla="*/ 14 h 121"/>
                <a:gd name="T26" fmla="*/ 11 w 36"/>
                <a:gd name="T27" fmla="*/ 26 h 121"/>
                <a:gd name="T28" fmla="*/ 11 w 36"/>
                <a:gd name="T29" fmla="*/ 101 h 121"/>
                <a:gd name="T30" fmla="*/ 5 w 36"/>
                <a:gd name="T31" fmla="*/ 114 h 121"/>
                <a:gd name="T32" fmla="*/ 1 w 36"/>
                <a:gd name="T33" fmla="*/ 115 h 121"/>
                <a:gd name="T34" fmla="*/ 1 w 36"/>
                <a:gd name="T35" fmla="*/ 115 h 121"/>
                <a:gd name="T36" fmla="*/ 0 w 36"/>
                <a:gd name="T37" fmla="*/ 118 h 121"/>
                <a:gd name="T38" fmla="*/ 1 w 36"/>
                <a:gd name="T39" fmla="*/ 121 h 121"/>
                <a:gd name="T40" fmla="*/ 2 w 36"/>
                <a:gd name="T41" fmla="*/ 121 h 121"/>
                <a:gd name="T42" fmla="*/ 2 w 36"/>
                <a:gd name="T43" fmla="*/ 121 h 121"/>
                <a:gd name="T44" fmla="*/ 18 w 36"/>
                <a:gd name="T45" fmla="*/ 120 h 121"/>
                <a:gd name="T46" fmla="*/ 34 w 36"/>
                <a:gd name="T47" fmla="*/ 121 h 121"/>
                <a:gd name="T48" fmla="*/ 34 w 36"/>
                <a:gd name="T49" fmla="*/ 121 h 121"/>
                <a:gd name="T50" fmla="*/ 34 w 36"/>
                <a:gd name="T51" fmla="*/ 121 h 121"/>
                <a:gd name="T52" fmla="*/ 36 w 36"/>
                <a:gd name="T53" fmla="*/ 118 h 121"/>
                <a:gd name="T54" fmla="*/ 35 w 36"/>
                <a:gd name="T55" fmla="*/ 115 h 121"/>
                <a:gd name="T56" fmla="*/ 30 w 36"/>
                <a:gd name="T57" fmla="*/ 11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121">
                  <a:moveTo>
                    <a:pt x="30" y="114"/>
                  </a:moveTo>
                  <a:cubicBezTo>
                    <a:pt x="25" y="113"/>
                    <a:pt x="25" y="113"/>
                    <a:pt x="25" y="101"/>
                  </a:cubicBezTo>
                  <a:cubicBezTo>
                    <a:pt x="25" y="23"/>
                    <a:pt x="25" y="23"/>
                    <a:pt x="25" y="23"/>
                  </a:cubicBezTo>
                  <a:cubicBezTo>
                    <a:pt x="25" y="17"/>
                    <a:pt x="25" y="10"/>
                    <a:pt x="25" y="5"/>
                  </a:cubicBezTo>
                  <a:cubicBezTo>
                    <a:pt x="25" y="2"/>
                    <a:pt x="25" y="2"/>
                    <a:pt x="25" y="2"/>
                  </a:cubicBezTo>
                  <a:cubicBezTo>
                    <a:pt x="25" y="2"/>
                    <a:pt x="25" y="2"/>
                    <a:pt x="25" y="2"/>
                  </a:cubicBezTo>
                  <a:cubicBezTo>
                    <a:pt x="25" y="1"/>
                    <a:pt x="24" y="0"/>
                    <a:pt x="23" y="0"/>
                  </a:cubicBezTo>
                  <a:cubicBezTo>
                    <a:pt x="22" y="1"/>
                    <a:pt x="22" y="1"/>
                    <a:pt x="22" y="1"/>
                  </a:cubicBezTo>
                  <a:cubicBezTo>
                    <a:pt x="16" y="4"/>
                    <a:pt x="9" y="6"/>
                    <a:pt x="5" y="7"/>
                  </a:cubicBezTo>
                  <a:cubicBezTo>
                    <a:pt x="4" y="8"/>
                    <a:pt x="4" y="8"/>
                    <a:pt x="4" y="8"/>
                  </a:cubicBezTo>
                  <a:cubicBezTo>
                    <a:pt x="4" y="8"/>
                    <a:pt x="3" y="9"/>
                    <a:pt x="3" y="10"/>
                  </a:cubicBezTo>
                  <a:cubicBezTo>
                    <a:pt x="3" y="11"/>
                    <a:pt x="4" y="12"/>
                    <a:pt x="4" y="13"/>
                  </a:cubicBezTo>
                  <a:cubicBezTo>
                    <a:pt x="6" y="14"/>
                    <a:pt x="6" y="14"/>
                    <a:pt x="6" y="14"/>
                  </a:cubicBezTo>
                  <a:cubicBezTo>
                    <a:pt x="10" y="16"/>
                    <a:pt x="11" y="17"/>
                    <a:pt x="11" y="26"/>
                  </a:cubicBezTo>
                  <a:cubicBezTo>
                    <a:pt x="11" y="101"/>
                    <a:pt x="11" y="101"/>
                    <a:pt x="11" y="101"/>
                  </a:cubicBezTo>
                  <a:cubicBezTo>
                    <a:pt x="11" y="113"/>
                    <a:pt x="10" y="113"/>
                    <a:pt x="5" y="114"/>
                  </a:cubicBezTo>
                  <a:cubicBezTo>
                    <a:pt x="1" y="115"/>
                    <a:pt x="1" y="115"/>
                    <a:pt x="1" y="115"/>
                  </a:cubicBezTo>
                  <a:cubicBezTo>
                    <a:pt x="1" y="115"/>
                    <a:pt x="1" y="115"/>
                    <a:pt x="1" y="115"/>
                  </a:cubicBezTo>
                  <a:cubicBezTo>
                    <a:pt x="0" y="115"/>
                    <a:pt x="0" y="116"/>
                    <a:pt x="0" y="118"/>
                  </a:cubicBezTo>
                  <a:cubicBezTo>
                    <a:pt x="0" y="119"/>
                    <a:pt x="1" y="120"/>
                    <a:pt x="1" y="121"/>
                  </a:cubicBezTo>
                  <a:cubicBezTo>
                    <a:pt x="2" y="121"/>
                    <a:pt x="2" y="121"/>
                    <a:pt x="2" y="121"/>
                  </a:cubicBezTo>
                  <a:cubicBezTo>
                    <a:pt x="2" y="121"/>
                    <a:pt x="2" y="121"/>
                    <a:pt x="2" y="121"/>
                  </a:cubicBezTo>
                  <a:cubicBezTo>
                    <a:pt x="7" y="120"/>
                    <a:pt x="12" y="120"/>
                    <a:pt x="18" y="120"/>
                  </a:cubicBezTo>
                  <a:cubicBezTo>
                    <a:pt x="23" y="120"/>
                    <a:pt x="28" y="120"/>
                    <a:pt x="34" y="121"/>
                  </a:cubicBezTo>
                  <a:cubicBezTo>
                    <a:pt x="34" y="121"/>
                    <a:pt x="34" y="121"/>
                    <a:pt x="34" y="121"/>
                  </a:cubicBezTo>
                  <a:cubicBezTo>
                    <a:pt x="34" y="121"/>
                    <a:pt x="34" y="121"/>
                    <a:pt x="34" y="121"/>
                  </a:cubicBezTo>
                  <a:cubicBezTo>
                    <a:pt x="35" y="120"/>
                    <a:pt x="35" y="119"/>
                    <a:pt x="36" y="118"/>
                  </a:cubicBezTo>
                  <a:cubicBezTo>
                    <a:pt x="36" y="116"/>
                    <a:pt x="35" y="115"/>
                    <a:pt x="35" y="115"/>
                  </a:cubicBezTo>
                  <a:lnTo>
                    <a:pt x="30" y="1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1281113" y="5813425"/>
              <a:ext cx="187325" cy="176213"/>
            </a:xfrm>
            <a:custGeom>
              <a:avLst/>
              <a:gdLst>
                <a:gd name="T0" fmla="*/ 76 w 78"/>
                <a:gd name="T1" fmla="*/ 60 h 73"/>
                <a:gd name="T2" fmla="*/ 76 w 78"/>
                <a:gd name="T3" fmla="*/ 60 h 73"/>
                <a:gd name="T4" fmla="*/ 70 w 78"/>
                <a:gd name="T5" fmla="*/ 61 h 73"/>
                <a:gd name="T6" fmla="*/ 66 w 78"/>
                <a:gd name="T7" fmla="*/ 44 h 73"/>
                <a:gd name="T8" fmla="*/ 66 w 78"/>
                <a:gd name="T9" fmla="*/ 16 h 73"/>
                <a:gd name="T10" fmla="*/ 66 w 78"/>
                <a:gd name="T11" fmla="*/ 2 h 73"/>
                <a:gd name="T12" fmla="*/ 66 w 78"/>
                <a:gd name="T13" fmla="*/ 2 h 73"/>
                <a:gd name="T14" fmla="*/ 66 w 78"/>
                <a:gd name="T15" fmla="*/ 2 h 73"/>
                <a:gd name="T16" fmla="*/ 64 w 78"/>
                <a:gd name="T17" fmla="*/ 0 h 73"/>
                <a:gd name="T18" fmla="*/ 64 w 78"/>
                <a:gd name="T19" fmla="*/ 0 h 73"/>
                <a:gd name="T20" fmla="*/ 63 w 78"/>
                <a:gd name="T21" fmla="*/ 0 h 73"/>
                <a:gd name="T22" fmla="*/ 44 w 78"/>
                <a:gd name="T23" fmla="*/ 3 h 73"/>
                <a:gd name="T24" fmla="*/ 44 w 78"/>
                <a:gd name="T25" fmla="*/ 3 h 73"/>
                <a:gd name="T26" fmla="*/ 42 w 78"/>
                <a:gd name="T27" fmla="*/ 6 h 73"/>
                <a:gd name="T28" fmla="*/ 44 w 78"/>
                <a:gd name="T29" fmla="*/ 8 h 73"/>
                <a:gd name="T30" fmla="*/ 46 w 78"/>
                <a:gd name="T31" fmla="*/ 9 h 73"/>
                <a:gd name="T32" fmla="*/ 51 w 78"/>
                <a:gd name="T33" fmla="*/ 21 h 73"/>
                <a:gd name="T34" fmla="*/ 51 w 78"/>
                <a:gd name="T35" fmla="*/ 48 h 73"/>
                <a:gd name="T36" fmla="*/ 49 w 78"/>
                <a:gd name="T37" fmla="*/ 57 h 73"/>
                <a:gd name="T38" fmla="*/ 36 w 78"/>
                <a:gd name="T39" fmla="*/ 62 h 73"/>
                <a:gd name="T40" fmla="*/ 22 w 78"/>
                <a:gd name="T41" fmla="*/ 44 h 73"/>
                <a:gd name="T42" fmla="*/ 22 w 78"/>
                <a:gd name="T43" fmla="*/ 16 h 73"/>
                <a:gd name="T44" fmla="*/ 22 w 78"/>
                <a:gd name="T45" fmla="*/ 2 h 73"/>
                <a:gd name="T46" fmla="*/ 22 w 78"/>
                <a:gd name="T47" fmla="*/ 2 h 73"/>
                <a:gd name="T48" fmla="*/ 22 w 78"/>
                <a:gd name="T49" fmla="*/ 2 h 73"/>
                <a:gd name="T50" fmla="*/ 20 w 78"/>
                <a:gd name="T51" fmla="*/ 0 h 73"/>
                <a:gd name="T52" fmla="*/ 19 w 78"/>
                <a:gd name="T53" fmla="*/ 0 h 73"/>
                <a:gd name="T54" fmla="*/ 19 w 78"/>
                <a:gd name="T55" fmla="*/ 0 h 73"/>
                <a:gd name="T56" fmla="*/ 2 w 78"/>
                <a:gd name="T57" fmla="*/ 3 h 73"/>
                <a:gd name="T58" fmla="*/ 1 w 78"/>
                <a:gd name="T59" fmla="*/ 3 h 73"/>
                <a:gd name="T60" fmla="*/ 0 w 78"/>
                <a:gd name="T61" fmla="*/ 5 h 73"/>
                <a:gd name="T62" fmla="*/ 1 w 78"/>
                <a:gd name="T63" fmla="*/ 8 h 73"/>
                <a:gd name="T64" fmla="*/ 3 w 78"/>
                <a:gd name="T65" fmla="*/ 9 h 73"/>
                <a:gd name="T66" fmla="*/ 7 w 78"/>
                <a:gd name="T67" fmla="*/ 22 h 73"/>
                <a:gd name="T68" fmla="*/ 7 w 78"/>
                <a:gd name="T69" fmla="*/ 50 h 73"/>
                <a:gd name="T70" fmla="*/ 28 w 78"/>
                <a:gd name="T71" fmla="*/ 71 h 73"/>
                <a:gd name="T72" fmla="*/ 51 w 78"/>
                <a:gd name="T73" fmla="*/ 63 h 73"/>
                <a:gd name="T74" fmla="*/ 51 w 78"/>
                <a:gd name="T75" fmla="*/ 63 h 73"/>
                <a:gd name="T76" fmla="*/ 51 w 78"/>
                <a:gd name="T77" fmla="*/ 64 h 73"/>
                <a:gd name="T78" fmla="*/ 51 w 78"/>
                <a:gd name="T79" fmla="*/ 71 h 73"/>
                <a:gd name="T80" fmla="*/ 52 w 78"/>
                <a:gd name="T81" fmla="*/ 71 h 73"/>
                <a:gd name="T82" fmla="*/ 54 w 78"/>
                <a:gd name="T83" fmla="*/ 73 h 73"/>
                <a:gd name="T84" fmla="*/ 55 w 78"/>
                <a:gd name="T85" fmla="*/ 73 h 73"/>
                <a:gd name="T86" fmla="*/ 55 w 78"/>
                <a:gd name="T87" fmla="*/ 73 h 73"/>
                <a:gd name="T88" fmla="*/ 74 w 78"/>
                <a:gd name="T89" fmla="*/ 67 h 73"/>
                <a:gd name="T90" fmla="*/ 76 w 78"/>
                <a:gd name="T91" fmla="*/ 67 h 73"/>
                <a:gd name="T92" fmla="*/ 76 w 78"/>
                <a:gd name="T93" fmla="*/ 67 h 73"/>
                <a:gd name="T94" fmla="*/ 78 w 78"/>
                <a:gd name="T95" fmla="*/ 64 h 73"/>
                <a:gd name="T96" fmla="*/ 77 w 78"/>
                <a:gd name="T97" fmla="*/ 60 h 73"/>
                <a:gd name="T98" fmla="*/ 76 w 78"/>
                <a:gd name="T99"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73">
                  <a:moveTo>
                    <a:pt x="76" y="60"/>
                  </a:moveTo>
                  <a:cubicBezTo>
                    <a:pt x="76" y="60"/>
                    <a:pt x="76" y="60"/>
                    <a:pt x="76" y="60"/>
                  </a:cubicBezTo>
                  <a:cubicBezTo>
                    <a:pt x="73" y="61"/>
                    <a:pt x="71" y="61"/>
                    <a:pt x="70" y="61"/>
                  </a:cubicBezTo>
                  <a:cubicBezTo>
                    <a:pt x="66" y="61"/>
                    <a:pt x="66" y="57"/>
                    <a:pt x="66" y="44"/>
                  </a:cubicBezTo>
                  <a:cubicBezTo>
                    <a:pt x="66" y="16"/>
                    <a:pt x="66" y="16"/>
                    <a:pt x="66" y="16"/>
                  </a:cubicBezTo>
                  <a:cubicBezTo>
                    <a:pt x="66" y="10"/>
                    <a:pt x="66" y="5"/>
                    <a:pt x="66" y="2"/>
                  </a:cubicBezTo>
                  <a:cubicBezTo>
                    <a:pt x="66" y="2"/>
                    <a:pt x="66" y="2"/>
                    <a:pt x="66" y="2"/>
                  </a:cubicBezTo>
                  <a:cubicBezTo>
                    <a:pt x="66" y="2"/>
                    <a:pt x="66" y="2"/>
                    <a:pt x="66" y="2"/>
                  </a:cubicBezTo>
                  <a:cubicBezTo>
                    <a:pt x="66" y="1"/>
                    <a:pt x="65" y="0"/>
                    <a:pt x="64" y="0"/>
                  </a:cubicBezTo>
                  <a:cubicBezTo>
                    <a:pt x="64" y="0"/>
                    <a:pt x="64" y="0"/>
                    <a:pt x="64" y="0"/>
                  </a:cubicBezTo>
                  <a:cubicBezTo>
                    <a:pt x="63" y="0"/>
                    <a:pt x="63" y="0"/>
                    <a:pt x="63" y="0"/>
                  </a:cubicBezTo>
                  <a:cubicBezTo>
                    <a:pt x="60" y="2"/>
                    <a:pt x="51" y="3"/>
                    <a:pt x="44" y="3"/>
                  </a:cubicBezTo>
                  <a:cubicBezTo>
                    <a:pt x="44" y="3"/>
                    <a:pt x="44" y="3"/>
                    <a:pt x="44" y="3"/>
                  </a:cubicBezTo>
                  <a:cubicBezTo>
                    <a:pt x="43" y="4"/>
                    <a:pt x="42" y="5"/>
                    <a:pt x="42" y="6"/>
                  </a:cubicBezTo>
                  <a:cubicBezTo>
                    <a:pt x="42" y="7"/>
                    <a:pt x="43" y="8"/>
                    <a:pt x="44" y="8"/>
                  </a:cubicBezTo>
                  <a:cubicBezTo>
                    <a:pt x="46" y="9"/>
                    <a:pt x="46" y="9"/>
                    <a:pt x="46" y="9"/>
                  </a:cubicBezTo>
                  <a:cubicBezTo>
                    <a:pt x="51" y="11"/>
                    <a:pt x="51" y="11"/>
                    <a:pt x="51" y="21"/>
                  </a:cubicBezTo>
                  <a:cubicBezTo>
                    <a:pt x="51" y="48"/>
                    <a:pt x="51" y="48"/>
                    <a:pt x="51" y="48"/>
                  </a:cubicBezTo>
                  <a:cubicBezTo>
                    <a:pt x="51" y="53"/>
                    <a:pt x="50" y="56"/>
                    <a:pt x="49" y="57"/>
                  </a:cubicBezTo>
                  <a:cubicBezTo>
                    <a:pt x="45" y="60"/>
                    <a:pt x="40" y="62"/>
                    <a:pt x="36" y="62"/>
                  </a:cubicBezTo>
                  <a:cubicBezTo>
                    <a:pt x="24" y="62"/>
                    <a:pt x="22" y="55"/>
                    <a:pt x="22" y="44"/>
                  </a:cubicBezTo>
                  <a:cubicBezTo>
                    <a:pt x="22" y="16"/>
                    <a:pt x="22" y="16"/>
                    <a:pt x="22" y="16"/>
                  </a:cubicBezTo>
                  <a:cubicBezTo>
                    <a:pt x="22" y="8"/>
                    <a:pt x="22" y="5"/>
                    <a:pt x="22" y="2"/>
                  </a:cubicBezTo>
                  <a:cubicBezTo>
                    <a:pt x="22" y="2"/>
                    <a:pt x="22" y="2"/>
                    <a:pt x="22" y="2"/>
                  </a:cubicBezTo>
                  <a:cubicBezTo>
                    <a:pt x="22" y="2"/>
                    <a:pt x="22" y="2"/>
                    <a:pt x="22" y="2"/>
                  </a:cubicBezTo>
                  <a:cubicBezTo>
                    <a:pt x="22" y="1"/>
                    <a:pt x="20" y="0"/>
                    <a:pt x="20" y="0"/>
                  </a:cubicBezTo>
                  <a:cubicBezTo>
                    <a:pt x="19" y="0"/>
                    <a:pt x="19" y="0"/>
                    <a:pt x="19" y="0"/>
                  </a:cubicBezTo>
                  <a:cubicBezTo>
                    <a:pt x="19" y="0"/>
                    <a:pt x="19" y="0"/>
                    <a:pt x="19" y="0"/>
                  </a:cubicBezTo>
                  <a:cubicBezTo>
                    <a:pt x="17" y="1"/>
                    <a:pt x="11" y="3"/>
                    <a:pt x="2" y="3"/>
                  </a:cubicBezTo>
                  <a:cubicBezTo>
                    <a:pt x="1" y="3"/>
                    <a:pt x="1" y="3"/>
                    <a:pt x="1" y="3"/>
                  </a:cubicBezTo>
                  <a:cubicBezTo>
                    <a:pt x="1" y="3"/>
                    <a:pt x="0" y="4"/>
                    <a:pt x="0" y="5"/>
                  </a:cubicBezTo>
                  <a:cubicBezTo>
                    <a:pt x="0" y="7"/>
                    <a:pt x="0" y="8"/>
                    <a:pt x="1" y="8"/>
                  </a:cubicBezTo>
                  <a:cubicBezTo>
                    <a:pt x="3" y="9"/>
                    <a:pt x="3" y="9"/>
                    <a:pt x="3" y="9"/>
                  </a:cubicBezTo>
                  <a:cubicBezTo>
                    <a:pt x="7" y="11"/>
                    <a:pt x="7" y="12"/>
                    <a:pt x="7" y="22"/>
                  </a:cubicBezTo>
                  <a:cubicBezTo>
                    <a:pt x="7" y="50"/>
                    <a:pt x="7" y="50"/>
                    <a:pt x="7" y="50"/>
                  </a:cubicBezTo>
                  <a:cubicBezTo>
                    <a:pt x="7" y="65"/>
                    <a:pt x="14" y="71"/>
                    <a:pt x="28" y="71"/>
                  </a:cubicBezTo>
                  <a:cubicBezTo>
                    <a:pt x="38" y="71"/>
                    <a:pt x="46" y="66"/>
                    <a:pt x="51" y="63"/>
                  </a:cubicBezTo>
                  <a:cubicBezTo>
                    <a:pt x="51" y="63"/>
                    <a:pt x="51" y="63"/>
                    <a:pt x="51" y="63"/>
                  </a:cubicBezTo>
                  <a:cubicBezTo>
                    <a:pt x="51" y="63"/>
                    <a:pt x="51" y="64"/>
                    <a:pt x="51" y="64"/>
                  </a:cubicBezTo>
                  <a:cubicBezTo>
                    <a:pt x="51" y="71"/>
                    <a:pt x="51" y="71"/>
                    <a:pt x="51" y="71"/>
                  </a:cubicBezTo>
                  <a:cubicBezTo>
                    <a:pt x="52" y="71"/>
                    <a:pt x="52" y="71"/>
                    <a:pt x="52" y="71"/>
                  </a:cubicBezTo>
                  <a:cubicBezTo>
                    <a:pt x="52" y="72"/>
                    <a:pt x="53" y="73"/>
                    <a:pt x="54" y="73"/>
                  </a:cubicBezTo>
                  <a:cubicBezTo>
                    <a:pt x="55" y="73"/>
                    <a:pt x="55" y="73"/>
                    <a:pt x="55" y="73"/>
                  </a:cubicBezTo>
                  <a:cubicBezTo>
                    <a:pt x="55" y="73"/>
                    <a:pt x="55" y="73"/>
                    <a:pt x="55" y="73"/>
                  </a:cubicBezTo>
                  <a:cubicBezTo>
                    <a:pt x="60" y="70"/>
                    <a:pt x="68" y="69"/>
                    <a:pt x="74" y="67"/>
                  </a:cubicBezTo>
                  <a:cubicBezTo>
                    <a:pt x="76" y="67"/>
                    <a:pt x="76" y="67"/>
                    <a:pt x="76" y="67"/>
                  </a:cubicBezTo>
                  <a:cubicBezTo>
                    <a:pt x="76" y="67"/>
                    <a:pt x="76" y="67"/>
                    <a:pt x="76" y="67"/>
                  </a:cubicBezTo>
                  <a:cubicBezTo>
                    <a:pt x="77" y="66"/>
                    <a:pt x="78" y="66"/>
                    <a:pt x="78" y="64"/>
                  </a:cubicBezTo>
                  <a:cubicBezTo>
                    <a:pt x="78" y="63"/>
                    <a:pt x="78" y="61"/>
                    <a:pt x="77" y="60"/>
                  </a:cubicBezTo>
                  <a:lnTo>
                    <a:pt x="76"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noEditPoints="1"/>
            </p:cNvSpPr>
            <p:nvPr userDrawn="1"/>
          </p:nvSpPr>
          <p:spPr bwMode="auto">
            <a:xfrm>
              <a:off x="1798638" y="5689600"/>
              <a:ext cx="179388" cy="295275"/>
            </a:xfrm>
            <a:custGeom>
              <a:avLst/>
              <a:gdLst>
                <a:gd name="T0" fmla="*/ 42 w 74"/>
                <a:gd name="T1" fmla="*/ 51 h 122"/>
                <a:gd name="T2" fmla="*/ 22 w 74"/>
                <a:gd name="T3" fmla="*/ 56 h 122"/>
                <a:gd name="T4" fmla="*/ 22 w 74"/>
                <a:gd name="T5" fmla="*/ 54 h 122"/>
                <a:gd name="T6" fmla="*/ 22 w 74"/>
                <a:gd name="T7" fmla="*/ 23 h 122"/>
                <a:gd name="T8" fmla="*/ 23 w 74"/>
                <a:gd name="T9" fmla="*/ 3 h 122"/>
                <a:gd name="T10" fmla="*/ 23 w 74"/>
                <a:gd name="T11" fmla="*/ 2 h 122"/>
                <a:gd name="T12" fmla="*/ 22 w 74"/>
                <a:gd name="T13" fmla="*/ 2 h 122"/>
                <a:gd name="T14" fmla="*/ 20 w 74"/>
                <a:gd name="T15" fmla="*/ 0 h 122"/>
                <a:gd name="T16" fmla="*/ 19 w 74"/>
                <a:gd name="T17" fmla="*/ 1 h 122"/>
                <a:gd name="T18" fmla="*/ 6 w 74"/>
                <a:gd name="T19" fmla="*/ 6 h 122"/>
                <a:gd name="T20" fmla="*/ 2 w 74"/>
                <a:gd name="T21" fmla="*/ 8 h 122"/>
                <a:gd name="T22" fmla="*/ 0 w 74"/>
                <a:gd name="T23" fmla="*/ 10 h 122"/>
                <a:gd name="T24" fmla="*/ 2 w 74"/>
                <a:gd name="T25" fmla="*/ 13 h 122"/>
                <a:gd name="T26" fmla="*/ 3 w 74"/>
                <a:gd name="T27" fmla="*/ 14 h 122"/>
                <a:gd name="T28" fmla="*/ 8 w 74"/>
                <a:gd name="T29" fmla="*/ 26 h 122"/>
                <a:gd name="T30" fmla="*/ 8 w 74"/>
                <a:gd name="T31" fmla="*/ 105 h 122"/>
                <a:gd name="T32" fmla="*/ 7 w 74"/>
                <a:gd name="T33" fmla="*/ 119 h 122"/>
                <a:gd name="T34" fmla="*/ 7 w 74"/>
                <a:gd name="T35" fmla="*/ 119 h 122"/>
                <a:gd name="T36" fmla="*/ 8 w 74"/>
                <a:gd name="T37" fmla="*/ 119 h 122"/>
                <a:gd name="T38" fmla="*/ 10 w 74"/>
                <a:gd name="T39" fmla="*/ 121 h 122"/>
                <a:gd name="T40" fmla="*/ 12 w 74"/>
                <a:gd name="T41" fmla="*/ 120 h 122"/>
                <a:gd name="T42" fmla="*/ 14 w 74"/>
                <a:gd name="T43" fmla="*/ 118 h 122"/>
                <a:gd name="T44" fmla="*/ 18 w 74"/>
                <a:gd name="T45" fmla="*/ 119 h 122"/>
                <a:gd name="T46" fmla="*/ 21 w 74"/>
                <a:gd name="T47" fmla="*/ 120 h 122"/>
                <a:gd name="T48" fmla="*/ 35 w 74"/>
                <a:gd name="T49" fmla="*/ 122 h 122"/>
                <a:gd name="T50" fmla="*/ 74 w 74"/>
                <a:gd name="T51" fmla="*/ 84 h 122"/>
                <a:gd name="T52" fmla="*/ 42 w 74"/>
                <a:gd name="T53" fmla="*/ 51 h 122"/>
                <a:gd name="T54" fmla="*/ 58 w 74"/>
                <a:gd name="T55" fmla="*/ 89 h 122"/>
                <a:gd name="T56" fmla="*/ 38 w 74"/>
                <a:gd name="T57" fmla="*/ 116 h 122"/>
                <a:gd name="T58" fmla="*/ 26 w 74"/>
                <a:gd name="T59" fmla="*/ 110 h 122"/>
                <a:gd name="T60" fmla="*/ 22 w 74"/>
                <a:gd name="T61" fmla="*/ 97 h 122"/>
                <a:gd name="T62" fmla="*/ 22 w 74"/>
                <a:gd name="T63" fmla="*/ 71 h 122"/>
                <a:gd name="T64" fmla="*/ 23 w 74"/>
                <a:gd name="T65" fmla="*/ 63 h 122"/>
                <a:gd name="T66" fmla="*/ 34 w 74"/>
                <a:gd name="T67" fmla="*/ 60 h 122"/>
                <a:gd name="T68" fmla="*/ 58 w 74"/>
                <a:gd name="T69" fmla="*/ 8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122">
                  <a:moveTo>
                    <a:pt x="42" y="51"/>
                  </a:moveTo>
                  <a:cubicBezTo>
                    <a:pt x="35" y="51"/>
                    <a:pt x="29" y="53"/>
                    <a:pt x="22" y="56"/>
                  </a:cubicBezTo>
                  <a:cubicBezTo>
                    <a:pt x="22" y="56"/>
                    <a:pt x="22" y="55"/>
                    <a:pt x="22" y="54"/>
                  </a:cubicBezTo>
                  <a:cubicBezTo>
                    <a:pt x="22" y="23"/>
                    <a:pt x="22" y="23"/>
                    <a:pt x="22" y="23"/>
                  </a:cubicBezTo>
                  <a:cubicBezTo>
                    <a:pt x="22" y="17"/>
                    <a:pt x="22" y="10"/>
                    <a:pt x="23" y="3"/>
                  </a:cubicBezTo>
                  <a:cubicBezTo>
                    <a:pt x="23" y="2"/>
                    <a:pt x="23" y="2"/>
                    <a:pt x="23" y="2"/>
                  </a:cubicBezTo>
                  <a:cubicBezTo>
                    <a:pt x="22" y="2"/>
                    <a:pt x="22" y="2"/>
                    <a:pt x="22" y="2"/>
                  </a:cubicBezTo>
                  <a:cubicBezTo>
                    <a:pt x="22" y="1"/>
                    <a:pt x="21" y="0"/>
                    <a:pt x="20" y="0"/>
                  </a:cubicBezTo>
                  <a:cubicBezTo>
                    <a:pt x="19" y="1"/>
                    <a:pt x="19" y="1"/>
                    <a:pt x="19" y="1"/>
                  </a:cubicBezTo>
                  <a:cubicBezTo>
                    <a:pt x="15" y="3"/>
                    <a:pt x="10" y="5"/>
                    <a:pt x="6" y="6"/>
                  </a:cubicBezTo>
                  <a:cubicBezTo>
                    <a:pt x="4" y="7"/>
                    <a:pt x="3" y="7"/>
                    <a:pt x="2" y="8"/>
                  </a:cubicBezTo>
                  <a:cubicBezTo>
                    <a:pt x="1" y="8"/>
                    <a:pt x="0" y="9"/>
                    <a:pt x="0" y="10"/>
                  </a:cubicBezTo>
                  <a:cubicBezTo>
                    <a:pt x="0" y="11"/>
                    <a:pt x="1" y="12"/>
                    <a:pt x="2" y="13"/>
                  </a:cubicBezTo>
                  <a:cubicBezTo>
                    <a:pt x="3" y="14"/>
                    <a:pt x="3" y="14"/>
                    <a:pt x="3" y="14"/>
                  </a:cubicBezTo>
                  <a:cubicBezTo>
                    <a:pt x="8" y="16"/>
                    <a:pt x="8" y="17"/>
                    <a:pt x="8" y="26"/>
                  </a:cubicBezTo>
                  <a:cubicBezTo>
                    <a:pt x="8" y="105"/>
                    <a:pt x="8" y="105"/>
                    <a:pt x="8" y="105"/>
                  </a:cubicBezTo>
                  <a:cubicBezTo>
                    <a:pt x="8" y="113"/>
                    <a:pt x="8" y="117"/>
                    <a:pt x="7" y="119"/>
                  </a:cubicBezTo>
                  <a:cubicBezTo>
                    <a:pt x="7" y="119"/>
                    <a:pt x="7" y="119"/>
                    <a:pt x="7" y="119"/>
                  </a:cubicBezTo>
                  <a:cubicBezTo>
                    <a:pt x="8" y="119"/>
                    <a:pt x="8" y="119"/>
                    <a:pt x="8" y="119"/>
                  </a:cubicBezTo>
                  <a:cubicBezTo>
                    <a:pt x="8" y="120"/>
                    <a:pt x="9" y="121"/>
                    <a:pt x="10" y="121"/>
                  </a:cubicBezTo>
                  <a:cubicBezTo>
                    <a:pt x="10" y="121"/>
                    <a:pt x="11" y="121"/>
                    <a:pt x="12" y="120"/>
                  </a:cubicBezTo>
                  <a:cubicBezTo>
                    <a:pt x="12" y="119"/>
                    <a:pt x="13" y="118"/>
                    <a:pt x="14" y="118"/>
                  </a:cubicBezTo>
                  <a:cubicBezTo>
                    <a:pt x="15" y="118"/>
                    <a:pt x="16" y="119"/>
                    <a:pt x="18" y="119"/>
                  </a:cubicBezTo>
                  <a:cubicBezTo>
                    <a:pt x="19" y="120"/>
                    <a:pt x="20" y="120"/>
                    <a:pt x="21" y="120"/>
                  </a:cubicBezTo>
                  <a:cubicBezTo>
                    <a:pt x="24" y="121"/>
                    <a:pt x="29" y="122"/>
                    <a:pt x="35" y="122"/>
                  </a:cubicBezTo>
                  <a:cubicBezTo>
                    <a:pt x="58" y="122"/>
                    <a:pt x="74" y="107"/>
                    <a:pt x="74" y="84"/>
                  </a:cubicBezTo>
                  <a:cubicBezTo>
                    <a:pt x="74" y="65"/>
                    <a:pt x="60" y="51"/>
                    <a:pt x="42" y="51"/>
                  </a:cubicBezTo>
                  <a:moveTo>
                    <a:pt x="58" y="89"/>
                  </a:moveTo>
                  <a:cubicBezTo>
                    <a:pt x="58" y="95"/>
                    <a:pt x="57" y="116"/>
                    <a:pt x="38" y="116"/>
                  </a:cubicBezTo>
                  <a:cubicBezTo>
                    <a:pt x="33" y="116"/>
                    <a:pt x="28" y="114"/>
                    <a:pt x="26" y="110"/>
                  </a:cubicBezTo>
                  <a:cubicBezTo>
                    <a:pt x="23" y="107"/>
                    <a:pt x="22" y="103"/>
                    <a:pt x="22" y="97"/>
                  </a:cubicBezTo>
                  <a:cubicBezTo>
                    <a:pt x="22" y="71"/>
                    <a:pt x="22" y="71"/>
                    <a:pt x="22" y="71"/>
                  </a:cubicBezTo>
                  <a:cubicBezTo>
                    <a:pt x="22" y="65"/>
                    <a:pt x="22" y="63"/>
                    <a:pt x="23" y="63"/>
                  </a:cubicBezTo>
                  <a:cubicBezTo>
                    <a:pt x="26" y="61"/>
                    <a:pt x="30" y="60"/>
                    <a:pt x="34" y="60"/>
                  </a:cubicBezTo>
                  <a:cubicBezTo>
                    <a:pt x="49" y="60"/>
                    <a:pt x="58" y="71"/>
                    <a:pt x="58" y="8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2117725" y="5813425"/>
              <a:ext cx="153988" cy="171450"/>
            </a:xfrm>
            <a:custGeom>
              <a:avLst/>
              <a:gdLst>
                <a:gd name="T0" fmla="*/ 62 w 64"/>
                <a:gd name="T1" fmla="*/ 60 h 71"/>
                <a:gd name="T2" fmla="*/ 60 w 64"/>
                <a:gd name="T3" fmla="*/ 61 h 71"/>
                <a:gd name="T4" fmla="*/ 60 w 64"/>
                <a:gd name="T5" fmla="*/ 61 h 71"/>
                <a:gd name="T6" fmla="*/ 56 w 64"/>
                <a:gd name="T7" fmla="*/ 62 h 71"/>
                <a:gd name="T8" fmla="*/ 52 w 64"/>
                <a:gd name="T9" fmla="*/ 61 h 71"/>
                <a:gd name="T10" fmla="*/ 49 w 64"/>
                <a:gd name="T11" fmla="*/ 49 h 71"/>
                <a:gd name="T12" fmla="*/ 50 w 64"/>
                <a:gd name="T13" fmla="*/ 20 h 71"/>
                <a:gd name="T14" fmla="*/ 46 w 64"/>
                <a:gd name="T15" fmla="*/ 5 h 71"/>
                <a:gd name="T16" fmla="*/ 32 w 64"/>
                <a:gd name="T17" fmla="*/ 0 h 71"/>
                <a:gd name="T18" fmla="*/ 12 w 64"/>
                <a:gd name="T19" fmla="*/ 7 h 71"/>
                <a:gd name="T20" fmla="*/ 1 w 64"/>
                <a:gd name="T21" fmla="*/ 21 h 71"/>
                <a:gd name="T22" fmla="*/ 4 w 64"/>
                <a:gd name="T23" fmla="*/ 25 h 71"/>
                <a:gd name="T24" fmla="*/ 14 w 64"/>
                <a:gd name="T25" fmla="*/ 21 h 71"/>
                <a:gd name="T26" fmla="*/ 16 w 64"/>
                <a:gd name="T27" fmla="*/ 15 h 71"/>
                <a:gd name="T28" fmla="*/ 26 w 64"/>
                <a:gd name="T29" fmla="*/ 8 h 71"/>
                <a:gd name="T30" fmla="*/ 33 w 64"/>
                <a:gd name="T31" fmla="*/ 11 h 71"/>
                <a:gd name="T32" fmla="*/ 37 w 64"/>
                <a:gd name="T33" fmla="*/ 22 h 71"/>
                <a:gd name="T34" fmla="*/ 36 w 64"/>
                <a:gd name="T35" fmla="*/ 29 h 71"/>
                <a:gd name="T36" fmla="*/ 34 w 64"/>
                <a:gd name="T37" fmla="*/ 33 h 71"/>
                <a:gd name="T38" fmla="*/ 15 w 64"/>
                <a:gd name="T39" fmla="*/ 40 h 71"/>
                <a:gd name="T40" fmla="*/ 0 w 64"/>
                <a:gd name="T41" fmla="*/ 55 h 71"/>
                <a:gd name="T42" fmla="*/ 6 w 64"/>
                <a:gd name="T43" fmla="*/ 67 h 71"/>
                <a:gd name="T44" fmla="*/ 18 w 64"/>
                <a:gd name="T45" fmla="*/ 71 h 71"/>
                <a:gd name="T46" fmla="*/ 30 w 64"/>
                <a:gd name="T47" fmla="*/ 68 h 71"/>
                <a:gd name="T48" fmla="*/ 30 w 64"/>
                <a:gd name="T49" fmla="*/ 67 h 71"/>
                <a:gd name="T50" fmla="*/ 33 w 64"/>
                <a:gd name="T51" fmla="*/ 66 h 71"/>
                <a:gd name="T52" fmla="*/ 36 w 64"/>
                <a:gd name="T53" fmla="*/ 64 h 71"/>
                <a:gd name="T54" fmla="*/ 38 w 64"/>
                <a:gd name="T55" fmla="*/ 66 h 71"/>
                <a:gd name="T56" fmla="*/ 50 w 64"/>
                <a:gd name="T57" fmla="*/ 71 h 71"/>
                <a:gd name="T58" fmla="*/ 64 w 64"/>
                <a:gd name="T59" fmla="*/ 63 h 71"/>
                <a:gd name="T60" fmla="*/ 62 w 64"/>
                <a:gd name="T61" fmla="*/ 60 h 71"/>
                <a:gd name="T62" fmla="*/ 36 w 64"/>
                <a:gd name="T63" fmla="*/ 41 h 71"/>
                <a:gd name="T64" fmla="*/ 36 w 64"/>
                <a:gd name="T65" fmla="*/ 52 h 71"/>
                <a:gd name="T66" fmla="*/ 34 w 64"/>
                <a:gd name="T67" fmla="*/ 58 h 71"/>
                <a:gd name="T68" fmla="*/ 24 w 64"/>
                <a:gd name="T69" fmla="*/ 62 h 71"/>
                <a:gd name="T70" fmla="*/ 15 w 64"/>
                <a:gd name="T71" fmla="*/ 53 h 71"/>
                <a:gd name="T72" fmla="*/ 29 w 64"/>
                <a:gd name="T73" fmla="*/ 42 h 71"/>
                <a:gd name="T74" fmla="*/ 35 w 64"/>
                <a:gd name="T75" fmla="*/ 40 h 71"/>
                <a:gd name="T76" fmla="*/ 36 w 64"/>
                <a:gd name="T77"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71">
                  <a:moveTo>
                    <a:pt x="62" y="60"/>
                  </a:moveTo>
                  <a:cubicBezTo>
                    <a:pt x="62" y="60"/>
                    <a:pt x="61" y="60"/>
                    <a:pt x="60" y="61"/>
                  </a:cubicBezTo>
                  <a:cubicBezTo>
                    <a:pt x="60" y="61"/>
                    <a:pt x="60" y="61"/>
                    <a:pt x="60" y="61"/>
                  </a:cubicBezTo>
                  <a:cubicBezTo>
                    <a:pt x="59" y="62"/>
                    <a:pt x="58" y="62"/>
                    <a:pt x="56" y="62"/>
                  </a:cubicBezTo>
                  <a:cubicBezTo>
                    <a:pt x="54" y="62"/>
                    <a:pt x="53" y="62"/>
                    <a:pt x="52" y="61"/>
                  </a:cubicBezTo>
                  <a:cubicBezTo>
                    <a:pt x="50" y="59"/>
                    <a:pt x="49" y="55"/>
                    <a:pt x="49" y="49"/>
                  </a:cubicBezTo>
                  <a:cubicBezTo>
                    <a:pt x="50" y="20"/>
                    <a:pt x="50" y="20"/>
                    <a:pt x="50" y="20"/>
                  </a:cubicBezTo>
                  <a:cubicBezTo>
                    <a:pt x="51" y="14"/>
                    <a:pt x="49" y="8"/>
                    <a:pt x="46" y="5"/>
                  </a:cubicBezTo>
                  <a:cubicBezTo>
                    <a:pt x="43" y="2"/>
                    <a:pt x="38" y="0"/>
                    <a:pt x="32" y="0"/>
                  </a:cubicBezTo>
                  <a:cubicBezTo>
                    <a:pt x="26" y="0"/>
                    <a:pt x="19" y="3"/>
                    <a:pt x="12" y="7"/>
                  </a:cubicBezTo>
                  <a:cubicBezTo>
                    <a:pt x="5" y="12"/>
                    <a:pt x="1" y="17"/>
                    <a:pt x="1" y="21"/>
                  </a:cubicBezTo>
                  <a:cubicBezTo>
                    <a:pt x="1" y="23"/>
                    <a:pt x="2" y="25"/>
                    <a:pt x="4" y="25"/>
                  </a:cubicBezTo>
                  <a:cubicBezTo>
                    <a:pt x="7" y="25"/>
                    <a:pt x="11" y="23"/>
                    <a:pt x="14" y="21"/>
                  </a:cubicBezTo>
                  <a:cubicBezTo>
                    <a:pt x="16" y="20"/>
                    <a:pt x="16" y="17"/>
                    <a:pt x="16" y="15"/>
                  </a:cubicBezTo>
                  <a:cubicBezTo>
                    <a:pt x="16" y="10"/>
                    <a:pt x="22" y="8"/>
                    <a:pt x="26" y="8"/>
                  </a:cubicBezTo>
                  <a:cubicBezTo>
                    <a:pt x="29" y="8"/>
                    <a:pt x="32" y="9"/>
                    <a:pt x="33" y="11"/>
                  </a:cubicBezTo>
                  <a:cubicBezTo>
                    <a:pt x="36" y="14"/>
                    <a:pt x="37" y="19"/>
                    <a:pt x="37" y="22"/>
                  </a:cubicBezTo>
                  <a:cubicBezTo>
                    <a:pt x="36" y="29"/>
                    <a:pt x="36" y="29"/>
                    <a:pt x="36" y="29"/>
                  </a:cubicBezTo>
                  <a:cubicBezTo>
                    <a:pt x="36" y="32"/>
                    <a:pt x="36" y="33"/>
                    <a:pt x="34" y="33"/>
                  </a:cubicBezTo>
                  <a:cubicBezTo>
                    <a:pt x="15" y="40"/>
                    <a:pt x="15" y="40"/>
                    <a:pt x="15" y="40"/>
                  </a:cubicBezTo>
                  <a:cubicBezTo>
                    <a:pt x="4" y="44"/>
                    <a:pt x="0" y="48"/>
                    <a:pt x="0" y="55"/>
                  </a:cubicBezTo>
                  <a:cubicBezTo>
                    <a:pt x="0" y="60"/>
                    <a:pt x="2" y="64"/>
                    <a:pt x="6" y="67"/>
                  </a:cubicBezTo>
                  <a:cubicBezTo>
                    <a:pt x="9" y="70"/>
                    <a:pt x="13" y="71"/>
                    <a:pt x="18" y="71"/>
                  </a:cubicBezTo>
                  <a:cubicBezTo>
                    <a:pt x="23" y="71"/>
                    <a:pt x="26" y="69"/>
                    <a:pt x="30" y="68"/>
                  </a:cubicBezTo>
                  <a:cubicBezTo>
                    <a:pt x="30" y="67"/>
                    <a:pt x="30" y="67"/>
                    <a:pt x="30" y="67"/>
                  </a:cubicBezTo>
                  <a:cubicBezTo>
                    <a:pt x="31" y="67"/>
                    <a:pt x="32" y="66"/>
                    <a:pt x="33" y="66"/>
                  </a:cubicBezTo>
                  <a:cubicBezTo>
                    <a:pt x="34" y="65"/>
                    <a:pt x="36" y="64"/>
                    <a:pt x="36" y="64"/>
                  </a:cubicBezTo>
                  <a:cubicBezTo>
                    <a:pt x="36" y="64"/>
                    <a:pt x="37" y="64"/>
                    <a:pt x="38" y="66"/>
                  </a:cubicBezTo>
                  <a:cubicBezTo>
                    <a:pt x="41" y="69"/>
                    <a:pt x="45" y="71"/>
                    <a:pt x="50" y="71"/>
                  </a:cubicBezTo>
                  <a:cubicBezTo>
                    <a:pt x="58" y="71"/>
                    <a:pt x="64" y="65"/>
                    <a:pt x="64" y="63"/>
                  </a:cubicBezTo>
                  <a:cubicBezTo>
                    <a:pt x="64" y="61"/>
                    <a:pt x="63" y="60"/>
                    <a:pt x="62" y="60"/>
                  </a:cubicBezTo>
                  <a:moveTo>
                    <a:pt x="36" y="41"/>
                  </a:moveTo>
                  <a:cubicBezTo>
                    <a:pt x="36" y="52"/>
                    <a:pt x="36" y="52"/>
                    <a:pt x="36" y="52"/>
                  </a:cubicBezTo>
                  <a:cubicBezTo>
                    <a:pt x="35" y="55"/>
                    <a:pt x="35" y="57"/>
                    <a:pt x="34" y="58"/>
                  </a:cubicBezTo>
                  <a:cubicBezTo>
                    <a:pt x="32" y="60"/>
                    <a:pt x="27" y="62"/>
                    <a:pt x="24" y="62"/>
                  </a:cubicBezTo>
                  <a:cubicBezTo>
                    <a:pt x="17" y="62"/>
                    <a:pt x="15" y="56"/>
                    <a:pt x="15" y="53"/>
                  </a:cubicBezTo>
                  <a:cubicBezTo>
                    <a:pt x="15" y="48"/>
                    <a:pt x="19" y="45"/>
                    <a:pt x="29" y="42"/>
                  </a:cubicBezTo>
                  <a:cubicBezTo>
                    <a:pt x="32" y="41"/>
                    <a:pt x="34" y="40"/>
                    <a:pt x="35" y="40"/>
                  </a:cubicBezTo>
                  <a:cubicBezTo>
                    <a:pt x="36" y="40"/>
                    <a:pt x="36" y="40"/>
                    <a:pt x="36" y="4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1482725" y="5807075"/>
              <a:ext cx="300038" cy="174625"/>
            </a:xfrm>
            <a:custGeom>
              <a:avLst/>
              <a:gdLst>
                <a:gd name="T0" fmla="*/ 113 w 124"/>
                <a:gd name="T1" fmla="*/ 52 h 72"/>
                <a:gd name="T2" fmla="*/ 92 w 124"/>
                <a:gd name="T3" fmla="*/ 2 h 72"/>
                <a:gd name="T4" fmla="*/ 66 w 124"/>
                <a:gd name="T5" fmla="*/ 12 h 72"/>
                <a:gd name="T6" fmla="*/ 26 w 124"/>
                <a:gd name="T7" fmla="*/ 10 h 72"/>
                <a:gd name="T8" fmla="*/ 26 w 124"/>
                <a:gd name="T9" fmla="*/ 2 h 72"/>
                <a:gd name="T10" fmla="*/ 26 w 124"/>
                <a:gd name="T11" fmla="*/ 1 h 72"/>
                <a:gd name="T12" fmla="*/ 23 w 124"/>
                <a:gd name="T13" fmla="*/ 0 h 72"/>
                <a:gd name="T14" fmla="*/ 6 w 124"/>
                <a:gd name="T15" fmla="*/ 8 h 72"/>
                <a:gd name="T16" fmla="*/ 6 w 124"/>
                <a:gd name="T17" fmla="*/ 13 h 72"/>
                <a:gd name="T18" fmla="*/ 11 w 124"/>
                <a:gd name="T19" fmla="*/ 23 h 72"/>
                <a:gd name="T20" fmla="*/ 6 w 124"/>
                <a:gd name="T21" fmla="*/ 65 h 72"/>
                <a:gd name="T22" fmla="*/ 2 w 124"/>
                <a:gd name="T23" fmla="*/ 66 h 72"/>
                <a:gd name="T24" fmla="*/ 2 w 124"/>
                <a:gd name="T25" fmla="*/ 72 h 72"/>
                <a:gd name="T26" fmla="*/ 3 w 124"/>
                <a:gd name="T27" fmla="*/ 72 h 72"/>
                <a:gd name="T28" fmla="*/ 33 w 124"/>
                <a:gd name="T29" fmla="*/ 72 h 72"/>
                <a:gd name="T30" fmla="*/ 34 w 124"/>
                <a:gd name="T31" fmla="*/ 72 h 72"/>
                <a:gd name="T32" fmla="*/ 34 w 124"/>
                <a:gd name="T33" fmla="*/ 66 h 72"/>
                <a:gd name="T34" fmla="*/ 26 w 124"/>
                <a:gd name="T35" fmla="*/ 52 h 72"/>
                <a:gd name="T36" fmla="*/ 28 w 124"/>
                <a:gd name="T37" fmla="*/ 17 h 72"/>
                <a:gd name="T38" fmla="*/ 55 w 124"/>
                <a:gd name="T39" fmla="*/ 28 h 72"/>
                <a:gd name="T40" fmla="*/ 50 w 124"/>
                <a:gd name="T41" fmla="*/ 65 h 72"/>
                <a:gd name="T42" fmla="*/ 46 w 124"/>
                <a:gd name="T43" fmla="*/ 66 h 72"/>
                <a:gd name="T44" fmla="*/ 47 w 124"/>
                <a:gd name="T45" fmla="*/ 72 h 72"/>
                <a:gd name="T46" fmla="*/ 47 w 124"/>
                <a:gd name="T47" fmla="*/ 72 h 72"/>
                <a:gd name="T48" fmla="*/ 77 w 124"/>
                <a:gd name="T49" fmla="*/ 72 h 72"/>
                <a:gd name="T50" fmla="*/ 78 w 124"/>
                <a:gd name="T51" fmla="*/ 72 h 72"/>
                <a:gd name="T52" fmla="*/ 78 w 124"/>
                <a:gd name="T53" fmla="*/ 66 h 72"/>
                <a:gd name="T54" fmla="*/ 69 w 124"/>
                <a:gd name="T55" fmla="*/ 52 h 72"/>
                <a:gd name="T56" fmla="*/ 71 w 124"/>
                <a:gd name="T57" fmla="*/ 17 h 72"/>
                <a:gd name="T58" fmla="*/ 99 w 124"/>
                <a:gd name="T59" fmla="*/ 28 h 72"/>
                <a:gd name="T60" fmla="*/ 93 w 124"/>
                <a:gd name="T61" fmla="*/ 65 h 72"/>
                <a:gd name="T62" fmla="*/ 90 w 124"/>
                <a:gd name="T63" fmla="*/ 66 h 72"/>
                <a:gd name="T64" fmla="*/ 90 w 124"/>
                <a:gd name="T65" fmla="*/ 72 h 72"/>
                <a:gd name="T66" fmla="*/ 91 w 124"/>
                <a:gd name="T67" fmla="*/ 72 h 72"/>
                <a:gd name="T68" fmla="*/ 122 w 124"/>
                <a:gd name="T69" fmla="*/ 72 h 72"/>
                <a:gd name="T70" fmla="*/ 122 w 124"/>
                <a:gd name="T71" fmla="*/ 72 h 72"/>
                <a:gd name="T72" fmla="*/ 123 w 124"/>
                <a:gd name="T73"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72">
                  <a:moveTo>
                    <a:pt x="118" y="65"/>
                  </a:moveTo>
                  <a:cubicBezTo>
                    <a:pt x="113" y="64"/>
                    <a:pt x="113" y="64"/>
                    <a:pt x="113" y="52"/>
                  </a:cubicBezTo>
                  <a:cubicBezTo>
                    <a:pt x="113" y="23"/>
                    <a:pt x="113" y="23"/>
                    <a:pt x="113" y="23"/>
                  </a:cubicBezTo>
                  <a:cubicBezTo>
                    <a:pt x="113" y="10"/>
                    <a:pt x="105" y="2"/>
                    <a:pt x="92" y="2"/>
                  </a:cubicBezTo>
                  <a:cubicBezTo>
                    <a:pt x="83" y="2"/>
                    <a:pt x="75" y="7"/>
                    <a:pt x="69" y="11"/>
                  </a:cubicBezTo>
                  <a:cubicBezTo>
                    <a:pt x="68" y="11"/>
                    <a:pt x="67" y="12"/>
                    <a:pt x="66" y="12"/>
                  </a:cubicBezTo>
                  <a:cubicBezTo>
                    <a:pt x="61" y="5"/>
                    <a:pt x="56" y="2"/>
                    <a:pt x="48" y="2"/>
                  </a:cubicBezTo>
                  <a:cubicBezTo>
                    <a:pt x="41" y="2"/>
                    <a:pt x="34" y="5"/>
                    <a:pt x="26" y="10"/>
                  </a:cubicBezTo>
                  <a:cubicBezTo>
                    <a:pt x="26" y="10"/>
                    <a:pt x="26" y="10"/>
                    <a:pt x="26" y="10"/>
                  </a:cubicBezTo>
                  <a:cubicBezTo>
                    <a:pt x="26" y="8"/>
                    <a:pt x="26" y="6"/>
                    <a:pt x="26" y="2"/>
                  </a:cubicBezTo>
                  <a:cubicBezTo>
                    <a:pt x="26" y="2"/>
                    <a:pt x="26" y="2"/>
                    <a:pt x="26" y="2"/>
                  </a:cubicBezTo>
                  <a:cubicBezTo>
                    <a:pt x="26" y="1"/>
                    <a:pt x="26" y="1"/>
                    <a:pt x="26" y="1"/>
                  </a:cubicBezTo>
                  <a:cubicBezTo>
                    <a:pt x="25" y="0"/>
                    <a:pt x="24" y="0"/>
                    <a:pt x="23" y="0"/>
                  </a:cubicBezTo>
                  <a:cubicBezTo>
                    <a:pt x="23" y="0"/>
                    <a:pt x="23" y="0"/>
                    <a:pt x="23" y="0"/>
                  </a:cubicBezTo>
                  <a:cubicBezTo>
                    <a:pt x="23" y="0"/>
                    <a:pt x="23" y="0"/>
                    <a:pt x="23" y="0"/>
                  </a:cubicBezTo>
                  <a:cubicBezTo>
                    <a:pt x="19" y="2"/>
                    <a:pt x="10" y="6"/>
                    <a:pt x="6" y="8"/>
                  </a:cubicBezTo>
                  <a:cubicBezTo>
                    <a:pt x="6" y="8"/>
                    <a:pt x="5" y="9"/>
                    <a:pt x="5" y="10"/>
                  </a:cubicBezTo>
                  <a:cubicBezTo>
                    <a:pt x="5" y="11"/>
                    <a:pt x="5" y="12"/>
                    <a:pt x="6" y="13"/>
                  </a:cubicBezTo>
                  <a:cubicBezTo>
                    <a:pt x="7" y="14"/>
                    <a:pt x="7" y="14"/>
                    <a:pt x="7" y="14"/>
                  </a:cubicBezTo>
                  <a:cubicBezTo>
                    <a:pt x="11" y="16"/>
                    <a:pt x="11" y="17"/>
                    <a:pt x="11" y="23"/>
                  </a:cubicBezTo>
                  <a:cubicBezTo>
                    <a:pt x="11" y="52"/>
                    <a:pt x="11" y="52"/>
                    <a:pt x="11" y="52"/>
                  </a:cubicBezTo>
                  <a:cubicBezTo>
                    <a:pt x="11" y="64"/>
                    <a:pt x="11" y="64"/>
                    <a:pt x="6" y="65"/>
                  </a:cubicBezTo>
                  <a:cubicBezTo>
                    <a:pt x="2" y="66"/>
                    <a:pt x="2" y="66"/>
                    <a:pt x="2" y="66"/>
                  </a:cubicBezTo>
                  <a:cubicBezTo>
                    <a:pt x="2" y="66"/>
                    <a:pt x="2" y="66"/>
                    <a:pt x="2" y="66"/>
                  </a:cubicBezTo>
                  <a:cubicBezTo>
                    <a:pt x="1" y="66"/>
                    <a:pt x="0" y="67"/>
                    <a:pt x="1" y="69"/>
                  </a:cubicBezTo>
                  <a:cubicBezTo>
                    <a:pt x="1" y="70"/>
                    <a:pt x="1" y="71"/>
                    <a:pt x="2" y="72"/>
                  </a:cubicBezTo>
                  <a:cubicBezTo>
                    <a:pt x="2" y="72"/>
                    <a:pt x="2" y="72"/>
                    <a:pt x="2" y="72"/>
                  </a:cubicBezTo>
                  <a:cubicBezTo>
                    <a:pt x="3" y="72"/>
                    <a:pt x="3" y="72"/>
                    <a:pt x="3" y="72"/>
                  </a:cubicBezTo>
                  <a:cubicBezTo>
                    <a:pt x="8" y="71"/>
                    <a:pt x="13" y="71"/>
                    <a:pt x="18" y="71"/>
                  </a:cubicBezTo>
                  <a:cubicBezTo>
                    <a:pt x="24" y="71"/>
                    <a:pt x="29" y="71"/>
                    <a:pt x="33" y="72"/>
                  </a:cubicBezTo>
                  <a:cubicBezTo>
                    <a:pt x="34" y="72"/>
                    <a:pt x="34" y="72"/>
                    <a:pt x="34" y="72"/>
                  </a:cubicBezTo>
                  <a:cubicBezTo>
                    <a:pt x="34" y="72"/>
                    <a:pt x="34" y="72"/>
                    <a:pt x="34" y="72"/>
                  </a:cubicBezTo>
                  <a:cubicBezTo>
                    <a:pt x="35" y="71"/>
                    <a:pt x="35" y="70"/>
                    <a:pt x="35" y="69"/>
                  </a:cubicBezTo>
                  <a:cubicBezTo>
                    <a:pt x="36" y="67"/>
                    <a:pt x="35" y="66"/>
                    <a:pt x="34" y="66"/>
                  </a:cubicBezTo>
                  <a:cubicBezTo>
                    <a:pt x="31" y="65"/>
                    <a:pt x="31" y="65"/>
                    <a:pt x="31" y="65"/>
                  </a:cubicBezTo>
                  <a:cubicBezTo>
                    <a:pt x="26" y="64"/>
                    <a:pt x="26" y="64"/>
                    <a:pt x="26" y="52"/>
                  </a:cubicBezTo>
                  <a:cubicBezTo>
                    <a:pt x="26" y="26"/>
                    <a:pt x="26" y="26"/>
                    <a:pt x="26" y="26"/>
                  </a:cubicBezTo>
                  <a:cubicBezTo>
                    <a:pt x="26" y="21"/>
                    <a:pt x="26" y="19"/>
                    <a:pt x="28" y="17"/>
                  </a:cubicBezTo>
                  <a:cubicBezTo>
                    <a:pt x="29" y="16"/>
                    <a:pt x="33" y="12"/>
                    <a:pt x="41" y="12"/>
                  </a:cubicBezTo>
                  <a:cubicBezTo>
                    <a:pt x="50" y="12"/>
                    <a:pt x="55" y="17"/>
                    <a:pt x="55" y="28"/>
                  </a:cubicBezTo>
                  <a:cubicBezTo>
                    <a:pt x="55" y="52"/>
                    <a:pt x="55" y="52"/>
                    <a:pt x="55" y="52"/>
                  </a:cubicBezTo>
                  <a:cubicBezTo>
                    <a:pt x="55" y="64"/>
                    <a:pt x="55" y="64"/>
                    <a:pt x="50" y="65"/>
                  </a:cubicBezTo>
                  <a:cubicBezTo>
                    <a:pt x="47" y="66"/>
                    <a:pt x="47" y="66"/>
                    <a:pt x="47" y="66"/>
                  </a:cubicBezTo>
                  <a:cubicBezTo>
                    <a:pt x="46" y="66"/>
                    <a:pt x="46" y="66"/>
                    <a:pt x="46" y="66"/>
                  </a:cubicBezTo>
                  <a:cubicBezTo>
                    <a:pt x="45" y="66"/>
                    <a:pt x="45" y="67"/>
                    <a:pt x="45" y="69"/>
                  </a:cubicBezTo>
                  <a:cubicBezTo>
                    <a:pt x="45" y="70"/>
                    <a:pt x="46" y="71"/>
                    <a:pt x="47" y="72"/>
                  </a:cubicBezTo>
                  <a:cubicBezTo>
                    <a:pt x="47" y="72"/>
                    <a:pt x="47" y="72"/>
                    <a:pt x="47" y="72"/>
                  </a:cubicBezTo>
                  <a:cubicBezTo>
                    <a:pt x="47" y="72"/>
                    <a:pt x="47" y="72"/>
                    <a:pt x="47" y="72"/>
                  </a:cubicBezTo>
                  <a:cubicBezTo>
                    <a:pt x="52" y="71"/>
                    <a:pt x="56" y="71"/>
                    <a:pt x="62" y="71"/>
                  </a:cubicBezTo>
                  <a:cubicBezTo>
                    <a:pt x="68" y="71"/>
                    <a:pt x="72" y="71"/>
                    <a:pt x="77" y="72"/>
                  </a:cubicBezTo>
                  <a:cubicBezTo>
                    <a:pt x="78" y="72"/>
                    <a:pt x="78" y="72"/>
                    <a:pt x="78" y="72"/>
                  </a:cubicBezTo>
                  <a:cubicBezTo>
                    <a:pt x="78" y="72"/>
                    <a:pt x="78" y="72"/>
                    <a:pt x="78" y="72"/>
                  </a:cubicBezTo>
                  <a:cubicBezTo>
                    <a:pt x="79" y="71"/>
                    <a:pt x="79" y="70"/>
                    <a:pt x="80" y="69"/>
                  </a:cubicBezTo>
                  <a:cubicBezTo>
                    <a:pt x="80" y="67"/>
                    <a:pt x="79" y="66"/>
                    <a:pt x="78" y="66"/>
                  </a:cubicBezTo>
                  <a:cubicBezTo>
                    <a:pt x="75" y="65"/>
                    <a:pt x="75" y="65"/>
                    <a:pt x="75" y="65"/>
                  </a:cubicBezTo>
                  <a:cubicBezTo>
                    <a:pt x="70" y="64"/>
                    <a:pt x="69" y="64"/>
                    <a:pt x="69" y="52"/>
                  </a:cubicBezTo>
                  <a:cubicBezTo>
                    <a:pt x="69" y="27"/>
                    <a:pt x="69" y="27"/>
                    <a:pt x="69" y="27"/>
                  </a:cubicBezTo>
                  <a:cubicBezTo>
                    <a:pt x="69" y="21"/>
                    <a:pt x="70" y="19"/>
                    <a:pt x="71" y="17"/>
                  </a:cubicBezTo>
                  <a:cubicBezTo>
                    <a:pt x="74" y="15"/>
                    <a:pt x="78" y="12"/>
                    <a:pt x="84" y="12"/>
                  </a:cubicBezTo>
                  <a:cubicBezTo>
                    <a:pt x="94" y="12"/>
                    <a:pt x="99" y="17"/>
                    <a:pt x="99" y="28"/>
                  </a:cubicBezTo>
                  <a:cubicBezTo>
                    <a:pt x="99" y="52"/>
                    <a:pt x="99" y="52"/>
                    <a:pt x="99" y="52"/>
                  </a:cubicBezTo>
                  <a:cubicBezTo>
                    <a:pt x="99" y="64"/>
                    <a:pt x="98" y="64"/>
                    <a:pt x="93" y="65"/>
                  </a:cubicBezTo>
                  <a:cubicBezTo>
                    <a:pt x="90" y="66"/>
                    <a:pt x="90" y="66"/>
                    <a:pt x="90" y="66"/>
                  </a:cubicBezTo>
                  <a:cubicBezTo>
                    <a:pt x="90" y="66"/>
                    <a:pt x="90" y="66"/>
                    <a:pt x="90" y="66"/>
                  </a:cubicBezTo>
                  <a:cubicBezTo>
                    <a:pt x="89" y="66"/>
                    <a:pt x="89" y="67"/>
                    <a:pt x="89" y="69"/>
                  </a:cubicBezTo>
                  <a:cubicBezTo>
                    <a:pt x="89" y="70"/>
                    <a:pt x="89" y="71"/>
                    <a:pt x="90" y="72"/>
                  </a:cubicBezTo>
                  <a:cubicBezTo>
                    <a:pt x="91" y="72"/>
                    <a:pt x="91" y="72"/>
                    <a:pt x="91" y="72"/>
                  </a:cubicBezTo>
                  <a:cubicBezTo>
                    <a:pt x="91" y="72"/>
                    <a:pt x="91" y="72"/>
                    <a:pt x="91" y="72"/>
                  </a:cubicBezTo>
                  <a:cubicBezTo>
                    <a:pt x="96" y="71"/>
                    <a:pt x="100" y="71"/>
                    <a:pt x="106" y="71"/>
                  </a:cubicBezTo>
                  <a:cubicBezTo>
                    <a:pt x="111" y="71"/>
                    <a:pt x="116" y="71"/>
                    <a:pt x="122" y="72"/>
                  </a:cubicBezTo>
                  <a:cubicBezTo>
                    <a:pt x="122" y="72"/>
                    <a:pt x="122" y="72"/>
                    <a:pt x="122" y="72"/>
                  </a:cubicBezTo>
                  <a:cubicBezTo>
                    <a:pt x="122" y="72"/>
                    <a:pt x="122" y="72"/>
                    <a:pt x="122" y="72"/>
                  </a:cubicBezTo>
                  <a:cubicBezTo>
                    <a:pt x="123" y="71"/>
                    <a:pt x="124" y="70"/>
                    <a:pt x="124" y="69"/>
                  </a:cubicBezTo>
                  <a:cubicBezTo>
                    <a:pt x="124" y="67"/>
                    <a:pt x="123" y="66"/>
                    <a:pt x="123" y="66"/>
                  </a:cubicBezTo>
                  <a:lnTo>
                    <a:pt x="118" y="6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3"/>
            <p:cNvSpPr>
              <a:spLocks noChangeArrowheads="1"/>
            </p:cNvSpPr>
            <p:nvPr userDrawn="1"/>
          </p:nvSpPr>
          <p:spPr bwMode="auto">
            <a:xfrm>
              <a:off x="758825" y="5546725"/>
              <a:ext cx="411163" cy="3333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noEditPoints="1"/>
            </p:cNvSpPr>
            <p:nvPr userDrawn="1"/>
          </p:nvSpPr>
          <p:spPr bwMode="auto">
            <a:xfrm>
              <a:off x="654050" y="5141913"/>
              <a:ext cx="622300" cy="376238"/>
            </a:xfrm>
            <a:custGeom>
              <a:avLst/>
              <a:gdLst>
                <a:gd name="T0" fmla="*/ 236 w 258"/>
                <a:gd name="T1" fmla="*/ 54 h 156"/>
                <a:gd name="T2" fmla="*/ 149 w 258"/>
                <a:gd name="T3" fmla="*/ 59 h 156"/>
                <a:gd name="T4" fmla="*/ 143 w 258"/>
                <a:gd name="T5" fmla="*/ 58 h 156"/>
                <a:gd name="T6" fmla="*/ 138 w 258"/>
                <a:gd name="T7" fmla="*/ 54 h 156"/>
                <a:gd name="T8" fmla="*/ 146 w 258"/>
                <a:gd name="T9" fmla="*/ 39 h 156"/>
                <a:gd name="T10" fmla="*/ 131 w 258"/>
                <a:gd name="T11" fmla="*/ 22 h 156"/>
                <a:gd name="T12" fmla="*/ 138 w 258"/>
                <a:gd name="T13" fmla="*/ 14 h 156"/>
                <a:gd name="T14" fmla="*/ 138 w 258"/>
                <a:gd name="T15" fmla="*/ 11 h 156"/>
                <a:gd name="T16" fmla="*/ 130 w 258"/>
                <a:gd name="T17" fmla="*/ 0 h 156"/>
                <a:gd name="T18" fmla="*/ 129 w 258"/>
                <a:gd name="T19" fmla="*/ 0 h 156"/>
                <a:gd name="T20" fmla="*/ 128 w 258"/>
                <a:gd name="T21" fmla="*/ 0 h 156"/>
                <a:gd name="T22" fmla="*/ 120 w 258"/>
                <a:gd name="T23" fmla="*/ 11 h 156"/>
                <a:gd name="T24" fmla="*/ 120 w 258"/>
                <a:gd name="T25" fmla="*/ 14 h 156"/>
                <a:gd name="T26" fmla="*/ 126 w 258"/>
                <a:gd name="T27" fmla="*/ 22 h 156"/>
                <a:gd name="T28" fmla="*/ 111 w 258"/>
                <a:gd name="T29" fmla="*/ 39 h 156"/>
                <a:gd name="T30" fmla="*/ 120 w 258"/>
                <a:gd name="T31" fmla="*/ 54 h 156"/>
                <a:gd name="T32" fmla="*/ 115 w 258"/>
                <a:gd name="T33" fmla="*/ 58 h 156"/>
                <a:gd name="T34" fmla="*/ 109 w 258"/>
                <a:gd name="T35" fmla="*/ 59 h 156"/>
                <a:gd name="T36" fmla="*/ 22 w 258"/>
                <a:gd name="T37" fmla="*/ 54 h 156"/>
                <a:gd name="T38" fmla="*/ 33 w 258"/>
                <a:gd name="T39" fmla="*/ 125 h 156"/>
                <a:gd name="T40" fmla="*/ 43 w 258"/>
                <a:gd name="T41" fmla="*/ 156 h 156"/>
                <a:gd name="T42" fmla="*/ 129 w 258"/>
                <a:gd name="T43" fmla="*/ 156 h 156"/>
                <a:gd name="T44" fmla="*/ 214 w 258"/>
                <a:gd name="T45" fmla="*/ 156 h 156"/>
                <a:gd name="T46" fmla="*/ 224 w 258"/>
                <a:gd name="T47" fmla="*/ 125 h 156"/>
                <a:gd name="T48" fmla="*/ 236 w 258"/>
                <a:gd name="T49" fmla="*/ 54 h 156"/>
                <a:gd name="T50" fmla="*/ 103 w 258"/>
                <a:gd name="T51" fmla="*/ 144 h 156"/>
                <a:gd name="T52" fmla="*/ 88 w 258"/>
                <a:gd name="T53" fmla="*/ 130 h 156"/>
                <a:gd name="T54" fmla="*/ 94 w 258"/>
                <a:gd name="T55" fmla="*/ 117 h 156"/>
                <a:gd name="T56" fmla="*/ 93 w 258"/>
                <a:gd name="T57" fmla="*/ 114 h 156"/>
                <a:gd name="T58" fmla="*/ 76 w 258"/>
                <a:gd name="T59" fmla="*/ 96 h 156"/>
                <a:gd name="T60" fmla="*/ 74 w 258"/>
                <a:gd name="T61" fmla="*/ 96 h 156"/>
                <a:gd name="T62" fmla="*/ 65 w 258"/>
                <a:gd name="T63" fmla="*/ 114 h 156"/>
                <a:gd name="T64" fmla="*/ 66 w 258"/>
                <a:gd name="T65" fmla="*/ 117 h 156"/>
                <a:gd name="T66" fmla="*/ 79 w 258"/>
                <a:gd name="T67" fmla="*/ 130 h 156"/>
                <a:gd name="T68" fmla="*/ 71 w 258"/>
                <a:gd name="T69" fmla="*/ 144 h 156"/>
                <a:gd name="T70" fmla="*/ 35 w 258"/>
                <a:gd name="T71" fmla="*/ 106 h 156"/>
                <a:gd name="T72" fmla="*/ 29 w 258"/>
                <a:gd name="T73" fmla="*/ 63 h 156"/>
                <a:gd name="T74" fmla="*/ 107 w 258"/>
                <a:gd name="T75" fmla="*/ 72 h 156"/>
                <a:gd name="T76" fmla="*/ 110 w 258"/>
                <a:gd name="T77" fmla="*/ 87 h 156"/>
                <a:gd name="T78" fmla="*/ 103 w 258"/>
                <a:gd name="T79" fmla="*/ 144 h 156"/>
                <a:gd name="T80" fmla="*/ 222 w 258"/>
                <a:gd name="T81" fmla="*/ 106 h 156"/>
                <a:gd name="T82" fmla="*/ 186 w 258"/>
                <a:gd name="T83" fmla="*/ 144 h 156"/>
                <a:gd name="T84" fmla="*/ 178 w 258"/>
                <a:gd name="T85" fmla="*/ 130 h 156"/>
                <a:gd name="T86" fmla="*/ 191 w 258"/>
                <a:gd name="T87" fmla="*/ 117 h 156"/>
                <a:gd name="T88" fmla="*/ 192 w 258"/>
                <a:gd name="T89" fmla="*/ 114 h 156"/>
                <a:gd name="T90" fmla="*/ 184 w 258"/>
                <a:gd name="T91" fmla="*/ 96 h 156"/>
                <a:gd name="T92" fmla="*/ 182 w 258"/>
                <a:gd name="T93" fmla="*/ 96 h 156"/>
                <a:gd name="T94" fmla="*/ 164 w 258"/>
                <a:gd name="T95" fmla="*/ 114 h 156"/>
                <a:gd name="T96" fmla="*/ 164 w 258"/>
                <a:gd name="T97" fmla="*/ 117 h 156"/>
                <a:gd name="T98" fmla="*/ 169 w 258"/>
                <a:gd name="T99" fmla="*/ 130 h 156"/>
                <a:gd name="T100" fmla="*/ 155 w 258"/>
                <a:gd name="T101" fmla="*/ 144 h 156"/>
                <a:gd name="T102" fmla="*/ 147 w 258"/>
                <a:gd name="T103" fmla="*/ 87 h 156"/>
                <a:gd name="T104" fmla="*/ 150 w 258"/>
                <a:gd name="T105" fmla="*/ 72 h 156"/>
                <a:gd name="T106" fmla="*/ 229 w 258"/>
                <a:gd name="T107" fmla="*/ 63 h 156"/>
                <a:gd name="T108" fmla="*/ 222 w 258"/>
                <a:gd name="T109" fmla="*/ 10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156">
                  <a:moveTo>
                    <a:pt x="236" y="54"/>
                  </a:moveTo>
                  <a:cubicBezTo>
                    <a:pt x="217" y="36"/>
                    <a:pt x="185" y="48"/>
                    <a:pt x="149" y="59"/>
                  </a:cubicBezTo>
                  <a:cubicBezTo>
                    <a:pt x="147" y="60"/>
                    <a:pt x="144" y="59"/>
                    <a:pt x="143" y="58"/>
                  </a:cubicBezTo>
                  <a:cubicBezTo>
                    <a:pt x="141" y="56"/>
                    <a:pt x="139" y="55"/>
                    <a:pt x="138" y="54"/>
                  </a:cubicBezTo>
                  <a:cubicBezTo>
                    <a:pt x="143" y="51"/>
                    <a:pt x="146" y="46"/>
                    <a:pt x="146" y="39"/>
                  </a:cubicBezTo>
                  <a:cubicBezTo>
                    <a:pt x="146" y="31"/>
                    <a:pt x="140" y="23"/>
                    <a:pt x="131" y="22"/>
                  </a:cubicBezTo>
                  <a:cubicBezTo>
                    <a:pt x="138" y="14"/>
                    <a:pt x="138" y="14"/>
                    <a:pt x="138" y="14"/>
                  </a:cubicBezTo>
                  <a:cubicBezTo>
                    <a:pt x="138" y="13"/>
                    <a:pt x="138" y="11"/>
                    <a:pt x="138" y="11"/>
                  </a:cubicBezTo>
                  <a:cubicBezTo>
                    <a:pt x="130" y="0"/>
                    <a:pt x="130" y="0"/>
                    <a:pt x="130" y="0"/>
                  </a:cubicBezTo>
                  <a:cubicBezTo>
                    <a:pt x="130" y="0"/>
                    <a:pt x="129" y="0"/>
                    <a:pt x="129" y="0"/>
                  </a:cubicBezTo>
                  <a:cubicBezTo>
                    <a:pt x="128" y="0"/>
                    <a:pt x="128" y="0"/>
                    <a:pt x="128" y="0"/>
                  </a:cubicBezTo>
                  <a:cubicBezTo>
                    <a:pt x="120" y="11"/>
                    <a:pt x="120" y="11"/>
                    <a:pt x="120" y="11"/>
                  </a:cubicBezTo>
                  <a:cubicBezTo>
                    <a:pt x="119" y="11"/>
                    <a:pt x="119" y="13"/>
                    <a:pt x="120" y="14"/>
                  </a:cubicBezTo>
                  <a:cubicBezTo>
                    <a:pt x="126" y="22"/>
                    <a:pt x="126" y="22"/>
                    <a:pt x="126" y="22"/>
                  </a:cubicBezTo>
                  <a:cubicBezTo>
                    <a:pt x="118" y="23"/>
                    <a:pt x="111" y="31"/>
                    <a:pt x="111" y="39"/>
                  </a:cubicBezTo>
                  <a:cubicBezTo>
                    <a:pt x="111" y="46"/>
                    <a:pt x="115" y="51"/>
                    <a:pt x="120" y="54"/>
                  </a:cubicBezTo>
                  <a:cubicBezTo>
                    <a:pt x="118" y="55"/>
                    <a:pt x="116" y="56"/>
                    <a:pt x="115" y="58"/>
                  </a:cubicBezTo>
                  <a:cubicBezTo>
                    <a:pt x="113" y="59"/>
                    <a:pt x="111" y="60"/>
                    <a:pt x="109" y="59"/>
                  </a:cubicBezTo>
                  <a:cubicBezTo>
                    <a:pt x="72" y="48"/>
                    <a:pt x="40" y="36"/>
                    <a:pt x="22" y="54"/>
                  </a:cubicBezTo>
                  <a:cubicBezTo>
                    <a:pt x="0" y="76"/>
                    <a:pt x="25" y="111"/>
                    <a:pt x="33" y="125"/>
                  </a:cubicBezTo>
                  <a:cubicBezTo>
                    <a:pt x="39" y="135"/>
                    <a:pt x="43" y="147"/>
                    <a:pt x="43" y="156"/>
                  </a:cubicBezTo>
                  <a:cubicBezTo>
                    <a:pt x="129" y="156"/>
                    <a:pt x="129" y="156"/>
                    <a:pt x="129" y="156"/>
                  </a:cubicBezTo>
                  <a:cubicBezTo>
                    <a:pt x="214" y="156"/>
                    <a:pt x="214" y="156"/>
                    <a:pt x="214" y="156"/>
                  </a:cubicBezTo>
                  <a:cubicBezTo>
                    <a:pt x="214" y="147"/>
                    <a:pt x="218" y="135"/>
                    <a:pt x="224" y="125"/>
                  </a:cubicBezTo>
                  <a:cubicBezTo>
                    <a:pt x="232" y="111"/>
                    <a:pt x="258" y="76"/>
                    <a:pt x="236" y="54"/>
                  </a:cubicBezTo>
                  <a:moveTo>
                    <a:pt x="103" y="144"/>
                  </a:moveTo>
                  <a:cubicBezTo>
                    <a:pt x="96" y="145"/>
                    <a:pt x="90" y="138"/>
                    <a:pt x="88" y="130"/>
                  </a:cubicBezTo>
                  <a:cubicBezTo>
                    <a:pt x="94" y="117"/>
                    <a:pt x="94" y="117"/>
                    <a:pt x="94" y="117"/>
                  </a:cubicBezTo>
                  <a:cubicBezTo>
                    <a:pt x="94" y="116"/>
                    <a:pt x="94" y="115"/>
                    <a:pt x="93" y="114"/>
                  </a:cubicBezTo>
                  <a:cubicBezTo>
                    <a:pt x="76" y="96"/>
                    <a:pt x="76" y="96"/>
                    <a:pt x="76" y="96"/>
                  </a:cubicBezTo>
                  <a:cubicBezTo>
                    <a:pt x="75" y="95"/>
                    <a:pt x="74" y="95"/>
                    <a:pt x="74" y="96"/>
                  </a:cubicBezTo>
                  <a:cubicBezTo>
                    <a:pt x="65" y="114"/>
                    <a:pt x="65" y="114"/>
                    <a:pt x="65" y="114"/>
                  </a:cubicBezTo>
                  <a:cubicBezTo>
                    <a:pt x="65" y="115"/>
                    <a:pt x="65" y="116"/>
                    <a:pt x="66" y="117"/>
                  </a:cubicBezTo>
                  <a:cubicBezTo>
                    <a:pt x="79" y="130"/>
                    <a:pt x="79" y="130"/>
                    <a:pt x="79" y="130"/>
                  </a:cubicBezTo>
                  <a:cubicBezTo>
                    <a:pt x="82" y="140"/>
                    <a:pt x="75" y="144"/>
                    <a:pt x="71" y="144"/>
                  </a:cubicBezTo>
                  <a:cubicBezTo>
                    <a:pt x="57" y="144"/>
                    <a:pt x="46" y="126"/>
                    <a:pt x="35" y="106"/>
                  </a:cubicBezTo>
                  <a:cubicBezTo>
                    <a:pt x="24" y="88"/>
                    <a:pt x="20" y="74"/>
                    <a:pt x="29" y="63"/>
                  </a:cubicBezTo>
                  <a:cubicBezTo>
                    <a:pt x="43" y="46"/>
                    <a:pt x="79" y="60"/>
                    <a:pt x="107" y="72"/>
                  </a:cubicBezTo>
                  <a:cubicBezTo>
                    <a:pt x="107" y="76"/>
                    <a:pt x="108" y="81"/>
                    <a:pt x="110" y="87"/>
                  </a:cubicBezTo>
                  <a:cubicBezTo>
                    <a:pt x="125" y="120"/>
                    <a:pt x="115" y="143"/>
                    <a:pt x="103" y="144"/>
                  </a:cubicBezTo>
                  <a:moveTo>
                    <a:pt x="222" y="106"/>
                  </a:moveTo>
                  <a:cubicBezTo>
                    <a:pt x="211" y="126"/>
                    <a:pt x="200" y="144"/>
                    <a:pt x="186" y="144"/>
                  </a:cubicBezTo>
                  <a:cubicBezTo>
                    <a:pt x="182" y="144"/>
                    <a:pt x="176" y="140"/>
                    <a:pt x="178" y="130"/>
                  </a:cubicBezTo>
                  <a:cubicBezTo>
                    <a:pt x="191" y="117"/>
                    <a:pt x="191" y="117"/>
                    <a:pt x="191" y="117"/>
                  </a:cubicBezTo>
                  <a:cubicBezTo>
                    <a:pt x="192" y="116"/>
                    <a:pt x="193" y="115"/>
                    <a:pt x="192" y="114"/>
                  </a:cubicBezTo>
                  <a:cubicBezTo>
                    <a:pt x="184" y="96"/>
                    <a:pt x="184" y="96"/>
                    <a:pt x="184" y="96"/>
                  </a:cubicBezTo>
                  <a:cubicBezTo>
                    <a:pt x="183" y="95"/>
                    <a:pt x="182" y="95"/>
                    <a:pt x="182" y="96"/>
                  </a:cubicBezTo>
                  <a:cubicBezTo>
                    <a:pt x="164" y="114"/>
                    <a:pt x="164" y="114"/>
                    <a:pt x="164" y="114"/>
                  </a:cubicBezTo>
                  <a:cubicBezTo>
                    <a:pt x="163" y="115"/>
                    <a:pt x="163" y="116"/>
                    <a:pt x="164" y="117"/>
                  </a:cubicBezTo>
                  <a:cubicBezTo>
                    <a:pt x="169" y="130"/>
                    <a:pt x="169" y="130"/>
                    <a:pt x="169" y="130"/>
                  </a:cubicBezTo>
                  <a:cubicBezTo>
                    <a:pt x="167" y="138"/>
                    <a:pt x="161" y="145"/>
                    <a:pt x="155" y="144"/>
                  </a:cubicBezTo>
                  <a:cubicBezTo>
                    <a:pt x="142" y="143"/>
                    <a:pt x="132" y="120"/>
                    <a:pt x="147" y="87"/>
                  </a:cubicBezTo>
                  <a:cubicBezTo>
                    <a:pt x="150" y="81"/>
                    <a:pt x="151" y="76"/>
                    <a:pt x="150" y="72"/>
                  </a:cubicBezTo>
                  <a:cubicBezTo>
                    <a:pt x="179" y="60"/>
                    <a:pt x="215" y="46"/>
                    <a:pt x="229" y="63"/>
                  </a:cubicBezTo>
                  <a:cubicBezTo>
                    <a:pt x="237" y="74"/>
                    <a:pt x="233" y="88"/>
                    <a:pt x="222" y="10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hasCustomPrompt="1"/>
          </p:nvPr>
        </p:nvSpPr>
        <p:spPr>
          <a:xfrm>
            <a:off x="576072" y="850570"/>
            <a:ext cx="5486400" cy="411480"/>
          </a:xfrm>
        </p:spPr>
        <p:txBody>
          <a:bodyPr/>
          <a:lstStyle>
            <a:lvl1pPr>
              <a:defRPr sz="2400" cap="all" baseline="0">
                <a:solidFill>
                  <a:schemeClr val="tx2"/>
                </a:solidFill>
                <a:latin typeface="Arial Black" panose="020B0A04020102020204" pitchFamily="34" charset="0"/>
              </a:defRPr>
            </a:lvl1pPr>
          </a:lstStyle>
          <a:p>
            <a:r>
              <a:rPr lang="en-US" dirty="0"/>
              <a:t>AGENDA</a:t>
            </a:r>
          </a:p>
        </p:txBody>
      </p:sp>
      <p:sp>
        <p:nvSpPr>
          <p:cNvPr id="7" name="Rectangle 6"/>
          <p:cNvSpPr/>
          <p:nvPr userDrawn="1"/>
        </p:nvSpPr>
        <p:spPr>
          <a:xfrm>
            <a:off x="576072" y="576072"/>
            <a:ext cx="11036808" cy="128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201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ed Text, 24p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731520" y="2194560"/>
            <a:ext cx="9144000" cy="3566160"/>
          </a:xfrm>
        </p:spPr>
        <p:txBody>
          <a:bodyPr/>
          <a:lstStyle>
            <a:lvl1pPr>
              <a:spcAft>
                <a:spcPts val="1800"/>
              </a:spcAft>
              <a:defRPr sz="2400" baseline="0"/>
            </a:lvl1pPr>
            <a:lvl2pPr>
              <a:spcAft>
                <a:spcPts val="1800"/>
              </a:spcAft>
              <a:defRPr sz="2400" baseline="0"/>
            </a:lvl2pPr>
            <a:lvl3pPr>
              <a:spcAft>
                <a:spcPts val="1800"/>
              </a:spcAft>
              <a:defRPr sz="2400" baseline="0"/>
            </a:lvl3pPr>
            <a:lvl4pPr>
              <a:spcAft>
                <a:spcPts val="1800"/>
              </a:spcAft>
              <a:defRPr sz="2400" baseline="0"/>
            </a:lvl4pPr>
            <a:lvl5pPr>
              <a:spcAft>
                <a:spcPts val="1800"/>
              </a:spcAft>
              <a:defRPr sz="2400" baseline="0"/>
            </a:lvl5pPr>
          </a:lstStyle>
          <a:p>
            <a:pPr lvl="0"/>
            <a:r>
              <a:rPr lang="en-US" dirty="0"/>
              <a:t>Click to edit text, 24pt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6"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846393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731520" y="2542032"/>
            <a:ext cx="3291840" cy="3566160"/>
          </a:xfrm>
        </p:spPr>
        <p:txBody>
          <a:bodyPr/>
          <a:lstStyle>
            <a:lvl1pPr>
              <a:spcAft>
                <a:spcPts val="1200"/>
              </a:spcAft>
              <a:defRPr sz="1800" baseline="0"/>
            </a:lvl1pPr>
            <a:lvl2pPr>
              <a:spcAft>
                <a:spcPts val="1200"/>
              </a:spcAft>
              <a:defRPr sz="1800" baseline="0"/>
            </a:lvl2pPr>
            <a:lvl3pPr>
              <a:spcAft>
                <a:spcPts val="1200"/>
              </a:spcAft>
              <a:defRPr sz="1800" baseline="0"/>
            </a:lvl3pPr>
            <a:lvl4pPr>
              <a:spcAft>
                <a:spcPts val="1200"/>
              </a:spcAft>
              <a:defRPr sz="1800" baseline="0"/>
            </a:lvl4pPr>
            <a:lvl5pPr>
              <a:spcAft>
                <a:spcPts val="1200"/>
              </a:spcAft>
              <a:defRPr sz="18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12" name="Text Placeholder 11"/>
          <p:cNvSpPr>
            <a:spLocks noGrp="1"/>
          </p:cNvSpPr>
          <p:nvPr>
            <p:ph type="body" sz="quarter" idx="12" hasCustomPrompt="1"/>
          </p:nvPr>
        </p:nvSpPr>
        <p:spPr>
          <a:xfrm>
            <a:off x="731520" y="2011680"/>
            <a:ext cx="3291840" cy="365760"/>
          </a:xfrm>
        </p:spPr>
        <p:txBody>
          <a:bodyPr anchor="t" anchorCtr="0"/>
          <a:lstStyle>
            <a:lvl1pPr marL="0" indent="0">
              <a:lnSpc>
                <a:spcPct val="100000"/>
              </a:lnSpc>
              <a:spcAft>
                <a:spcPts val="0"/>
              </a:spcAft>
              <a:buNone/>
              <a:defRPr sz="2000" b="1" baseline="0">
                <a:solidFill>
                  <a:schemeClr val="accent1"/>
                </a:solidFill>
                <a:latin typeface="Century Gothic" panose="020B0502020202020204" pitchFamily="34" charset="0"/>
              </a:defRPr>
            </a:lvl1pPr>
          </a:lstStyle>
          <a:p>
            <a:pPr lvl="0"/>
            <a:r>
              <a:rPr lang="en-US" dirty="0"/>
              <a:t>Click to Edit Subtitle</a:t>
            </a:r>
          </a:p>
        </p:txBody>
      </p:sp>
      <p:sp>
        <p:nvSpPr>
          <p:cNvPr id="6" name="Text Placeholder 4"/>
          <p:cNvSpPr>
            <a:spLocks noGrp="1"/>
          </p:cNvSpPr>
          <p:nvPr>
            <p:ph type="body" sz="quarter" idx="13" hasCustomPrompt="1"/>
          </p:nvPr>
        </p:nvSpPr>
        <p:spPr>
          <a:xfrm>
            <a:off x="4479766" y="2542032"/>
            <a:ext cx="3291840" cy="3566160"/>
          </a:xfrm>
        </p:spPr>
        <p:txBody>
          <a:bodyPr/>
          <a:lstStyle>
            <a:lvl1pPr>
              <a:spcAft>
                <a:spcPts val="1200"/>
              </a:spcAft>
              <a:defRPr sz="1800" baseline="0"/>
            </a:lvl1pPr>
            <a:lvl2pPr>
              <a:spcAft>
                <a:spcPts val="1200"/>
              </a:spcAft>
              <a:defRPr sz="1800" baseline="0"/>
            </a:lvl2pPr>
            <a:lvl3pPr>
              <a:spcAft>
                <a:spcPts val="1200"/>
              </a:spcAft>
              <a:defRPr sz="1800" baseline="0"/>
            </a:lvl3pPr>
            <a:lvl4pPr>
              <a:spcAft>
                <a:spcPts val="1200"/>
              </a:spcAft>
              <a:defRPr sz="1800" baseline="0"/>
            </a:lvl4pPr>
            <a:lvl5pPr>
              <a:spcAft>
                <a:spcPts val="1200"/>
              </a:spcAft>
              <a:defRPr sz="18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sz="quarter" idx="14" hasCustomPrompt="1"/>
          </p:nvPr>
        </p:nvSpPr>
        <p:spPr>
          <a:xfrm>
            <a:off x="4479766" y="2011680"/>
            <a:ext cx="3291840" cy="365760"/>
          </a:xfrm>
        </p:spPr>
        <p:txBody>
          <a:bodyPr anchor="t" anchorCtr="0"/>
          <a:lstStyle>
            <a:lvl1pPr marL="0" indent="0">
              <a:lnSpc>
                <a:spcPct val="100000"/>
              </a:lnSpc>
              <a:spcAft>
                <a:spcPts val="0"/>
              </a:spcAft>
              <a:buNone/>
              <a:defRPr sz="2000" b="1" baseline="0">
                <a:solidFill>
                  <a:schemeClr val="accent1"/>
                </a:solidFill>
                <a:latin typeface="Century Gothic" panose="020B0502020202020204" pitchFamily="34" charset="0"/>
              </a:defRPr>
            </a:lvl1pPr>
          </a:lstStyle>
          <a:p>
            <a:pPr lvl="0"/>
            <a:r>
              <a:rPr lang="en-US" dirty="0"/>
              <a:t>Click to Edit Subtitle</a:t>
            </a:r>
          </a:p>
        </p:txBody>
      </p:sp>
      <p:sp>
        <p:nvSpPr>
          <p:cNvPr id="9" name="Text Placeholder 4"/>
          <p:cNvSpPr>
            <a:spLocks noGrp="1"/>
          </p:cNvSpPr>
          <p:nvPr>
            <p:ph type="body" sz="quarter" idx="15" hasCustomPrompt="1"/>
          </p:nvPr>
        </p:nvSpPr>
        <p:spPr>
          <a:xfrm>
            <a:off x="8228012" y="2542032"/>
            <a:ext cx="3291840" cy="3566160"/>
          </a:xfrm>
        </p:spPr>
        <p:txBody>
          <a:bodyPr/>
          <a:lstStyle>
            <a:lvl1pPr>
              <a:spcAft>
                <a:spcPts val="1200"/>
              </a:spcAft>
              <a:defRPr sz="1800" baseline="0"/>
            </a:lvl1pPr>
            <a:lvl2pPr>
              <a:spcAft>
                <a:spcPts val="1200"/>
              </a:spcAft>
              <a:defRPr sz="1800" baseline="0"/>
            </a:lvl2pPr>
            <a:lvl3pPr>
              <a:spcAft>
                <a:spcPts val="1200"/>
              </a:spcAft>
              <a:defRPr sz="1800" baseline="0"/>
            </a:lvl3pPr>
            <a:lvl4pPr>
              <a:spcAft>
                <a:spcPts val="1200"/>
              </a:spcAft>
              <a:defRPr sz="1800" baseline="0"/>
            </a:lvl4pPr>
            <a:lvl5pPr>
              <a:spcAft>
                <a:spcPts val="1200"/>
              </a:spcAft>
              <a:defRPr sz="1800" baseline="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p:cNvSpPr>
            <a:spLocks noGrp="1"/>
          </p:cNvSpPr>
          <p:nvPr>
            <p:ph type="body" sz="quarter" idx="16" hasCustomPrompt="1"/>
          </p:nvPr>
        </p:nvSpPr>
        <p:spPr>
          <a:xfrm>
            <a:off x="8228012" y="2011680"/>
            <a:ext cx="3291840" cy="365760"/>
          </a:xfrm>
        </p:spPr>
        <p:txBody>
          <a:bodyPr anchor="t" anchorCtr="0"/>
          <a:lstStyle>
            <a:lvl1pPr marL="0" indent="0">
              <a:lnSpc>
                <a:spcPct val="100000"/>
              </a:lnSpc>
              <a:spcAft>
                <a:spcPts val="0"/>
              </a:spcAft>
              <a:buNone/>
              <a:defRPr sz="2000" b="1" baseline="0">
                <a:solidFill>
                  <a:schemeClr val="accent1"/>
                </a:solidFill>
                <a:latin typeface="Century Gothic" panose="020B0502020202020204" pitchFamily="34" charset="0"/>
              </a:defRPr>
            </a:lvl1pPr>
          </a:lstStyle>
          <a:p>
            <a:pPr lvl="0"/>
            <a:r>
              <a:rPr lang="en-US" dirty="0"/>
              <a:t>Click to Edit Subtitle</a:t>
            </a:r>
          </a:p>
        </p:txBody>
      </p:sp>
      <p:sp>
        <p:nvSpPr>
          <p:cNvPr id="11"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99366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2106274" y="2011680"/>
            <a:ext cx="3749040" cy="283464"/>
          </a:xfrm>
        </p:spPr>
        <p:txBody>
          <a:bodyPr anchor="t" anchorCtr="0"/>
          <a:lstStyle>
            <a:lvl1pPr marL="0" indent="0">
              <a:lnSpc>
                <a:spcPts val="2200"/>
              </a:lnSpc>
              <a:spcAft>
                <a:spcPts val="0"/>
              </a:spcAft>
              <a:buNone/>
              <a:defRPr sz="2000" b="1" baseline="0">
                <a:solidFill>
                  <a:schemeClr val="accent1"/>
                </a:solidFill>
                <a:latin typeface="Century Gothic" panose="020B0502020202020204" pitchFamily="34" charset="0"/>
              </a:defRPr>
            </a:lvl1pPr>
          </a:lstStyle>
          <a:p>
            <a:pPr lvl="0"/>
            <a:r>
              <a:rPr lang="en-US" dirty="0"/>
              <a:t>Click to Edit Name</a:t>
            </a:r>
          </a:p>
        </p:txBody>
      </p:sp>
      <p:sp>
        <p:nvSpPr>
          <p:cNvPr id="7" name="Picture Placeholder 6"/>
          <p:cNvSpPr>
            <a:spLocks noGrp="1"/>
          </p:cNvSpPr>
          <p:nvPr>
            <p:ph type="pic" sz="quarter" idx="13" hasCustomPrompt="1"/>
          </p:nvPr>
        </p:nvSpPr>
        <p:spPr>
          <a:xfrm>
            <a:off x="731520" y="2011680"/>
            <a:ext cx="1207008" cy="1554480"/>
          </a:xfrm>
        </p:spPr>
        <p:txBody>
          <a:bodyPr/>
          <a:lstStyle>
            <a:lvl1pPr marL="0" indent="0">
              <a:spcAft>
                <a:spcPts val="0"/>
              </a:spcAft>
              <a:buNone/>
              <a:defRPr sz="1400" baseline="0"/>
            </a:lvl1pPr>
          </a:lstStyle>
          <a:p>
            <a:r>
              <a:rPr lang="en-US" dirty="0"/>
              <a:t>Click to Insert Picture</a:t>
            </a:r>
          </a:p>
        </p:txBody>
      </p:sp>
      <p:sp>
        <p:nvSpPr>
          <p:cNvPr id="8" name="Picture Placeholder 6"/>
          <p:cNvSpPr>
            <a:spLocks noGrp="1"/>
          </p:cNvSpPr>
          <p:nvPr>
            <p:ph type="pic" sz="quarter" idx="14" hasCustomPrompt="1"/>
          </p:nvPr>
        </p:nvSpPr>
        <p:spPr>
          <a:xfrm>
            <a:off x="6359588" y="2011680"/>
            <a:ext cx="1207008" cy="1554480"/>
          </a:xfrm>
        </p:spPr>
        <p:txBody>
          <a:bodyPr/>
          <a:lstStyle>
            <a:lvl1pPr marL="0" indent="0">
              <a:spcAft>
                <a:spcPts val="0"/>
              </a:spcAft>
              <a:buNone/>
              <a:defRPr sz="1400" baseline="0"/>
            </a:lvl1pPr>
          </a:lstStyle>
          <a:p>
            <a:r>
              <a:rPr lang="en-US" dirty="0"/>
              <a:t>Click to Insert Picture</a:t>
            </a:r>
          </a:p>
        </p:txBody>
      </p:sp>
      <p:sp>
        <p:nvSpPr>
          <p:cNvPr id="11" name="Text Placeholder 11"/>
          <p:cNvSpPr>
            <a:spLocks noGrp="1"/>
          </p:cNvSpPr>
          <p:nvPr>
            <p:ph type="body" sz="quarter" idx="17" hasCustomPrompt="1"/>
          </p:nvPr>
        </p:nvSpPr>
        <p:spPr>
          <a:xfrm>
            <a:off x="7742510" y="2011680"/>
            <a:ext cx="3749040" cy="283464"/>
          </a:xfrm>
        </p:spPr>
        <p:txBody>
          <a:bodyPr anchor="t" anchorCtr="0"/>
          <a:lstStyle>
            <a:lvl1pPr marL="0" indent="0">
              <a:lnSpc>
                <a:spcPts val="2200"/>
              </a:lnSpc>
              <a:spcAft>
                <a:spcPts val="0"/>
              </a:spcAft>
              <a:buNone/>
              <a:defRPr sz="2000" b="1" baseline="0">
                <a:solidFill>
                  <a:schemeClr val="accent1"/>
                </a:solidFill>
                <a:latin typeface="Century Gothic" panose="020B0502020202020204" pitchFamily="34" charset="0"/>
              </a:defRPr>
            </a:lvl1pPr>
          </a:lstStyle>
          <a:p>
            <a:pPr lvl="0"/>
            <a:r>
              <a:rPr lang="en-US" dirty="0"/>
              <a:t>Click to Edit Name</a:t>
            </a:r>
          </a:p>
        </p:txBody>
      </p:sp>
      <p:sp>
        <p:nvSpPr>
          <p:cNvPr id="12" name="Text Placeholder 11"/>
          <p:cNvSpPr>
            <a:spLocks noGrp="1"/>
          </p:cNvSpPr>
          <p:nvPr>
            <p:ph type="body" sz="quarter" idx="18" hasCustomPrompt="1"/>
          </p:nvPr>
        </p:nvSpPr>
        <p:spPr>
          <a:xfrm>
            <a:off x="2106274" y="2342795"/>
            <a:ext cx="3749040" cy="274320"/>
          </a:xfrm>
        </p:spPr>
        <p:txBody>
          <a:bodyPr anchor="t" anchorCtr="0"/>
          <a:lstStyle>
            <a:lvl1pPr marL="0" indent="0">
              <a:lnSpc>
                <a:spcPts val="1800"/>
              </a:lnSpc>
              <a:spcAft>
                <a:spcPts val="0"/>
              </a:spcAft>
              <a:buNone/>
              <a:defRPr sz="1800" b="1" baseline="0">
                <a:solidFill>
                  <a:schemeClr val="accent5"/>
                </a:solidFill>
              </a:defRPr>
            </a:lvl1pPr>
          </a:lstStyle>
          <a:p>
            <a:pPr lvl="0"/>
            <a:r>
              <a:rPr lang="en-US" dirty="0"/>
              <a:t>Click to Edit Title (Month 2018)</a:t>
            </a:r>
          </a:p>
        </p:txBody>
      </p:sp>
      <p:sp>
        <p:nvSpPr>
          <p:cNvPr id="14" name="Text Placeholder 11"/>
          <p:cNvSpPr>
            <a:spLocks noGrp="1"/>
          </p:cNvSpPr>
          <p:nvPr>
            <p:ph type="body" sz="quarter" idx="20" hasCustomPrompt="1"/>
          </p:nvPr>
        </p:nvSpPr>
        <p:spPr>
          <a:xfrm>
            <a:off x="7742510" y="2342795"/>
            <a:ext cx="3749040" cy="274320"/>
          </a:xfrm>
        </p:spPr>
        <p:txBody>
          <a:bodyPr anchor="t" anchorCtr="0"/>
          <a:lstStyle>
            <a:lvl1pPr marL="0" indent="0">
              <a:lnSpc>
                <a:spcPts val="1800"/>
              </a:lnSpc>
              <a:spcAft>
                <a:spcPts val="0"/>
              </a:spcAft>
              <a:buNone/>
              <a:defRPr sz="1800" b="1" baseline="0">
                <a:solidFill>
                  <a:schemeClr val="accent5"/>
                </a:solidFill>
              </a:defRPr>
            </a:lvl1pPr>
          </a:lstStyle>
          <a:p>
            <a:pPr lvl="0"/>
            <a:r>
              <a:rPr lang="en-US" dirty="0"/>
              <a:t>Click to Edit Title (Month 2018)</a:t>
            </a:r>
          </a:p>
        </p:txBody>
      </p:sp>
      <p:sp>
        <p:nvSpPr>
          <p:cNvPr id="16" name="Text Placeholder 15"/>
          <p:cNvSpPr>
            <a:spLocks noGrp="1"/>
          </p:cNvSpPr>
          <p:nvPr>
            <p:ph type="body" sz="quarter" idx="21" hasCustomPrompt="1"/>
          </p:nvPr>
        </p:nvSpPr>
        <p:spPr>
          <a:xfrm>
            <a:off x="2106274" y="2666127"/>
            <a:ext cx="3749040" cy="1042416"/>
          </a:xfrm>
        </p:spPr>
        <p:txBody>
          <a:bodyPr/>
          <a:lstStyle>
            <a:lvl1pPr marL="0" indent="0">
              <a:lnSpc>
                <a:spcPts val="1400"/>
              </a:lnSpc>
              <a:spcAft>
                <a:spcPts val="600"/>
              </a:spcAft>
              <a:buFont typeface="Arial" panose="020B0604020202020204" pitchFamily="34" charset="0"/>
              <a:buNone/>
              <a:defRPr sz="1400" baseline="0"/>
            </a:lvl1pPr>
          </a:lstStyle>
          <a:p>
            <a:pPr lvl="0"/>
            <a:r>
              <a:rPr lang="en-US" dirty="0"/>
              <a:t>Click to edit text</a:t>
            </a:r>
          </a:p>
        </p:txBody>
      </p:sp>
      <p:sp>
        <p:nvSpPr>
          <p:cNvPr id="18" name="Text Placeholder 15"/>
          <p:cNvSpPr>
            <a:spLocks noGrp="1"/>
          </p:cNvSpPr>
          <p:nvPr>
            <p:ph type="body" sz="quarter" idx="23" hasCustomPrompt="1"/>
          </p:nvPr>
        </p:nvSpPr>
        <p:spPr>
          <a:xfrm>
            <a:off x="7742510" y="2666127"/>
            <a:ext cx="3749040" cy="1042416"/>
          </a:xfrm>
        </p:spPr>
        <p:txBody>
          <a:bodyPr/>
          <a:lstStyle>
            <a:lvl1pPr marL="0" indent="0">
              <a:lnSpc>
                <a:spcPts val="1400"/>
              </a:lnSpc>
              <a:spcAft>
                <a:spcPts val="600"/>
              </a:spcAft>
              <a:buFont typeface="Arial" panose="020B0604020202020204" pitchFamily="34" charset="0"/>
              <a:buNone/>
              <a:defRPr sz="1400" baseline="0"/>
            </a:lvl1pPr>
          </a:lstStyle>
          <a:p>
            <a:pPr lvl="0"/>
            <a:r>
              <a:rPr lang="en-US" dirty="0"/>
              <a:t>Click to edit text</a:t>
            </a:r>
          </a:p>
        </p:txBody>
      </p:sp>
      <p:sp>
        <p:nvSpPr>
          <p:cNvPr id="25" name="Text Placeholder 11"/>
          <p:cNvSpPr>
            <a:spLocks noGrp="1"/>
          </p:cNvSpPr>
          <p:nvPr>
            <p:ph type="body" sz="quarter" idx="24" hasCustomPrompt="1"/>
          </p:nvPr>
        </p:nvSpPr>
        <p:spPr>
          <a:xfrm>
            <a:off x="2111218" y="4273407"/>
            <a:ext cx="3749040" cy="283464"/>
          </a:xfrm>
        </p:spPr>
        <p:txBody>
          <a:bodyPr anchor="t" anchorCtr="0"/>
          <a:lstStyle>
            <a:lvl1pPr marL="0" indent="0">
              <a:lnSpc>
                <a:spcPts val="2200"/>
              </a:lnSpc>
              <a:spcAft>
                <a:spcPts val="0"/>
              </a:spcAft>
              <a:buNone/>
              <a:defRPr sz="2000" b="1" baseline="0">
                <a:solidFill>
                  <a:schemeClr val="accent1"/>
                </a:solidFill>
                <a:latin typeface="Century Gothic" panose="020B0502020202020204" pitchFamily="34" charset="0"/>
              </a:defRPr>
            </a:lvl1pPr>
          </a:lstStyle>
          <a:p>
            <a:pPr lvl="0"/>
            <a:r>
              <a:rPr lang="en-US" dirty="0"/>
              <a:t>Click to Edit Name</a:t>
            </a:r>
          </a:p>
        </p:txBody>
      </p:sp>
      <p:sp>
        <p:nvSpPr>
          <p:cNvPr id="26" name="Picture Placeholder 6"/>
          <p:cNvSpPr>
            <a:spLocks noGrp="1"/>
          </p:cNvSpPr>
          <p:nvPr>
            <p:ph type="pic" sz="quarter" idx="25" hasCustomPrompt="1"/>
          </p:nvPr>
        </p:nvSpPr>
        <p:spPr>
          <a:xfrm>
            <a:off x="736464" y="4273407"/>
            <a:ext cx="1207008" cy="1554480"/>
          </a:xfrm>
        </p:spPr>
        <p:txBody>
          <a:bodyPr/>
          <a:lstStyle>
            <a:lvl1pPr marL="0" indent="0">
              <a:spcAft>
                <a:spcPts val="0"/>
              </a:spcAft>
              <a:buNone/>
              <a:defRPr sz="1400" baseline="0"/>
            </a:lvl1pPr>
          </a:lstStyle>
          <a:p>
            <a:r>
              <a:rPr lang="en-US" dirty="0"/>
              <a:t>Click to Insert Picture</a:t>
            </a:r>
          </a:p>
        </p:txBody>
      </p:sp>
      <p:sp>
        <p:nvSpPr>
          <p:cNvPr id="27" name="Picture Placeholder 6"/>
          <p:cNvSpPr>
            <a:spLocks noGrp="1"/>
          </p:cNvSpPr>
          <p:nvPr>
            <p:ph type="pic" sz="quarter" idx="26" hasCustomPrompt="1"/>
          </p:nvPr>
        </p:nvSpPr>
        <p:spPr>
          <a:xfrm>
            <a:off x="6364532" y="4273407"/>
            <a:ext cx="1207008" cy="1554480"/>
          </a:xfrm>
        </p:spPr>
        <p:txBody>
          <a:bodyPr/>
          <a:lstStyle>
            <a:lvl1pPr marL="0" indent="0">
              <a:spcAft>
                <a:spcPts val="0"/>
              </a:spcAft>
              <a:buNone/>
              <a:defRPr sz="1400" baseline="0"/>
            </a:lvl1pPr>
          </a:lstStyle>
          <a:p>
            <a:r>
              <a:rPr lang="en-US" dirty="0"/>
              <a:t>Click to Insert Picture</a:t>
            </a:r>
          </a:p>
        </p:txBody>
      </p:sp>
      <p:sp>
        <p:nvSpPr>
          <p:cNvPr id="28" name="Text Placeholder 11"/>
          <p:cNvSpPr>
            <a:spLocks noGrp="1"/>
          </p:cNvSpPr>
          <p:nvPr>
            <p:ph type="body" sz="quarter" idx="27" hasCustomPrompt="1"/>
          </p:nvPr>
        </p:nvSpPr>
        <p:spPr>
          <a:xfrm>
            <a:off x="7747454" y="4273407"/>
            <a:ext cx="3749040" cy="283464"/>
          </a:xfrm>
        </p:spPr>
        <p:txBody>
          <a:bodyPr anchor="t" anchorCtr="0"/>
          <a:lstStyle>
            <a:lvl1pPr marL="0" indent="0">
              <a:lnSpc>
                <a:spcPts val="2200"/>
              </a:lnSpc>
              <a:spcAft>
                <a:spcPts val="0"/>
              </a:spcAft>
              <a:buNone/>
              <a:defRPr sz="2000" b="1" baseline="0">
                <a:solidFill>
                  <a:schemeClr val="accent1"/>
                </a:solidFill>
                <a:latin typeface="Century Gothic" panose="020B0502020202020204" pitchFamily="34" charset="0"/>
              </a:defRPr>
            </a:lvl1pPr>
          </a:lstStyle>
          <a:p>
            <a:pPr lvl="0"/>
            <a:r>
              <a:rPr lang="en-US" dirty="0"/>
              <a:t>Click to Edit Name</a:t>
            </a:r>
          </a:p>
        </p:txBody>
      </p:sp>
      <p:sp>
        <p:nvSpPr>
          <p:cNvPr id="29" name="Text Placeholder 11"/>
          <p:cNvSpPr>
            <a:spLocks noGrp="1"/>
          </p:cNvSpPr>
          <p:nvPr>
            <p:ph type="body" sz="quarter" idx="28" hasCustomPrompt="1"/>
          </p:nvPr>
        </p:nvSpPr>
        <p:spPr>
          <a:xfrm>
            <a:off x="2111218" y="4606427"/>
            <a:ext cx="3749040" cy="274320"/>
          </a:xfrm>
        </p:spPr>
        <p:txBody>
          <a:bodyPr anchor="t" anchorCtr="0"/>
          <a:lstStyle>
            <a:lvl1pPr marL="0" indent="0">
              <a:lnSpc>
                <a:spcPts val="1800"/>
              </a:lnSpc>
              <a:spcAft>
                <a:spcPts val="0"/>
              </a:spcAft>
              <a:buNone/>
              <a:defRPr sz="1800" b="1" baseline="0">
                <a:solidFill>
                  <a:schemeClr val="accent5"/>
                </a:solidFill>
              </a:defRPr>
            </a:lvl1pPr>
          </a:lstStyle>
          <a:p>
            <a:pPr lvl="0"/>
            <a:r>
              <a:rPr lang="en-US" dirty="0"/>
              <a:t>Click to Edit Title (Month 2018)</a:t>
            </a:r>
          </a:p>
        </p:txBody>
      </p:sp>
      <p:sp>
        <p:nvSpPr>
          <p:cNvPr id="30" name="Text Placeholder 11"/>
          <p:cNvSpPr>
            <a:spLocks noGrp="1"/>
          </p:cNvSpPr>
          <p:nvPr>
            <p:ph type="body" sz="quarter" idx="29" hasCustomPrompt="1"/>
          </p:nvPr>
        </p:nvSpPr>
        <p:spPr>
          <a:xfrm>
            <a:off x="7747454" y="4606427"/>
            <a:ext cx="3749040" cy="274320"/>
          </a:xfrm>
        </p:spPr>
        <p:txBody>
          <a:bodyPr anchor="t" anchorCtr="0"/>
          <a:lstStyle>
            <a:lvl1pPr marL="0" indent="0">
              <a:lnSpc>
                <a:spcPts val="1800"/>
              </a:lnSpc>
              <a:spcAft>
                <a:spcPts val="0"/>
              </a:spcAft>
              <a:buNone/>
              <a:defRPr sz="1800" b="1" baseline="0">
                <a:solidFill>
                  <a:schemeClr val="accent5"/>
                </a:solidFill>
              </a:defRPr>
            </a:lvl1pPr>
          </a:lstStyle>
          <a:p>
            <a:pPr lvl="0"/>
            <a:r>
              <a:rPr lang="en-US" dirty="0"/>
              <a:t>Click to Edit Title (Month 2018)</a:t>
            </a:r>
          </a:p>
        </p:txBody>
      </p:sp>
      <p:sp>
        <p:nvSpPr>
          <p:cNvPr id="31" name="Text Placeholder 15"/>
          <p:cNvSpPr>
            <a:spLocks noGrp="1"/>
          </p:cNvSpPr>
          <p:nvPr>
            <p:ph type="body" sz="quarter" idx="30" hasCustomPrompt="1"/>
          </p:nvPr>
        </p:nvSpPr>
        <p:spPr>
          <a:xfrm>
            <a:off x="2111218" y="4929759"/>
            <a:ext cx="3749040" cy="1042416"/>
          </a:xfrm>
        </p:spPr>
        <p:txBody>
          <a:bodyPr/>
          <a:lstStyle>
            <a:lvl1pPr marL="0" indent="0">
              <a:lnSpc>
                <a:spcPts val="1400"/>
              </a:lnSpc>
              <a:spcAft>
                <a:spcPts val="600"/>
              </a:spcAft>
              <a:buFont typeface="Arial" panose="020B0604020202020204" pitchFamily="34" charset="0"/>
              <a:buNone/>
              <a:defRPr sz="1400" baseline="0"/>
            </a:lvl1pPr>
          </a:lstStyle>
          <a:p>
            <a:pPr lvl="0"/>
            <a:r>
              <a:rPr lang="en-US" dirty="0"/>
              <a:t>Click to edit text</a:t>
            </a:r>
          </a:p>
        </p:txBody>
      </p:sp>
      <p:sp>
        <p:nvSpPr>
          <p:cNvPr id="32" name="Text Placeholder 15"/>
          <p:cNvSpPr>
            <a:spLocks noGrp="1"/>
          </p:cNvSpPr>
          <p:nvPr>
            <p:ph type="body" sz="quarter" idx="31" hasCustomPrompt="1"/>
          </p:nvPr>
        </p:nvSpPr>
        <p:spPr>
          <a:xfrm>
            <a:off x="7747454" y="4929759"/>
            <a:ext cx="3749040" cy="1042416"/>
          </a:xfrm>
        </p:spPr>
        <p:txBody>
          <a:bodyPr/>
          <a:lstStyle>
            <a:lvl1pPr marL="0" indent="0">
              <a:lnSpc>
                <a:spcPts val="1400"/>
              </a:lnSpc>
              <a:spcAft>
                <a:spcPts val="600"/>
              </a:spcAft>
              <a:buFont typeface="Arial" panose="020B0604020202020204" pitchFamily="34" charset="0"/>
              <a:buNone/>
              <a:defRPr sz="1400" baseline="0"/>
            </a:lvl1pPr>
          </a:lstStyle>
          <a:p>
            <a:pPr lvl="0"/>
            <a:r>
              <a:rPr lang="en-US" dirty="0"/>
              <a:t>Click to edit text</a:t>
            </a:r>
          </a:p>
        </p:txBody>
      </p:sp>
      <p:sp>
        <p:nvSpPr>
          <p:cNvPr id="20"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22"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850271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731520" y="1975104"/>
            <a:ext cx="9144000" cy="365760"/>
          </a:xfrm>
        </p:spPr>
        <p:txBody>
          <a:bodyPr anchor="t" anchorCtr="0"/>
          <a:lstStyle>
            <a:lvl1pPr marL="0" indent="0">
              <a:lnSpc>
                <a:spcPct val="100000"/>
              </a:lnSpc>
              <a:spcAft>
                <a:spcPts val="0"/>
              </a:spcAft>
              <a:buNone/>
              <a:defRPr sz="2400" b="1" baseline="0">
                <a:solidFill>
                  <a:schemeClr val="accent1"/>
                </a:solidFill>
                <a:latin typeface="Century Gothic" panose="020B0502020202020204" pitchFamily="34" charset="0"/>
              </a:defRPr>
            </a:lvl1pPr>
          </a:lstStyle>
          <a:p>
            <a:pPr lvl="0"/>
            <a:r>
              <a:rPr lang="en-US" dirty="0"/>
              <a:t>Click to Edit Subtitle</a:t>
            </a:r>
          </a:p>
        </p:txBody>
      </p:sp>
      <p:sp>
        <p:nvSpPr>
          <p:cNvPr id="5"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6"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1060934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tx2"/>
                </a:solidFill>
                <a:latin typeface="Arial Black" panose="020B0A04020102020204" pitchFamily="34" charset="0"/>
              </a:defRPr>
            </a:lvl1pPr>
          </a:lstStyle>
          <a:p>
            <a:pPr lvl="0"/>
            <a:r>
              <a:rPr lang="en-US" dirty="0"/>
              <a:t>Click to Edit Heading</a:t>
            </a:r>
          </a:p>
        </p:txBody>
      </p:sp>
      <p:sp>
        <p:nvSpPr>
          <p:cNvPr id="5"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180447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Alt. Header Colo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731520" y="597183"/>
            <a:ext cx="9144000" cy="5334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5" name="Text Placeholder 6"/>
          <p:cNvSpPr>
            <a:spLocks noGrp="1"/>
          </p:cNvSpPr>
          <p:nvPr>
            <p:ph type="body" sz="quarter" idx="11" hasCustomPrompt="1"/>
          </p:nvPr>
        </p:nvSpPr>
        <p:spPr>
          <a:xfrm>
            <a:off x="731837" y="265176"/>
            <a:ext cx="9144000" cy="320040"/>
          </a:xfrm>
        </p:spPr>
        <p:txBody>
          <a:bodyPr anchor="b" anchorCtr="0"/>
          <a:lstStyle>
            <a:lvl1pPr marL="0" indent="0">
              <a:spcAft>
                <a:spcPts val="0"/>
              </a:spcAft>
              <a:buNone/>
              <a:defRPr sz="1800" cap="all" baseline="0">
                <a:solidFill>
                  <a:schemeClr val="accent4">
                    <a:lumMod val="90000"/>
                  </a:schemeClr>
                </a:solidFill>
                <a:latin typeface="Arial Black" panose="020B0A04020102020204" pitchFamily="34" charset="0"/>
              </a:defRPr>
            </a:lvl1pPr>
          </a:lstStyle>
          <a:p>
            <a:pPr lvl="0"/>
            <a:r>
              <a:rPr lang="en-US" dirty="0"/>
              <a:t>Click to Edit Heading</a:t>
            </a:r>
          </a:p>
        </p:txBody>
      </p:sp>
    </p:spTree>
    <p:extLst>
      <p:ext uri="{BB962C8B-B14F-4D97-AF65-F5344CB8AC3E}">
        <p14:creationId xmlns:p14="http://schemas.microsoft.com/office/powerpoint/2010/main" val="2274253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144" y="-9144"/>
            <a:ext cx="12216384" cy="6876288"/>
          </a:xfrm>
          <a:prstGeom prst="rect">
            <a:avLst/>
          </a:prstGeom>
        </p:spPr>
      </p:pic>
      <p:sp>
        <p:nvSpPr>
          <p:cNvPr id="9" name="Freeform 8"/>
          <p:cNvSpPr>
            <a:spLocks/>
          </p:cNvSpPr>
          <p:nvPr userDrawn="1"/>
        </p:nvSpPr>
        <p:spPr bwMode="auto">
          <a:xfrm>
            <a:off x="-2580513" y="2373883"/>
            <a:ext cx="12496800" cy="5005642"/>
          </a:xfrm>
          <a:custGeom>
            <a:avLst/>
            <a:gdLst>
              <a:gd name="T0" fmla="*/ 4574 w 4717"/>
              <a:gd name="T1" fmla="*/ 1889 h 1889"/>
              <a:gd name="T2" fmla="*/ 4485 w 4717"/>
              <a:gd name="T3" fmla="*/ 1085 h 1889"/>
              <a:gd name="T4" fmla="*/ 2754 w 4717"/>
              <a:gd name="T5" fmla="*/ 1184 h 1889"/>
              <a:gd name="T6" fmla="*/ 2635 w 4717"/>
              <a:gd name="T7" fmla="*/ 1156 h 1889"/>
              <a:gd name="T8" fmla="*/ 2536 w 4717"/>
              <a:gd name="T9" fmla="*/ 1087 h 1889"/>
              <a:gd name="T10" fmla="*/ 2707 w 4717"/>
              <a:gd name="T11" fmla="*/ 787 h 1889"/>
              <a:gd name="T12" fmla="*/ 2412 w 4717"/>
              <a:gd name="T13" fmla="*/ 443 h 1889"/>
              <a:gd name="T14" fmla="*/ 2541 w 4717"/>
              <a:gd name="T15" fmla="*/ 278 h 1889"/>
              <a:gd name="T16" fmla="*/ 2541 w 4717"/>
              <a:gd name="T17" fmla="*/ 218 h 1889"/>
              <a:gd name="T18" fmla="*/ 2381 w 4717"/>
              <a:gd name="T19" fmla="*/ 12 h 1889"/>
              <a:gd name="T20" fmla="*/ 2359 w 4717"/>
              <a:gd name="T21" fmla="*/ 0 h 1889"/>
              <a:gd name="T22" fmla="*/ 2335 w 4717"/>
              <a:gd name="T23" fmla="*/ 12 h 1889"/>
              <a:gd name="T24" fmla="*/ 2176 w 4717"/>
              <a:gd name="T25" fmla="*/ 218 h 1889"/>
              <a:gd name="T26" fmla="*/ 2176 w 4717"/>
              <a:gd name="T27" fmla="*/ 278 h 1889"/>
              <a:gd name="T28" fmla="*/ 2304 w 4717"/>
              <a:gd name="T29" fmla="*/ 443 h 1889"/>
              <a:gd name="T30" fmla="*/ 2010 w 4717"/>
              <a:gd name="T31" fmla="*/ 787 h 1889"/>
              <a:gd name="T32" fmla="*/ 2181 w 4717"/>
              <a:gd name="T33" fmla="*/ 1087 h 1889"/>
              <a:gd name="T34" fmla="*/ 2082 w 4717"/>
              <a:gd name="T35" fmla="*/ 1156 h 1889"/>
              <a:gd name="T36" fmla="*/ 1963 w 4717"/>
              <a:gd name="T37" fmla="*/ 1184 h 1889"/>
              <a:gd name="T38" fmla="*/ 232 w 4717"/>
              <a:gd name="T39" fmla="*/ 1085 h 1889"/>
              <a:gd name="T40" fmla="*/ 143 w 4717"/>
              <a:gd name="T41" fmla="*/ 1889 h 1889"/>
              <a:gd name="T42" fmla="*/ 381 w 4717"/>
              <a:gd name="T43" fmla="*/ 1889 h 1889"/>
              <a:gd name="T44" fmla="*/ 372 w 4717"/>
              <a:gd name="T45" fmla="*/ 1264 h 1889"/>
              <a:gd name="T46" fmla="*/ 1925 w 4717"/>
              <a:gd name="T47" fmla="*/ 1446 h 1889"/>
              <a:gd name="T48" fmla="*/ 1988 w 4717"/>
              <a:gd name="T49" fmla="*/ 1730 h 1889"/>
              <a:gd name="T50" fmla="*/ 2051 w 4717"/>
              <a:gd name="T51" fmla="*/ 1889 h 1889"/>
              <a:gd name="T52" fmla="*/ 2666 w 4717"/>
              <a:gd name="T53" fmla="*/ 1889 h 1889"/>
              <a:gd name="T54" fmla="*/ 2729 w 4717"/>
              <a:gd name="T55" fmla="*/ 1730 h 1889"/>
              <a:gd name="T56" fmla="*/ 2792 w 4717"/>
              <a:gd name="T57" fmla="*/ 1446 h 1889"/>
              <a:gd name="T58" fmla="*/ 4345 w 4717"/>
              <a:gd name="T59" fmla="*/ 1264 h 1889"/>
              <a:gd name="T60" fmla="*/ 4336 w 4717"/>
              <a:gd name="T61" fmla="*/ 1889 h 1889"/>
              <a:gd name="T62" fmla="*/ 4574 w 4717"/>
              <a:gd name="T63" fmla="*/ 1889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17" h="1889">
                <a:moveTo>
                  <a:pt x="4574" y="1889"/>
                </a:moveTo>
                <a:cubicBezTo>
                  <a:pt x="4681" y="1614"/>
                  <a:pt x="4717" y="1312"/>
                  <a:pt x="4485" y="1085"/>
                </a:cubicBezTo>
                <a:cubicBezTo>
                  <a:pt x="4121" y="728"/>
                  <a:pt x="3480" y="952"/>
                  <a:pt x="2754" y="1184"/>
                </a:cubicBezTo>
                <a:cubicBezTo>
                  <a:pt x="2713" y="1197"/>
                  <a:pt x="2672" y="1186"/>
                  <a:pt x="2635" y="1156"/>
                </a:cubicBezTo>
                <a:cubicBezTo>
                  <a:pt x="2603" y="1129"/>
                  <a:pt x="2569" y="1107"/>
                  <a:pt x="2536" y="1087"/>
                </a:cubicBezTo>
                <a:cubicBezTo>
                  <a:pt x="2639" y="1027"/>
                  <a:pt x="2707" y="915"/>
                  <a:pt x="2707" y="787"/>
                </a:cubicBezTo>
                <a:cubicBezTo>
                  <a:pt x="2707" y="613"/>
                  <a:pt x="2579" y="469"/>
                  <a:pt x="2412" y="443"/>
                </a:cubicBezTo>
                <a:cubicBezTo>
                  <a:pt x="2541" y="278"/>
                  <a:pt x="2541" y="278"/>
                  <a:pt x="2541" y="278"/>
                </a:cubicBezTo>
                <a:cubicBezTo>
                  <a:pt x="2553" y="261"/>
                  <a:pt x="2553" y="234"/>
                  <a:pt x="2541" y="218"/>
                </a:cubicBezTo>
                <a:cubicBezTo>
                  <a:pt x="2381" y="12"/>
                  <a:pt x="2381" y="12"/>
                  <a:pt x="2381" y="12"/>
                </a:cubicBezTo>
                <a:cubicBezTo>
                  <a:pt x="2375" y="4"/>
                  <a:pt x="2367" y="0"/>
                  <a:pt x="2359" y="0"/>
                </a:cubicBezTo>
                <a:cubicBezTo>
                  <a:pt x="2350" y="0"/>
                  <a:pt x="2342" y="4"/>
                  <a:pt x="2335" y="12"/>
                </a:cubicBezTo>
                <a:cubicBezTo>
                  <a:pt x="2176" y="218"/>
                  <a:pt x="2176" y="218"/>
                  <a:pt x="2176" y="218"/>
                </a:cubicBezTo>
                <a:cubicBezTo>
                  <a:pt x="2164" y="234"/>
                  <a:pt x="2164" y="261"/>
                  <a:pt x="2176" y="278"/>
                </a:cubicBezTo>
                <a:cubicBezTo>
                  <a:pt x="2304" y="443"/>
                  <a:pt x="2304" y="443"/>
                  <a:pt x="2304" y="443"/>
                </a:cubicBezTo>
                <a:cubicBezTo>
                  <a:pt x="2137" y="469"/>
                  <a:pt x="2010" y="613"/>
                  <a:pt x="2010" y="787"/>
                </a:cubicBezTo>
                <a:cubicBezTo>
                  <a:pt x="2010" y="915"/>
                  <a:pt x="2078" y="1027"/>
                  <a:pt x="2181" y="1087"/>
                </a:cubicBezTo>
                <a:cubicBezTo>
                  <a:pt x="2148" y="1107"/>
                  <a:pt x="2114" y="1129"/>
                  <a:pt x="2082" y="1156"/>
                </a:cubicBezTo>
                <a:cubicBezTo>
                  <a:pt x="2045" y="1186"/>
                  <a:pt x="2004" y="1197"/>
                  <a:pt x="1963" y="1184"/>
                </a:cubicBezTo>
                <a:cubicBezTo>
                  <a:pt x="1237" y="952"/>
                  <a:pt x="596" y="728"/>
                  <a:pt x="232" y="1085"/>
                </a:cubicBezTo>
                <a:cubicBezTo>
                  <a:pt x="0" y="1312"/>
                  <a:pt x="36" y="1614"/>
                  <a:pt x="143" y="1889"/>
                </a:cubicBezTo>
                <a:cubicBezTo>
                  <a:pt x="381" y="1889"/>
                  <a:pt x="381" y="1889"/>
                  <a:pt x="381" y="1889"/>
                </a:cubicBezTo>
                <a:cubicBezTo>
                  <a:pt x="263" y="1629"/>
                  <a:pt x="243" y="1426"/>
                  <a:pt x="372" y="1264"/>
                </a:cubicBezTo>
                <a:cubicBezTo>
                  <a:pt x="646" y="918"/>
                  <a:pt x="1366" y="1192"/>
                  <a:pt x="1925" y="1446"/>
                </a:cubicBezTo>
                <a:cubicBezTo>
                  <a:pt x="1920" y="1526"/>
                  <a:pt x="1939" y="1619"/>
                  <a:pt x="1988" y="1730"/>
                </a:cubicBezTo>
                <a:cubicBezTo>
                  <a:pt x="2013" y="1785"/>
                  <a:pt x="2033" y="1837"/>
                  <a:pt x="2051" y="1889"/>
                </a:cubicBezTo>
                <a:cubicBezTo>
                  <a:pt x="2666" y="1889"/>
                  <a:pt x="2666" y="1889"/>
                  <a:pt x="2666" y="1889"/>
                </a:cubicBezTo>
                <a:cubicBezTo>
                  <a:pt x="2684" y="1837"/>
                  <a:pt x="2704" y="1785"/>
                  <a:pt x="2729" y="1730"/>
                </a:cubicBezTo>
                <a:cubicBezTo>
                  <a:pt x="2778" y="1619"/>
                  <a:pt x="2797" y="1526"/>
                  <a:pt x="2792" y="1446"/>
                </a:cubicBezTo>
                <a:cubicBezTo>
                  <a:pt x="3351" y="1192"/>
                  <a:pt x="4071" y="918"/>
                  <a:pt x="4345" y="1264"/>
                </a:cubicBezTo>
                <a:cubicBezTo>
                  <a:pt x="4474" y="1426"/>
                  <a:pt x="4454" y="1629"/>
                  <a:pt x="4336" y="1889"/>
                </a:cubicBezTo>
                <a:cubicBezTo>
                  <a:pt x="4574" y="1889"/>
                  <a:pt x="4574" y="1889"/>
                  <a:pt x="4574" y="18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212" y="716280"/>
            <a:ext cx="2134343" cy="1341120"/>
          </a:xfrm>
          <a:prstGeom prst="rect">
            <a:avLst/>
          </a:prstGeom>
        </p:spPr>
      </p:pic>
      <p:sp>
        <p:nvSpPr>
          <p:cNvPr id="5" name="Text Placeholder 4"/>
          <p:cNvSpPr>
            <a:spLocks noGrp="1"/>
          </p:cNvSpPr>
          <p:nvPr>
            <p:ph type="body" sz="quarter" idx="10" hasCustomPrompt="1"/>
          </p:nvPr>
        </p:nvSpPr>
        <p:spPr>
          <a:xfrm>
            <a:off x="9066212" y="3505200"/>
            <a:ext cx="2590800" cy="1524000"/>
          </a:xfrm>
        </p:spPr>
        <p:txBody>
          <a:bodyPr/>
          <a:lstStyle>
            <a:lvl1pPr marL="0" indent="0">
              <a:buNone/>
              <a:defRPr sz="2400" baseline="0">
                <a:solidFill>
                  <a:schemeClr val="bg1"/>
                </a:solidFill>
                <a:latin typeface="Century Gothic" panose="020B0502020202020204" pitchFamily="34" charset="0"/>
              </a:defRPr>
            </a:lvl1pPr>
            <a:lvl2pPr marL="274320" indent="0">
              <a:buNone/>
              <a:defRPr>
                <a:solidFill>
                  <a:schemeClr val="bg1"/>
                </a:solidFill>
              </a:defRPr>
            </a:lvl2pPr>
            <a:lvl3pPr marL="548640" indent="0">
              <a:buNone/>
              <a:defRPr>
                <a:solidFill>
                  <a:schemeClr val="bg1"/>
                </a:solidFill>
              </a:defRPr>
            </a:lvl3pPr>
            <a:lvl4pPr marL="822960" indent="0">
              <a:buNone/>
              <a:defRPr>
                <a:solidFill>
                  <a:schemeClr val="bg1"/>
                </a:solidFill>
              </a:defRPr>
            </a:lvl4pPr>
            <a:lvl5pPr marL="1097280" indent="0">
              <a:buNone/>
              <a:defRPr>
                <a:solidFill>
                  <a:schemeClr val="bg1"/>
                </a:solidFill>
              </a:defRPr>
            </a:lvl5pPr>
          </a:lstStyle>
          <a:p>
            <a:pPr lvl="0"/>
            <a:r>
              <a:rPr lang="en-US" dirty="0"/>
              <a:t>Enter Thank You, The End, Contact Info or a space to leave blank</a:t>
            </a:r>
          </a:p>
        </p:txBody>
      </p:sp>
    </p:spTree>
    <p:extLst>
      <p:ext uri="{BB962C8B-B14F-4D97-AF65-F5344CB8AC3E}">
        <p14:creationId xmlns:p14="http://schemas.microsoft.com/office/powerpoint/2010/main" val="600909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935760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240849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83D6D1-6F7B-6040-8F55-C70449914CC4}" type="datetimeFigureOut">
              <a:rPr lang="en-US" smtClean="0"/>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338326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3605604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4229148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2888229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804683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637424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175594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141502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3941986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4753B2-E99F-4B35-84AF-2707172741F1}"/>
              </a:ext>
            </a:extLst>
          </p:cNvPr>
          <p:cNvSpPr/>
          <p:nvPr userDrawn="1"/>
        </p:nvSpPr>
        <p:spPr>
          <a:xfrm>
            <a:off x="0" y="7"/>
            <a:ext cx="12188825" cy="155257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Title 1">
            <a:extLst>
              <a:ext uri="{FF2B5EF4-FFF2-40B4-BE49-F238E27FC236}">
                <a16:creationId xmlns:a16="http://schemas.microsoft.com/office/drawing/2014/main" id="{E64730F4-AB5A-4482-862A-FDF4495E26BF}"/>
              </a:ext>
            </a:extLst>
          </p:cNvPr>
          <p:cNvSpPr>
            <a:spLocks noGrp="1"/>
          </p:cNvSpPr>
          <p:nvPr>
            <p:ph type="title"/>
          </p:nvPr>
        </p:nvSpPr>
        <p:spPr>
          <a:xfrm>
            <a:off x="371380" y="136525"/>
            <a:ext cx="10979465" cy="882650"/>
          </a:xfrm>
        </p:spPr>
        <p:txBody>
          <a:bodyPr>
            <a:normAutofit/>
          </a:bodyPr>
          <a:lstStyle>
            <a:lvl1pPr>
              <a:defRPr sz="3999" b="1"/>
            </a:lvl1pPr>
          </a:lstStyle>
          <a:p>
            <a:r>
              <a:rPr lang="en-US" dirty="0"/>
              <a:t>Click to edit Master title style</a:t>
            </a:r>
          </a:p>
        </p:txBody>
      </p:sp>
      <p:sp>
        <p:nvSpPr>
          <p:cNvPr id="3" name="Content Placeholder 2">
            <a:extLst>
              <a:ext uri="{FF2B5EF4-FFF2-40B4-BE49-F238E27FC236}">
                <a16:creationId xmlns:a16="http://schemas.microsoft.com/office/drawing/2014/main" id="{B0E13A85-4B5F-4A31-814D-777A8820A405}"/>
              </a:ext>
            </a:extLst>
          </p:cNvPr>
          <p:cNvSpPr>
            <a:spLocks noGrp="1"/>
          </p:cNvSpPr>
          <p:nvPr>
            <p:ph idx="1"/>
          </p:nvPr>
        </p:nvSpPr>
        <p:spPr>
          <a:xfrm>
            <a:off x="837982" y="2011687"/>
            <a:ext cx="10512862" cy="4344669"/>
          </a:xfrm>
        </p:spPr>
        <p:txBody>
          <a:bodyPr/>
          <a:lstStyle>
            <a:lvl1pPr>
              <a:defRPr sz="2399"/>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28BC0C-2A5A-46E0-BC2E-620A426276F5}"/>
              </a:ext>
            </a:extLst>
          </p:cNvPr>
          <p:cNvSpPr>
            <a:spLocks noGrp="1"/>
          </p:cNvSpPr>
          <p:nvPr>
            <p:ph type="dt" sz="half" idx="10"/>
          </p:nvPr>
        </p:nvSpPr>
        <p:spPr/>
        <p:txBody>
          <a:bodyPr/>
          <a:lstStyle/>
          <a:p>
            <a:fld id="{F45A96CA-A6F5-40C2-82EE-929D21A7CEB8}" type="datetimeFigureOut">
              <a:rPr lang="en-US" smtClean="0"/>
              <a:t>5/10/2023</a:t>
            </a:fld>
            <a:endParaRPr lang="en-US"/>
          </a:p>
        </p:txBody>
      </p:sp>
      <p:sp>
        <p:nvSpPr>
          <p:cNvPr id="5" name="Footer Placeholder 4">
            <a:extLst>
              <a:ext uri="{FF2B5EF4-FFF2-40B4-BE49-F238E27FC236}">
                <a16:creationId xmlns:a16="http://schemas.microsoft.com/office/drawing/2014/main" id="{CE54CEC6-AC57-431F-8CDB-71E52118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06536-CE69-4A95-8636-5D12773022EA}"/>
              </a:ext>
            </a:extLst>
          </p:cNvPr>
          <p:cNvSpPr>
            <a:spLocks noGrp="1"/>
          </p:cNvSpPr>
          <p:nvPr>
            <p:ph type="sldNum" sz="quarter" idx="12"/>
          </p:nvPr>
        </p:nvSpPr>
        <p:spPr/>
        <p:txBody>
          <a:bodyPr/>
          <a:lstStyle/>
          <a:p>
            <a:fld id="{63D6EA04-41CC-46F4-9BD0-1EBE598CDAB7}" type="slidenum">
              <a:rPr lang="en-US" smtClean="0"/>
              <a:t>‹#›</a:t>
            </a:fld>
            <a:endParaRPr lang="en-US"/>
          </a:p>
        </p:txBody>
      </p:sp>
      <p:sp>
        <p:nvSpPr>
          <p:cNvPr id="16" name="Text Placeholder 15">
            <a:extLst>
              <a:ext uri="{FF2B5EF4-FFF2-40B4-BE49-F238E27FC236}">
                <a16:creationId xmlns:a16="http://schemas.microsoft.com/office/drawing/2014/main" id="{ED5E4609-87A0-49C2-A724-59136F9A24FF}"/>
              </a:ext>
            </a:extLst>
          </p:cNvPr>
          <p:cNvSpPr>
            <a:spLocks noGrp="1"/>
          </p:cNvSpPr>
          <p:nvPr>
            <p:ph type="body" sz="quarter" idx="13"/>
          </p:nvPr>
        </p:nvSpPr>
        <p:spPr>
          <a:xfrm>
            <a:off x="371380" y="933457"/>
            <a:ext cx="10979465" cy="619125"/>
          </a:xfrm>
        </p:spPr>
        <p:txBody>
          <a:bodyPr>
            <a:normAutofit/>
          </a:bodyPr>
          <a:lstStyle>
            <a:lvl1pPr marL="0" indent="0">
              <a:buNone/>
              <a:defRPr sz="2399" b="1"/>
            </a:lvl1pPr>
          </a:lstStyle>
          <a:p>
            <a:pPr lvl="0"/>
            <a:r>
              <a:rPr lang="en-US" dirty="0"/>
              <a:t>Click to edit Master text styles</a:t>
            </a:r>
          </a:p>
        </p:txBody>
      </p:sp>
    </p:spTree>
    <p:extLst>
      <p:ext uri="{BB962C8B-B14F-4D97-AF65-F5344CB8AC3E}">
        <p14:creationId xmlns:p14="http://schemas.microsoft.com/office/powerpoint/2010/main" val="135395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83D6D1-6F7B-6040-8F55-C70449914CC4}"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078719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83D6D1-6F7B-6040-8F55-C70449914CC4}" type="datetimeFigureOut">
              <a:rPr lang="en-US" smtClean="0"/>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56398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83D6D1-6F7B-6040-8F55-C70449914CC4}" type="datetimeFigureOut">
              <a:rPr lang="en-US" smtClean="0"/>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86178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3D6D1-6F7B-6040-8F55-C70449914CC4}" type="datetimeFigureOut">
              <a:rPr lang="en-US" smtClean="0"/>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484B39-34B9-0E47-8BFA-3697D915E18B}" type="slidenum">
              <a:rPr lang="en-US" smtClean="0"/>
              <a:t>‹#›</a:t>
            </a:fld>
            <a:endParaRPr lang="en-US"/>
          </a:p>
        </p:txBody>
      </p:sp>
      <p:sp>
        <p:nvSpPr>
          <p:cNvPr id="5" name="Rectangle 4">
            <a:extLst>
              <a:ext uri="{FF2B5EF4-FFF2-40B4-BE49-F238E27FC236}">
                <a16:creationId xmlns:a16="http://schemas.microsoft.com/office/drawing/2014/main" id="{F5CF0D89-874F-F0D8-4259-CA2027F93005}"/>
              </a:ext>
            </a:extLst>
          </p:cNvPr>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1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83D6D1-6F7B-6040-8F55-C70449914CC4}"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2628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83D6D1-6F7B-6040-8F55-C70449914CC4}" type="datetimeFigureOut">
              <a:rPr lang="en-US" smtClean="0"/>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84B39-34B9-0E47-8BFA-3697D915E18B}" type="slidenum">
              <a:rPr lang="en-US" smtClean="0"/>
              <a:t>‹#›</a:t>
            </a:fld>
            <a:endParaRPr lang="en-US"/>
          </a:p>
        </p:txBody>
      </p:sp>
    </p:spTree>
    <p:extLst>
      <p:ext uri="{BB962C8B-B14F-4D97-AF65-F5344CB8AC3E}">
        <p14:creationId xmlns:p14="http://schemas.microsoft.com/office/powerpoint/2010/main" val="32509638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3D6D1-6F7B-6040-8F55-C70449914CC4}" type="datetimeFigureOut">
              <a:rPr lang="en-US" smtClean="0"/>
              <a:t>5/10/2023</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84B39-34B9-0E47-8BFA-3697D915E18B}" type="slidenum">
              <a:rPr lang="en-US" smtClean="0"/>
              <a:t>‹#›</a:t>
            </a:fld>
            <a:endParaRPr lang="en-US"/>
          </a:p>
        </p:txBody>
      </p:sp>
      <p:sp>
        <p:nvSpPr>
          <p:cNvPr id="7" name="Rectangle 6">
            <a:extLst>
              <a:ext uri="{FF2B5EF4-FFF2-40B4-BE49-F238E27FC236}">
                <a16:creationId xmlns:a16="http://schemas.microsoft.com/office/drawing/2014/main" id="{66BD839C-9FA2-B48D-F3DC-63268ADAA563}"/>
              </a:ext>
            </a:extLst>
          </p:cNvPr>
          <p:cNvSpPr/>
          <p:nvPr userDrawn="1"/>
        </p:nvSpPr>
        <p:spPr>
          <a:xfrm>
            <a:off x="0" y="0"/>
            <a:ext cx="12190541" cy="1298448"/>
          </a:xfrm>
          <a:prstGeom prst="rect">
            <a:avLst/>
          </a:prstGeom>
          <a:blipFill dpi="0" rotWithShape="1">
            <a:blip r:embed="rId40"/>
            <a:srcRect/>
            <a:tile tx="-44450" ty="-48895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400" baseline="0"/>
          </a:p>
        </p:txBody>
      </p:sp>
      <p:sp>
        <p:nvSpPr>
          <p:cNvPr id="8" name="Freeform 6">
            <a:extLst>
              <a:ext uri="{FF2B5EF4-FFF2-40B4-BE49-F238E27FC236}">
                <a16:creationId xmlns:a16="http://schemas.microsoft.com/office/drawing/2014/main" id="{CB5AFE96-2518-627A-F3F4-A960CC72CB7E}"/>
              </a:ext>
            </a:extLst>
          </p:cNvPr>
          <p:cNvSpPr>
            <a:spLocks/>
          </p:cNvSpPr>
          <p:nvPr userDrawn="1"/>
        </p:nvSpPr>
        <p:spPr bwMode="auto">
          <a:xfrm>
            <a:off x="6166228" y="0"/>
            <a:ext cx="9072184" cy="1981200"/>
          </a:xfrm>
          <a:custGeom>
            <a:avLst/>
            <a:gdLst>
              <a:gd name="T0" fmla="*/ 4574 w 4717"/>
              <a:gd name="T1" fmla="*/ 1889 h 1889"/>
              <a:gd name="T2" fmla="*/ 4485 w 4717"/>
              <a:gd name="T3" fmla="*/ 1085 h 1889"/>
              <a:gd name="T4" fmla="*/ 2754 w 4717"/>
              <a:gd name="T5" fmla="*/ 1184 h 1889"/>
              <a:gd name="T6" fmla="*/ 2635 w 4717"/>
              <a:gd name="T7" fmla="*/ 1156 h 1889"/>
              <a:gd name="T8" fmla="*/ 2536 w 4717"/>
              <a:gd name="T9" fmla="*/ 1087 h 1889"/>
              <a:gd name="T10" fmla="*/ 2707 w 4717"/>
              <a:gd name="T11" fmla="*/ 787 h 1889"/>
              <a:gd name="T12" fmla="*/ 2412 w 4717"/>
              <a:gd name="T13" fmla="*/ 443 h 1889"/>
              <a:gd name="T14" fmla="*/ 2541 w 4717"/>
              <a:gd name="T15" fmla="*/ 278 h 1889"/>
              <a:gd name="T16" fmla="*/ 2541 w 4717"/>
              <a:gd name="T17" fmla="*/ 218 h 1889"/>
              <a:gd name="T18" fmla="*/ 2381 w 4717"/>
              <a:gd name="T19" fmla="*/ 12 h 1889"/>
              <a:gd name="T20" fmla="*/ 2359 w 4717"/>
              <a:gd name="T21" fmla="*/ 0 h 1889"/>
              <a:gd name="T22" fmla="*/ 2335 w 4717"/>
              <a:gd name="T23" fmla="*/ 12 h 1889"/>
              <a:gd name="T24" fmla="*/ 2176 w 4717"/>
              <a:gd name="T25" fmla="*/ 218 h 1889"/>
              <a:gd name="T26" fmla="*/ 2176 w 4717"/>
              <a:gd name="T27" fmla="*/ 278 h 1889"/>
              <a:gd name="T28" fmla="*/ 2304 w 4717"/>
              <a:gd name="T29" fmla="*/ 443 h 1889"/>
              <a:gd name="T30" fmla="*/ 2010 w 4717"/>
              <a:gd name="T31" fmla="*/ 787 h 1889"/>
              <a:gd name="T32" fmla="*/ 2181 w 4717"/>
              <a:gd name="T33" fmla="*/ 1087 h 1889"/>
              <a:gd name="T34" fmla="*/ 2082 w 4717"/>
              <a:gd name="T35" fmla="*/ 1156 h 1889"/>
              <a:gd name="T36" fmla="*/ 1963 w 4717"/>
              <a:gd name="T37" fmla="*/ 1184 h 1889"/>
              <a:gd name="T38" fmla="*/ 232 w 4717"/>
              <a:gd name="T39" fmla="*/ 1085 h 1889"/>
              <a:gd name="T40" fmla="*/ 143 w 4717"/>
              <a:gd name="T41" fmla="*/ 1889 h 1889"/>
              <a:gd name="T42" fmla="*/ 381 w 4717"/>
              <a:gd name="T43" fmla="*/ 1889 h 1889"/>
              <a:gd name="T44" fmla="*/ 372 w 4717"/>
              <a:gd name="T45" fmla="*/ 1264 h 1889"/>
              <a:gd name="T46" fmla="*/ 1925 w 4717"/>
              <a:gd name="T47" fmla="*/ 1446 h 1889"/>
              <a:gd name="T48" fmla="*/ 1988 w 4717"/>
              <a:gd name="T49" fmla="*/ 1730 h 1889"/>
              <a:gd name="T50" fmla="*/ 2051 w 4717"/>
              <a:gd name="T51" fmla="*/ 1889 h 1889"/>
              <a:gd name="T52" fmla="*/ 2666 w 4717"/>
              <a:gd name="T53" fmla="*/ 1889 h 1889"/>
              <a:gd name="T54" fmla="*/ 2729 w 4717"/>
              <a:gd name="T55" fmla="*/ 1730 h 1889"/>
              <a:gd name="T56" fmla="*/ 2792 w 4717"/>
              <a:gd name="T57" fmla="*/ 1446 h 1889"/>
              <a:gd name="T58" fmla="*/ 4345 w 4717"/>
              <a:gd name="T59" fmla="*/ 1264 h 1889"/>
              <a:gd name="T60" fmla="*/ 4336 w 4717"/>
              <a:gd name="T61" fmla="*/ 1889 h 1889"/>
              <a:gd name="T62" fmla="*/ 4574 w 4717"/>
              <a:gd name="T63" fmla="*/ 1889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17" h="1889">
                <a:moveTo>
                  <a:pt x="4574" y="1889"/>
                </a:moveTo>
                <a:cubicBezTo>
                  <a:pt x="4681" y="1614"/>
                  <a:pt x="4717" y="1312"/>
                  <a:pt x="4485" y="1085"/>
                </a:cubicBezTo>
                <a:cubicBezTo>
                  <a:pt x="4121" y="728"/>
                  <a:pt x="3480" y="952"/>
                  <a:pt x="2754" y="1184"/>
                </a:cubicBezTo>
                <a:cubicBezTo>
                  <a:pt x="2713" y="1197"/>
                  <a:pt x="2672" y="1186"/>
                  <a:pt x="2635" y="1156"/>
                </a:cubicBezTo>
                <a:cubicBezTo>
                  <a:pt x="2603" y="1129"/>
                  <a:pt x="2569" y="1107"/>
                  <a:pt x="2536" y="1087"/>
                </a:cubicBezTo>
                <a:cubicBezTo>
                  <a:pt x="2639" y="1027"/>
                  <a:pt x="2707" y="915"/>
                  <a:pt x="2707" y="787"/>
                </a:cubicBezTo>
                <a:cubicBezTo>
                  <a:pt x="2707" y="613"/>
                  <a:pt x="2579" y="469"/>
                  <a:pt x="2412" y="443"/>
                </a:cubicBezTo>
                <a:cubicBezTo>
                  <a:pt x="2541" y="278"/>
                  <a:pt x="2541" y="278"/>
                  <a:pt x="2541" y="278"/>
                </a:cubicBezTo>
                <a:cubicBezTo>
                  <a:pt x="2553" y="261"/>
                  <a:pt x="2553" y="234"/>
                  <a:pt x="2541" y="218"/>
                </a:cubicBezTo>
                <a:cubicBezTo>
                  <a:pt x="2381" y="12"/>
                  <a:pt x="2381" y="12"/>
                  <a:pt x="2381" y="12"/>
                </a:cubicBezTo>
                <a:cubicBezTo>
                  <a:pt x="2375" y="4"/>
                  <a:pt x="2367" y="0"/>
                  <a:pt x="2359" y="0"/>
                </a:cubicBezTo>
                <a:cubicBezTo>
                  <a:pt x="2350" y="0"/>
                  <a:pt x="2342" y="4"/>
                  <a:pt x="2335" y="12"/>
                </a:cubicBezTo>
                <a:cubicBezTo>
                  <a:pt x="2176" y="218"/>
                  <a:pt x="2176" y="218"/>
                  <a:pt x="2176" y="218"/>
                </a:cubicBezTo>
                <a:cubicBezTo>
                  <a:pt x="2164" y="234"/>
                  <a:pt x="2164" y="261"/>
                  <a:pt x="2176" y="278"/>
                </a:cubicBezTo>
                <a:cubicBezTo>
                  <a:pt x="2304" y="443"/>
                  <a:pt x="2304" y="443"/>
                  <a:pt x="2304" y="443"/>
                </a:cubicBezTo>
                <a:cubicBezTo>
                  <a:pt x="2137" y="469"/>
                  <a:pt x="2010" y="613"/>
                  <a:pt x="2010" y="787"/>
                </a:cubicBezTo>
                <a:cubicBezTo>
                  <a:pt x="2010" y="915"/>
                  <a:pt x="2078" y="1027"/>
                  <a:pt x="2181" y="1087"/>
                </a:cubicBezTo>
                <a:cubicBezTo>
                  <a:pt x="2148" y="1107"/>
                  <a:pt x="2114" y="1129"/>
                  <a:pt x="2082" y="1156"/>
                </a:cubicBezTo>
                <a:cubicBezTo>
                  <a:pt x="2045" y="1186"/>
                  <a:pt x="2004" y="1197"/>
                  <a:pt x="1963" y="1184"/>
                </a:cubicBezTo>
                <a:cubicBezTo>
                  <a:pt x="1237" y="952"/>
                  <a:pt x="596" y="728"/>
                  <a:pt x="232" y="1085"/>
                </a:cubicBezTo>
                <a:cubicBezTo>
                  <a:pt x="0" y="1312"/>
                  <a:pt x="36" y="1614"/>
                  <a:pt x="143" y="1889"/>
                </a:cubicBezTo>
                <a:cubicBezTo>
                  <a:pt x="381" y="1889"/>
                  <a:pt x="381" y="1889"/>
                  <a:pt x="381" y="1889"/>
                </a:cubicBezTo>
                <a:cubicBezTo>
                  <a:pt x="263" y="1629"/>
                  <a:pt x="243" y="1426"/>
                  <a:pt x="372" y="1264"/>
                </a:cubicBezTo>
                <a:cubicBezTo>
                  <a:pt x="646" y="918"/>
                  <a:pt x="1366" y="1192"/>
                  <a:pt x="1925" y="1446"/>
                </a:cubicBezTo>
                <a:cubicBezTo>
                  <a:pt x="1920" y="1526"/>
                  <a:pt x="1939" y="1619"/>
                  <a:pt x="1988" y="1730"/>
                </a:cubicBezTo>
                <a:cubicBezTo>
                  <a:pt x="2013" y="1785"/>
                  <a:pt x="2033" y="1837"/>
                  <a:pt x="2051" y="1889"/>
                </a:cubicBezTo>
                <a:cubicBezTo>
                  <a:pt x="2666" y="1889"/>
                  <a:pt x="2666" y="1889"/>
                  <a:pt x="2666" y="1889"/>
                </a:cubicBezTo>
                <a:cubicBezTo>
                  <a:pt x="2684" y="1837"/>
                  <a:pt x="2704" y="1785"/>
                  <a:pt x="2729" y="1730"/>
                </a:cubicBezTo>
                <a:cubicBezTo>
                  <a:pt x="2778" y="1619"/>
                  <a:pt x="2797" y="1526"/>
                  <a:pt x="2792" y="1446"/>
                </a:cubicBezTo>
                <a:cubicBezTo>
                  <a:pt x="3351" y="1192"/>
                  <a:pt x="4071" y="918"/>
                  <a:pt x="4345" y="1264"/>
                </a:cubicBezTo>
                <a:cubicBezTo>
                  <a:pt x="4474" y="1426"/>
                  <a:pt x="4454" y="1629"/>
                  <a:pt x="4336" y="1889"/>
                </a:cubicBezTo>
                <a:cubicBezTo>
                  <a:pt x="4574" y="1889"/>
                  <a:pt x="4574" y="1889"/>
                  <a:pt x="4574" y="1889"/>
                </a:cubicBezTo>
                <a:close/>
              </a:path>
            </a:pathLst>
          </a:custGeom>
          <a:solidFill>
            <a:schemeClr val="bg1"/>
          </a:solidFill>
          <a:ln w="34925">
            <a:noFill/>
          </a:ln>
        </p:spPr>
        <p:txBody>
          <a:bodyPr vert="horz" wrap="square" lIns="91440" tIns="45720" rIns="91440" bIns="45720" numCol="1" anchor="t" anchorCtr="0" compatLnSpc="1">
            <a:prstTxWarp prst="textNoShape">
              <a:avLst/>
            </a:prstTxWarp>
          </a:bodyPr>
          <a:lstStyle/>
          <a:p>
            <a:endParaRPr lang="en-US" kern="400" baseline="0"/>
          </a:p>
        </p:txBody>
      </p:sp>
      <p:sp>
        <p:nvSpPr>
          <p:cNvPr id="9" name="Rectangle 8">
            <a:extLst>
              <a:ext uri="{FF2B5EF4-FFF2-40B4-BE49-F238E27FC236}">
                <a16:creationId xmlns:a16="http://schemas.microsoft.com/office/drawing/2014/main" id="{6D2D4A20-64AA-CBC1-3C9B-14913760BBF5}"/>
              </a:ext>
            </a:extLst>
          </p:cNvPr>
          <p:cNvSpPr/>
          <p:nvPr userDrawn="1"/>
        </p:nvSpPr>
        <p:spPr>
          <a:xfrm>
            <a:off x="1" y="6729984"/>
            <a:ext cx="12188825" cy="128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kern="40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84259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3685" r:id="rId15"/>
    <p:sldLayoutId id="2147483686" r:id="rId16"/>
    <p:sldLayoutId id="2147483687" r:id="rId17"/>
    <p:sldLayoutId id="2147483688" r:id="rId18"/>
    <p:sldLayoutId id="2147483689" r:id="rId19"/>
    <p:sldLayoutId id="2147483690" r:id="rId20"/>
    <p:sldLayoutId id="2147483710" r:id="rId21"/>
    <p:sldLayoutId id="2147483692" r:id="rId22"/>
    <p:sldLayoutId id="2147483693" r:id="rId23"/>
    <p:sldLayoutId id="2147483672" r:id="rId24"/>
    <p:sldLayoutId id="2147483696" r:id="rId25"/>
    <p:sldLayoutId id="2147483707" r:id="rId26"/>
    <p:sldLayoutId id="2147483701"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3" r:id="rId36"/>
    <p:sldLayoutId id="2147484104" r:id="rId37"/>
    <p:sldLayoutId id="2147484105" r:id="rId38"/>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climatecasechart.com/case/juliana-v-united-states/"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hyperlink" Target="mailto:mb4913@columbia.ed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4212" y="1947672"/>
            <a:ext cx="10360501" cy="1633728"/>
          </a:xfrm>
        </p:spPr>
        <p:txBody>
          <a:bodyPr>
            <a:normAutofit fontScale="90000"/>
          </a:bodyPr>
          <a:lstStyle/>
          <a:p>
            <a:r>
              <a:rPr lang="en-US" dirty="0"/>
              <a:t>The Personalization of Climate Litigation: Law &amp; Science</a:t>
            </a:r>
          </a:p>
        </p:txBody>
      </p:sp>
      <p:sp>
        <p:nvSpPr>
          <p:cNvPr id="4" name="Subtitle 3"/>
          <p:cNvSpPr>
            <a:spLocks noGrp="1"/>
          </p:cNvSpPr>
          <p:nvPr>
            <p:ph type="subTitle" idx="1"/>
          </p:nvPr>
        </p:nvSpPr>
        <p:spPr>
          <a:xfrm>
            <a:off x="711950" y="3667042"/>
            <a:ext cx="10360152" cy="822960"/>
          </a:xfrm>
        </p:spPr>
        <p:txBody>
          <a:bodyPr/>
          <a:lstStyle/>
          <a:p>
            <a:r>
              <a:rPr lang="en-US" dirty="0"/>
              <a:t>May 11, 2023</a:t>
            </a:r>
          </a:p>
        </p:txBody>
      </p:sp>
      <p:sp>
        <p:nvSpPr>
          <p:cNvPr id="6" name="Rectangle 5"/>
          <p:cNvSpPr/>
          <p:nvPr/>
        </p:nvSpPr>
        <p:spPr>
          <a:xfrm>
            <a:off x="684212" y="1724355"/>
            <a:ext cx="6839712" cy="128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1EA5A6-032F-382E-9EAD-1E59F218066D}"/>
              </a:ext>
            </a:extLst>
          </p:cNvPr>
          <p:cNvSpPr txBox="1"/>
          <p:nvPr/>
        </p:nvSpPr>
        <p:spPr>
          <a:xfrm>
            <a:off x="3198812" y="4243780"/>
            <a:ext cx="7682088" cy="1292662"/>
          </a:xfrm>
          <a:prstGeom prst="rect">
            <a:avLst/>
          </a:prstGeom>
          <a:noFill/>
        </p:spPr>
        <p:txBody>
          <a:bodyPr wrap="square">
            <a:spAutoFit/>
          </a:bodyPr>
          <a:lstStyle/>
          <a:p>
            <a:r>
              <a:rPr lang="en-US" sz="2600" dirty="0"/>
              <a:t>Michael Burger</a:t>
            </a:r>
          </a:p>
          <a:p>
            <a:r>
              <a:rPr lang="en-US" sz="2600" dirty="0"/>
              <a:t>Executive Director</a:t>
            </a:r>
          </a:p>
          <a:p>
            <a:r>
              <a:rPr lang="en-US" sz="2600" dirty="0"/>
              <a:t>Sabin Center for Climate Change Law</a:t>
            </a:r>
          </a:p>
        </p:txBody>
      </p:sp>
      <p:pic>
        <p:nvPicPr>
          <p:cNvPr id="2" name="Picture 1" descr="SabinCenter_CCS_Blu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612" y="228600"/>
            <a:ext cx="7738872" cy="957072"/>
          </a:xfrm>
          <a:prstGeom prst="rect">
            <a:avLst/>
          </a:prstGeom>
        </p:spPr>
      </p:pic>
    </p:spTree>
    <p:extLst>
      <p:ext uri="{BB962C8B-B14F-4D97-AF65-F5344CB8AC3E}">
        <p14:creationId xmlns:p14="http://schemas.microsoft.com/office/powerpoint/2010/main" val="3503556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0379-EFC5-47C1-BB14-FE79E9CB8F35}"/>
              </a:ext>
            </a:extLst>
          </p:cNvPr>
          <p:cNvSpPr>
            <a:spLocks noGrp="1"/>
          </p:cNvSpPr>
          <p:nvPr>
            <p:ph type="title"/>
          </p:nvPr>
        </p:nvSpPr>
        <p:spPr>
          <a:xfrm>
            <a:off x="371379" y="137383"/>
            <a:ext cx="10979465" cy="796724"/>
          </a:xfrm>
        </p:spPr>
        <p:txBody>
          <a:bodyPr>
            <a:normAutofit/>
          </a:bodyPr>
          <a:lstStyle/>
          <a:p>
            <a:r>
              <a:rPr lang="en-US" dirty="0"/>
              <a:t>Preparing for Climate Impacts and Risks</a:t>
            </a:r>
          </a:p>
        </p:txBody>
      </p:sp>
      <p:sp>
        <p:nvSpPr>
          <p:cNvPr id="3" name="Content Placeholder 2">
            <a:extLst>
              <a:ext uri="{FF2B5EF4-FFF2-40B4-BE49-F238E27FC236}">
                <a16:creationId xmlns:a16="http://schemas.microsoft.com/office/drawing/2014/main" id="{78004CDF-5621-413F-954A-0448BC064E6C}"/>
              </a:ext>
            </a:extLst>
          </p:cNvPr>
          <p:cNvSpPr>
            <a:spLocks noGrp="1"/>
          </p:cNvSpPr>
          <p:nvPr>
            <p:ph idx="1"/>
          </p:nvPr>
        </p:nvSpPr>
        <p:spPr>
          <a:xfrm>
            <a:off x="531812" y="1676400"/>
            <a:ext cx="6553200" cy="3505200"/>
          </a:xfrm>
        </p:spPr>
        <p:txBody>
          <a:bodyPr>
            <a:noAutofit/>
          </a:bodyPr>
          <a:lstStyle/>
          <a:p>
            <a:pPr>
              <a:lnSpc>
                <a:spcPct val="100000"/>
              </a:lnSpc>
              <a:spcBef>
                <a:spcPts val="0"/>
              </a:spcBef>
              <a:spcAft>
                <a:spcPts val="2399"/>
              </a:spcAft>
            </a:pPr>
            <a:r>
              <a:rPr lang="en-US" sz="2200" b="1" dirty="0">
                <a:latin typeface="Arial" panose="020B0604020202020204" pitchFamily="34" charset="0"/>
                <a:cs typeface="Arial" panose="020B0604020202020204" pitchFamily="34" charset="0"/>
              </a:rPr>
              <a:t>Failure-to-disclose: </a:t>
            </a:r>
            <a:r>
              <a:rPr lang="en-US" sz="2200" dirty="0">
                <a:latin typeface="Arial" panose="020B0604020202020204" pitchFamily="34" charset="0"/>
                <a:cs typeface="Arial" panose="020B0604020202020204" pitchFamily="34" charset="0"/>
              </a:rPr>
              <a:t>Challenging government or corporate failures to analyze and disclose climate change-related considerations in planning documents, environmental impact assessments, financial disclosures, etc.</a:t>
            </a:r>
          </a:p>
          <a:p>
            <a:pPr>
              <a:lnSpc>
                <a:spcPct val="100000"/>
              </a:lnSpc>
              <a:spcBef>
                <a:spcPts val="0"/>
              </a:spcBef>
              <a:spcAft>
                <a:spcPts val="2399"/>
              </a:spcAft>
            </a:pPr>
            <a:r>
              <a:rPr lang="en-US" sz="2200" b="1" dirty="0">
                <a:latin typeface="Arial" panose="020B0604020202020204" pitchFamily="34" charset="0"/>
                <a:cs typeface="Arial" panose="020B0604020202020204" pitchFamily="34" charset="0"/>
              </a:rPr>
              <a:t>Failure-to-adapt: </a:t>
            </a:r>
            <a:r>
              <a:rPr lang="en-US" sz="2200" dirty="0">
                <a:latin typeface="Arial" panose="020B0604020202020204" pitchFamily="34" charset="0"/>
                <a:cs typeface="Arial" panose="020B0604020202020204" pitchFamily="34" charset="0"/>
              </a:rPr>
              <a:t>Challenging government or corporate failures to prepare for the impacts of climate change on infrastructure, communities, or natural resources. </a:t>
            </a:r>
          </a:p>
          <a:p>
            <a:pPr>
              <a:lnSpc>
                <a:spcPct val="100000"/>
              </a:lnSpc>
              <a:spcBef>
                <a:spcPts val="0"/>
              </a:spcBef>
              <a:spcAft>
                <a:spcPts val="2399"/>
              </a:spcAft>
            </a:pPr>
            <a:r>
              <a:rPr lang="en-US" sz="2200" b="1" dirty="0">
                <a:latin typeface="Arial" panose="020B0604020202020204" pitchFamily="34" charset="0"/>
                <a:cs typeface="Arial" panose="020B0604020202020204" pitchFamily="34" charset="0"/>
              </a:rPr>
              <a:t>Defense of adaptation: </a:t>
            </a:r>
            <a:r>
              <a:rPr lang="en-US" sz="2200" dirty="0">
                <a:latin typeface="Arial" panose="020B0604020202020204" pitchFamily="34" charset="0"/>
                <a:cs typeface="Arial" panose="020B0604020202020204" pitchFamily="34" charset="0"/>
              </a:rPr>
              <a:t>Defending actions taken in response to climate change against legal challenges</a:t>
            </a:r>
            <a:endParaRPr lang="en-US" sz="22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FD8391F-AEE5-4424-9F3E-B62CB8BE1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412" y="1673695"/>
            <a:ext cx="2819400" cy="2747029"/>
          </a:xfrm>
          <a:prstGeom prst="rect">
            <a:avLst/>
          </a:prstGeom>
        </p:spPr>
      </p:pic>
      <p:pic>
        <p:nvPicPr>
          <p:cNvPr id="7" name="Picture 6">
            <a:extLst>
              <a:ext uri="{FF2B5EF4-FFF2-40B4-BE49-F238E27FC236}">
                <a16:creationId xmlns:a16="http://schemas.microsoft.com/office/drawing/2014/main" id="{38FDD49D-2AA1-471F-B290-02A4FF429679}"/>
              </a:ext>
            </a:extLst>
          </p:cNvPr>
          <p:cNvPicPr>
            <a:picLocks noChangeAspect="1"/>
          </p:cNvPicPr>
          <p:nvPr/>
        </p:nvPicPr>
        <p:blipFill rotWithShape="1">
          <a:blip r:embed="rId4"/>
          <a:srcRect r="21279" b="46667"/>
          <a:stretch/>
        </p:blipFill>
        <p:spPr>
          <a:xfrm>
            <a:off x="8380412" y="4419600"/>
            <a:ext cx="3021426" cy="2209800"/>
          </a:xfrm>
          <a:prstGeom prst="rect">
            <a:avLst/>
          </a:prstGeom>
        </p:spPr>
      </p:pic>
      <p:sp>
        <p:nvSpPr>
          <p:cNvPr id="4" name="Text Placeholder 3">
            <a:extLst>
              <a:ext uri="{FF2B5EF4-FFF2-40B4-BE49-F238E27FC236}">
                <a16:creationId xmlns:a16="http://schemas.microsoft.com/office/drawing/2014/main" id="{F5D65CA3-5C06-0E66-191E-53FB1A030A56}"/>
              </a:ext>
            </a:extLst>
          </p:cNvPr>
          <p:cNvSpPr>
            <a:spLocks noGrp="1"/>
          </p:cNvSpPr>
          <p:nvPr>
            <p:ph type="body" sz="quarter" idx="13"/>
          </p:nvPr>
        </p:nvSpPr>
        <p:spPr>
          <a:xfrm>
            <a:off x="371379" y="934106"/>
            <a:ext cx="10979465" cy="618964"/>
          </a:xfrm>
        </p:spPr>
        <p:txBody>
          <a:bodyPr/>
          <a:lstStyle/>
          <a:p>
            <a:r>
              <a:rPr lang="en-US" dirty="0"/>
              <a:t>Adaptation and disclosure related lawsuits</a:t>
            </a:r>
          </a:p>
        </p:txBody>
      </p:sp>
    </p:spTree>
    <p:extLst>
      <p:ext uri="{BB962C8B-B14F-4D97-AF65-F5344CB8AC3E}">
        <p14:creationId xmlns:p14="http://schemas.microsoft.com/office/powerpoint/2010/main" val="957143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76D1-BA9C-477D-8F90-1744DF9D4D22}"/>
              </a:ext>
            </a:extLst>
          </p:cNvPr>
          <p:cNvSpPr>
            <a:spLocks noGrp="1"/>
          </p:cNvSpPr>
          <p:nvPr>
            <p:ph type="title"/>
          </p:nvPr>
        </p:nvSpPr>
        <p:spPr/>
        <p:txBody>
          <a:bodyPr/>
          <a:lstStyle/>
          <a:p>
            <a:r>
              <a:rPr lang="en-US" dirty="0"/>
              <a:t>Detection and Attribution Research</a:t>
            </a:r>
          </a:p>
        </p:txBody>
      </p:sp>
      <p:sp>
        <p:nvSpPr>
          <p:cNvPr id="3" name="Content Placeholder 2">
            <a:extLst>
              <a:ext uri="{FF2B5EF4-FFF2-40B4-BE49-F238E27FC236}">
                <a16:creationId xmlns:a16="http://schemas.microsoft.com/office/drawing/2014/main" id="{24E6AA27-344A-4C6E-8CF7-B417062FC295}"/>
              </a:ext>
            </a:extLst>
          </p:cNvPr>
          <p:cNvSpPr>
            <a:spLocks noGrp="1"/>
          </p:cNvSpPr>
          <p:nvPr>
            <p:ph idx="1"/>
          </p:nvPr>
        </p:nvSpPr>
        <p:spPr>
          <a:xfrm>
            <a:off x="837981" y="2035640"/>
            <a:ext cx="10512862" cy="4319953"/>
          </a:xfrm>
        </p:spPr>
        <p:txBody>
          <a:bodyPr>
            <a:normAutofit/>
          </a:bodyPr>
          <a:lstStyle/>
          <a:p>
            <a:pPr>
              <a:lnSpc>
                <a:spcPct val="100000"/>
              </a:lnSpc>
              <a:spcAft>
                <a:spcPts val="1200"/>
              </a:spcAft>
            </a:pPr>
            <a:r>
              <a:rPr lang="en-US" sz="2199" b="1" dirty="0">
                <a:latin typeface="Arial" panose="020B0604020202020204" pitchFamily="34" charset="0"/>
                <a:cs typeface="Arial" panose="020B0604020202020204" pitchFamily="34" charset="0"/>
              </a:rPr>
              <a:t>Global Climate Change Attribution: </a:t>
            </a:r>
            <a:r>
              <a:rPr lang="en-US" sz="2199" dirty="0">
                <a:latin typeface="Arial" panose="020B0604020202020204" pitchFamily="34" charset="0"/>
                <a:cs typeface="Arial" panose="020B0604020202020204" pitchFamily="34" charset="0"/>
              </a:rPr>
              <a:t>How are human activities affecting the global climate system? (IPCC WGI)</a:t>
            </a:r>
          </a:p>
          <a:p>
            <a:pPr>
              <a:lnSpc>
                <a:spcPct val="100000"/>
              </a:lnSpc>
              <a:spcAft>
                <a:spcPts val="1200"/>
              </a:spcAft>
            </a:pPr>
            <a:r>
              <a:rPr lang="en-US" sz="2199" b="1" dirty="0">
                <a:latin typeface="Arial" panose="020B0604020202020204" pitchFamily="34" charset="0"/>
                <a:cs typeface="Arial" panose="020B0604020202020204" pitchFamily="34" charset="0"/>
              </a:rPr>
              <a:t>Extreme Event Attribution: </a:t>
            </a:r>
            <a:r>
              <a:rPr lang="en-US" sz="2199" dirty="0">
                <a:latin typeface="Arial" panose="020B0604020202020204" pitchFamily="34" charset="0"/>
                <a:cs typeface="Arial" panose="020B0604020202020204" pitchFamily="34" charset="0"/>
              </a:rPr>
              <a:t>How are changes in the global climate system affecting the frequency, magnitude, and other characteristics of extreme weather events?</a:t>
            </a:r>
          </a:p>
          <a:p>
            <a:pPr>
              <a:lnSpc>
                <a:spcPct val="100000"/>
              </a:lnSpc>
              <a:spcAft>
                <a:spcPts val="1200"/>
              </a:spcAft>
            </a:pPr>
            <a:r>
              <a:rPr lang="en-US" sz="2199" b="1" dirty="0">
                <a:latin typeface="Arial" panose="020B0604020202020204" pitchFamily="34" charset="0"/>
                <a:cs typeface="Arial" panose="020B0604020202020204" pitchFamily="34" charset="0"/>
              </a:rPr>
              <a:t>Impact Attribution: </a:t>
            </a:r>
            <a:r>
              <a:rPr lang="en-US" sz="2199" dirty="0">
                <a:latin typeface="Arial" panose="020B0604020202020204" pitchFamily="34" charset="0"/>
                <a:cs typeface="Arial" panose="020B0604020202020204" pitchFamily="34" charset="0"/>
              </a:rPr>
              <a:t>How are changes in the global climate system affecting other interconnected natural and human systems? (IPCC WGII)</a:t>
            </a:r>
          </a:p>
          <a:p>
            <a:pPr>
              <a:lnSpc>
                <a:spcPct val="100000"/>
              </a:lnSpc>
              <a:spcAft>
                <a:spcPts val="1200"/>
              </a:spcAft>
            </a:pPr>
            <a:r>
              <a:rPr lang="en-US" sz="2199" b="1" dirty="0">
                <a:latin typeface="Arial" panose="020B0604020202020204" pitchFamily="34" charset="0"/>
                <a:cs typeface="Arial" panose="020B0604020202020204" pitchFamily="34" charset="0"/>
              </a:rPr>
              <a:t>Source Attribution: </a:t>
            </a:r>
            <a:r>
              <a:rPr lang="en-US" sz="2199" dirty="0">
                <a:latin typeface="Arial" panose="020B0604020202020204" pitchFamily="34" charset="0"/>
                <a:cs typeface="Arial" panose="020B0604020202020204" pitchFamily="34" charset="0"/>
              </a:rPr>
              <a:t>To what extent have different sectors, activities, and entities contributed to anthropogenic climate change?</a:t>
            </a:r>
          </a:p>
          <a:p>
            <a:endParaRPr lang="en-US" dirty="0"/>
          </a:p>
        </p:txBody>
      </p:sp>
      <p:sp>
        <p:nvSpPr>
          <p:cNvPr id="4" name="Text Placeholder 3">
            <a:extLst>
              <a:ext uri="{FF2B5EF4-FFF2-40B4-BE49-F238E27FC236}">
                <a16:creationId xmlns:a16="http://schemas.microsoft.com/office/drawing/2014/main" id="{8FF20032-9658-40AF-81CE-884EE0AA1ABC}"/>
              </a:ext>
            </a:extLst>
          </p:cNvPr>
          <p:cNvSpPr>
            <a:spLocks noGrp="1"/>
          </p:cNvSpPr>
          <p:nvPr>
            <p:ph type="body" sz="quarter" idx="13"/>
          </p:nvPr>
        </p:nvSpPr>
        <p:spPr/>
        <p:txBody>
          <a:bodyPr/>
          <a:lstStyle/>
          <a:p>
            <a:r>
              <a:rPr lang="en-US" dirty="0"/>
              <a:t>An essential tool in climate litigation</a:t>
            </a:r>
          </a:p>
        </p:txBody>
      </p:sp>
      <p:sp>
        <p:nvSpPr>
          <p:cNvPr id="5" name="Content Placeholder 2">
            <a:extLst>
              <a:ext uri="{FF2B5EF4-FFF2-40B4-BE49-F238E27FC236}">
                <a16:creationId xmlns:a16="http://schemas.microsoft.com/office/drawing/2014/main" id="{F30A8A1A-F676-49B4-BCF4-1E95C051C2B0}"/>
              </a:ext>
            </a:extLst>
          </p:cNvPr>
          <p:cNvSpPr txBox="1">
            <a:spLocks/>
          </p:cNvSpPr>
          <p:nvPr/>
        </p:nvSpPr>
        <p:spPr>
          <a:xfrm>
            <a:off x="3912294" y="6145887"/>
            <a:ext cx="8168325" cy="618964"/>
          </a:xfrm>
          <a:prstGeom prst="rect">
            <a:avLst/>
          </a:prstGeom>
          <a:solidFill>
            <a:srgbClr val="CFE7C3"/>
          </a:solidFill>
          <a:ln>
            <a:solidFill>
              <a:schemeClr val="tx1"/>
            </a:solidFill>
          </a:ln>
        </p:spPr>
        <p:txBody>
          <a:bodyPr vert="horz" lIns="91416" tIns="91416" rIns="91416" bIns="45708"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600" b="1" dirty="0">
                <a:latin typeface="Arial" panose="020B0604020202020204" pitchFamily="34" charset="0"/>
                <a:cs typeface="Arial" panose="020B0604020202020204" pitchFamily="34" charset="0"/>
              </a:rPr>
              <a:t>Source: </a:t>
            </a:r>
            <a:r>
              <a:rPr lang="en-US" sz="1600" dirty="0">
                <a:latin typeface="Arial" panose="020B0604020202020204" pitchFamily="34" charset="0"/>
                <a:cs typeface="Arial" panose="020B0604020202020204" pitchFamily="34" charset="0"/>
              </a:rPr>
              <a:t>Michael Burger, Jessica Wentz, and Radley Horton, </a:t>
            </a:r>
            <a:r>
              <a:rPr lang="en-US" sz="1600" i="1" dirty="0">
                <a:latin typeface="Arial" panose="020B0604020202020204" pitchFamily="34" charset="0"/>
                <a:cs typeface="Arial" panose="020B0604020202020204" pitchFamily="34" charset="0"/>
              </a:rPr>
              <a:t>The Law and Science of Climate Change Attribution</a:t>
            </a:r>
            <a:r>
              <a:rPr lang="en-US" sz="1600" dirty="0">
                <a:latin typeface="Arial" panose="020B0604020202020204" pitchFamily="34" charset="0"/>
                <a:cs typeface="Arial" panose="020B0604020202020204" pitchFamily="34" charset="0"/>
              </a:rPr>
              <a:t>,</a:t>
            </a:r>
            <a:r>
              <a:rPr lang="pt-BR" sz="1600" dirty="0">
                <a:latin typeface="Arial" panose="020B0604020202020204" pitchFamily="34" charset="0"/>
                <a:cs typeface="Arial" panose="020B0604020202020204" pitchFamily="34" charset="0"/>
              </a:rPr>
              <a:t> 5 </a:t>
            </a:r>
            <a:r>
              <a:rPr lang="pt-BR" sz="1600" cap="small" dirty="0">
                <a:latin typeface="Arial" panose="020B0604020202020204" pitchFamily="34" charset="0"/>
                <a:cs typeface="Arial" panose="020B0604020202020204" pitchFamily="34" charset="0"/>
              </a:rPr>
              <a:t>Columbia Journal of Environmental Law </a:t>
            </a:r>
            <a:r>
              <a:rPr lang="pt-BR" sz="1600" dirty="0">
                <a:latin typeface="Arial" panose="020B0604020202020204" pitchFamily="34" charset="0"/>
                <a:cs typeface="Arial" panose="020B0604020202020204" pitchFamily="34" charset="0"/>
              </a:rPr>
              <a:t>57 (2020)</a:t>
            </a:r>
          </a:p>
        </p:txBody>
      </p:sp>
    </p:spTree>
    <p:extLst>
      <p:ext uri="{BB962C8B-B14F-4D97-AF65-F5344CB8AC3E}">
        <p14:creationId xmlns:p14="http://schemas.microsoft.com/office/powerpoint/2010/main" val="211245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C804-3F9E-425A-9B44-2D3F725010A7}"/>
              </a:ext>
            </a:extLst>
          </p:cNvPr>
          <p:cNvSpPr>
            <a:spLocks noGrp="1"/>
          </p:cNvSpPr>
          <p:nvPr>
            <p:ph type="title"/>
          </p:nvPr>
        </p:nvSpPr>
        <p:spPr/>
        <p:txBody>
          <a:bodyPr>
            <a:normAutofit/>
          </a:bodyPr>
          <a:lstStyle/>
          <a:p>
            <a:r>
              <a:rPr lang="en-US" dirty="0"/>
              <a:t>Role of Attribution Research + Climate Science </a:t>
            </a:r>
          </a:p>
        </p:txBody>
      </p:sp>
      <p:sp>
        <p:nvSpPr>
          <p:cNvPr id="3" name="Content Placeholder 2">
            <a:extLst>
              <a:ext uri="{FF2B5EF4-FFF2-40B4-BE49-F238E27FC236}">
                <a16:creationId xmlns:a16="http://schemas.microsoft.com/office/drawing/2014/main" id="{F4B931C9-EF8F-4CF0-95DA-1DB854EDF557}"/>
              </a:ext>
            </a:extLst>
          </p:cNvPr>
          <p:cNvSpPr>
            <a:spLocks noGrp="1"/>
          </p:cNvSpPr>
          <p:nvPr>
            <p:ph idx="1"/>
          </p:nvPr>
        </p:nvSpPr>
        <p:spPr>
          <a:xfrm>
            <a:off x="735305" y="2012054"/>
            <a:ext cx="11082141" cy="4708568"/>
          </a:xfrm>
        </p:spPr>
        <p:txBody>
          <a:bodyPr>
            <a:normAutofit/>
          </a:bodyPr>
          <a:lstStyle/>
          <a:p>
            <a:pPr marL="514172" indent="-514172">
              <a:lnSpc>
                <a:spcPct val="100000"/>
              </a:lnSpc>
              <a:spcAft>
                <a:spcPts val="14996"/>
              </a:spcAft>
              <a:buFont typeface="+mj-lt"/>
              <a:buAutoNum type="arabicPeriod"/>
            </a:pPr>
            <a:r>
              <a:rPr lang="en-US" b="1" dirty="0">
                <a:latin typeface="Arial" panose="020B0604020202020204" pitchFamily="34" charset="0"/>
                <a:cs typeface="Arial" panose="020B0604020202020204" pitchFamily="34" charset="0"/>
              </a:rPr>
              <a:t>Causation: </a:t>
            </a:r>
            <a:r>
              <a:rPr lang="en-US" dirty="0">
                <a:latin typeface="Arial" panose="020B0604020202020204" pitchFamily="34" charset="0"/>
                <a:cs typeface="Arial" panose="020B0604020202020204" pitchFamily="34" charset="0"/>
              </a:rPr>
              <a:t>Establishing a causal link between the defendant’s contributions to climate change and injuries to the public or individual plaintiffs.</a:t>
            </a:r>
          </a:p>
          <a:p>
            <a:pPr marL="514172" indent="-514172">
              <a:lnSpc>
                <a:spcPct val="100000"/>
              </a:lnSpc>
              <a:spcBef>
                <a:spcPts val="3399"/>
              </a:spcBef>
              <a:spcAft>
                <a:spcPts val="1200"/>
              </a:spcAft>
              <a:buFont typeface="+mj-lt"/>
              <a:buAutoNum type="arabicPeriod"/>
            </a:pPr>
            <a:r>
              <a:rPr lang="en-US" b="1" dirty="0">
                <a:latin typeface="Arial" panose="020B0604020202020204" pitchFamily="34" charset="0"/>
                <a:cs typeface="Arial" panose="020B0604020202020204" pitchFamily="34" charset="0"/>
              </a:rPr>
              <a:t>Foreseeability:</a:t>
            </a:r>
            <a:r>
              <a:rPr lang="en-US" dirty="0">
                <a:latin typeface="Arial" panose="020B0604020202020204" pitchFamily="34" charset="0"/>
                <a:cs typeface="Arial" panose="020B0604020202020204" pitchFamily="34" charset="0"/>
              </a:rPr>
              <a:t> Demonstrating that climate-related impacts are foreseeable and therefore should be considered in decision-making and planning processes.</a:t>
            </a:r>
          </a:p>
        </p:txBody>
      </p:sp>
      <p:sp>
        <p:nvSpPr>
          <p:cNvPr id="4" name="Text Placeholder 3">
            <a:extLst>
              <a:ext uri="{FF2B5EF4-FFF2-40B4-BE49-F238E27FC236}">
                <a16:creationId xmlns:a16="http://schemas.microsoft.com/office/drawing/2014/main" id="{F0D24A2F-757B-4D35-9244-E4BADA269741}"/>
              </a:ext>
            </a:extLst>
          </p:cNvPr>
          <p:cNvSpPr>
            <a:spLocks noGrp="1"/>
          </p:cNvSpPr>
          <p:nvPr>
            <p:ph type="body" sz="quarter" idx="13"/>
          </p:nvPr>
        </p:nvSpPr>
        <p:spPr>
          <a:xfrm>
            <a:off x="371377" y="934102"/>
            <a:ext cx="11446069" cy="618964"/>
          </a:xfrm>
        </p:spPr>
        <p:txBody>
          <a:bodyPr>
            <a:normAutofit/>
          </a:bodyPr>
          <a:lstStyle/>
          <a:p>
            <a:r>
              <a:rPr lang="en-US" dirty="0"/>
              <a:t>Causation and Foreseeability</a:t>
            </a:r>
          </a:p>
        </p:txBody>
      </p:sp>
      <p:graphicFrame>
        <p:nvGraphicFramePr>
          <p:cNvPr id="6" name="Content Placeholder 3">
            <a:extLst>
              <a:ext uri="{FF2B5EF4-FFF2-40B4-BE49-F238E27FC236}">
                <a16:creationId xmlns:a16="http://schemas.microsoft.com/office/drawing/2014/main" id="{369D559D-322C-47B2-9AAE-61F6F36DE6DB}"/>
              </a:ext>
            </a:extLst>
          </p:cNvPr>
          <p:cNvGraphicFramePr>
            <a:graphicFrameLocks/>
          </p:cNvGraphicFramePr>
          <p:nvPr/>
        </p:nvGraphicFramePr>
        <p:xfrm>
          <a:off x="2302485" y="2961988"/>
          <a:ext cx="7583850" cy="1787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381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CFDF-9591-48CE-B2EC-CED7DDE0F80A}"/>
              </a:ext>
            </a:extLst>
          </p:cNvPr>
          <p:cNvSpPr>
            <a:spLocks noGrp="1"/>
          </p:cNvSpPr>
          <p:nvPr>
            <p:ph type="title"/>
          </p:nvPr>
        </p:nvSpPr>
        <p:spPr/>
        <p:txBody>
          <a:bodyPr/>
          <a:lstStyle/>
          <a:p>
            <a:r>
              <a:rPr lang="en-US" dirty="0"/>
              <a:t>Juliana v. United States</a:t>
            </a:r>
          </a:p>
        </p:txBody>
      </p:sp>
      <p:sp>
        <p:nvSpPr>
          <p:cNvPr id="3" name="Content Placeholder 2">
            <a:extLst>
              <a:ext uri="{FF2B5EF4-FFF2-40B4-BE49-F238E27FC236}">
                <a16:creationId xmlns:a16="http://schemas.microsoft.com/office/drawing/2014/main" id="{A964D505-E148-4205-B6BE-ABB9254DD4F5}"/>
              </a:ext>
            </a:extLst>
          </p:cNvPr>
          <p:cNvSpPr>
            <a:spLocks noGrp="1"/>
          </p:cNvSpPr>
          <p:nvPr>
            <p:ph idx="1"/>
          </p:nvPr>
        </p:nvSpPr>
        <p:spPr>
          <a:xfrm>
            <a:off x="912812" y="2057400"/>
            <a:ext cx="10133232" cy="4222756"/>
          </a:xfrm>
        </p:spPr>
        <p:txBody>
          <a:bodyPr/>
          <a:lstStyle/>
          <a:p>
            <a:pPr marL="0" indent="0">
              <a:spcAft>
                <a:spcPts val="1799"/>
              </a:spcAft>
              <a:buNone/>
            </a:pPr>
            <a:r>
              <a:rPr lang="en-US" sz="2200" dirty="0">
                <a:latin typeface="Arial" panose="020B0604020202020204" pitchFamily="34" charset="0"/>
                <a:cs typeface="Arial" panose="020B0604020202020204" pitchFamily="34" charset="0"/>
              </a:rPr>
              <a:t>Plaintiffs supported their case with declarations by the 21 plaintiffs and reports from 18 experts, as well as hundreds of government records. </a:t>
            </a:r>
          </a:p>
          <a:p>
            <a:pPr marL="0" indent="0">
              <a:buNone/>
            </a:pPr>
            <a:r>
              <a:rPr lang="en-US" sz="2200" dirty="0">
                <a:latin typeface="Arial" panose="020B0604020202020204" pitchFamily="34" charset="0"/>
                <a:cs typeface="Arial" panose="020B0604020202020204" pitchFamily="34" charset="0"/>
              </a:rPr>
              <a:t>Some of the experts included:</a:t>
            </a:r>
          </a:p>
          <a:p>
            <a:pPr lvl="1"/>
            <a:r>
              <a:rPr lang="en-US" sz="2200" dirty="0">
                <a:latin typeface="Arial" panose="020B0604020202020204" pitchFamily="34" charset="0"/>
                <a:cs typeface="Arial" panose="020B0604020202020204" pitchFamily="34" charset="0"/>
              </a:rPr>
              <a:t>James Hansen (climate, impact, and source attribution)</a:t>
            </a:r>
          </a:p>
          <a:p>
            <a:pPr lvl="1"/>
            <a:r>
              <a:rPr lang="en-US" sz="2200" dirty="0">
                <a:latin typeface="Arial" panose="020B0604020202020204" pitchFamily="34" charset="0"/>
                <a:cs typeface="Arial" panose="020B0604020202020204" pitchFamily="34" charset="0"/>
              </a:rPr>
              <a:t>Kevin Trenberth (extreme event attribution)</a:t>
            </a:r>
          </a:p>
          <a:p>
            <a:pPr lvl="1"/>
            <a:r>
              <a:rPr lang="en-US" sz="2200" dirty="0">
                <a:latin typeface="Arial" panose="020B0604020202020204" pitchFamily="34" charset="0"/>
                <a:cs typeface="Arial" panose="020B0604020202020204" pitchFamily="34" charset="0"/>
              </a:rPr>
              <a:t>Joseph Stiglitz (source attribution)</a:t>
            </a:r>
          </a:p>
          <a:p>
            <a:pPr lvl="1"/>
            <a:r>
              <a:rPr lang="en-US" sz="2200" dirty="0">
                <a:latin typeface="Arial" panose="020B0604020202020204" pitchFamily="34" charset="0"/>
                <a:cs typeface="Arial" panose="020B0604020202020204" pitchFamily="34" charset="0"/>
              </a:rPr>
              <a:t>Peter Erickson (source attribution)</a:t>
            </a:r>
          </a:p>
          <a:p>
            <a:pPr lvl="1">
              <a:spcAft>
                <a:spcPts val="1200"/>
              </a:spcAft>
            </a:pPr>
            <a:r>
              <a:rPr lang="en-US" sz="2200" dirty="0">
                <a:latin typeface="Arial" panose="020B0604020202020204" pitchFamily="34" charset="0"/>
                <a:cs typeface="Arial" panose="020B0604020202020204" pitchFamily="34" charset="0"/>
              </a:rPr>
              <a:t>Gus </a:t>
            </a:r>
            <a:r>
              <a:rPr lang="en-US" sz="2200" dirty="0" err="1">
                <a:latin typeface="Arial" panose="020B0604020202020204" pitchFamily="34" charset="0"/>
                <a:cs typeface="Arial" panose="020B0604020202020204" pitchFamily="34" charset="0"/>
              </a:rPr>
              <a:t>Speth</a:t>
            </a:r>
            <a:r>
              <a:rPr lang="en-US" sz="2200" dirty="0">
                <a:latin typeface="Arial" panose="020B0604020202020204" pitchFamily="34" charset="0"/>
                <a:cs typeface="Arial" panose="020B0604020202020204" pitchFamily="34" charset="0"/>
              </a:rPr>
              <a:t> (government responsibility)</a:t>
            </a:r>
          </a:p>
          <a:p>
            <a:r>
              <a:rPr lang="en-US" sz="2200" dirty="0">
                <a:latin typeface="Arial" panose="020B0604020202020204" pitchFamily="34" charset="0"/>
                <a:cs typeface="Arial" panose="020B0604020202020204" pitchFamily="34" charset="0"/>
              </a:rPr>
              <a:t>Complete list at: </a:t>
            </a:r>
            <a:r>
              <a:rPr lang="en-US" sz="2200" dirty="0">
                <a:latin typeface="Arial" panose="020B0604020202020204" pitchFamily="34" charset="0"/>
                <a:cs typeface="Arial" panose="020B0604020202020204" pitchFamily="34" charset="0"/>
                <a:hlinkClick r:id="rId3"/>
              </a:rPr>
              <a:t>http://climatecasechart.com/case/juliana-v-united-states/</a:t>
            </a:r>
            <a:endParaRPr lang="en-US" sz="2200" dirty="0">
              <a:latin typeface="Arial" panose="020B0604020202020204" pitchFamily="34" charset="0"/>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8C0FDC48-E1B4-44B5-8423-BF8177B2C0C7}"/>
              </a:ext>
            </a:extLst>
          </p:cNvPr>
          <p:cNvSpPr>
            <a:spLocks noGrp="1"/>
          </p:cNvSpPr>
          <p:nvPr>
            <p:ph type="body" sz="quarter" idx="13"/>
          </p:nvPr>
        </p:nvSpPr>
        <p:spPr/>
        <p:txBody>
          <a:bodyPr>
            <a:normAutofit/>
          </a:bodyPr>
          <a:lstStyle/>
          <a:p>
            <a:r>
              <a:rPr lang="en-US" dirty="0"/>
              <a:t>Alleging U.S. climate + energy policy violated fundamental rights</a:t>
            </a:r>
          </a:p>
        </p:txBody>
      </p:sp>
    </p:spTree>
    <p:extLst>
      <p:ext uri="{BB962C8B-B14F-4D97-AF65-F5344CB8AC3E}">
        <p14:creationId xmlns:p14="http://schemas.microsoft.com/office/powerpoint/2010/main" val="896151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9B5B-A26F-472E-B7DE-3771F6010A4C}"/>
              </a:ext>
            </a:extLst>
          </p:cNvPr>
          <p:cNvSpPr>
            <a:spLocks noGrp="1"/>
          </p:cNvSpPr>
          <p:nvPr>
            <p:ph type="title"/>
          </p:nvPr>
        </p:nvSpPr>
        <p:spPr/>
        <p:txBody>
          <a:bodyPr/>
          <a:lstStyle/>
          <a:p>
            <a:r>
              <a:rPr lang="en-US" dirty="0"/>
              <a:t>Juliana v. US</a:t>
            </a:r>
          </a:p>
        </p:txBody>
      </p:sp>
      <p:sp>
        <p:nvSpPr>
          <p:cNvPr id="3" name="Content Placeholder 2">
            <a:extLst>
              <a:ext uri="{FF2B5EF4-FFF2-40B4-BE49-F238E27FC236}">
                <a16:creationId xmlns:a16="http://schemas.microsoft.com/office/drawing/2014/main" id="{1C77EED3-61AA-4D75-8559-25C8B32ECE07}"/>
              </a:ext>
            </a:extLst>
          </p:cNvPr>
          <p:cNvSpPr>
            <a:spLocks noGrp="1"/>
          </p:cNvSpPr>
          <p:nvPr>
            <p:ph idx="1"/>
          </p:nvPr>
        </p:nvSpPr>
        <p:spPr>
          <a:xfrm>
            <a:off x="513433" y="2012055"/>
            <a:ext cx="3252298" cy="4343538"/>
          </a:xfrm>
        </p:spPr>
        <p:txBody>
          <a:bodyPr>
            <a:normAutofit/>
          </a:bodyPr>
          <a:lstStyle/>
          <a:p>
            <a:pPr>
              <a:lnSpc>
                <a:spcPct val="100000"/>
              </a:lnSpc>
              <a:spcAft>
                <a:spcPts val="2399"/>
              </a:spcAft>
            </a:pPr>
            <a:r>
              <a:rPr lang="en-US" sz="2200" dirty="0">
                <a:latin typeface="Arial" panose="020B0604020202020204" pitchFamily="34" charset="0"/>
                <a:cs typeface="Arial" panose="020B0604020202020204" pitchFamily="34" charset="0"/>
              </a:rPr>
              <a:t>Connection between climate change and extreme events such as hurricanes, floods, droughts, and wildfires</a:t>
            </a:r>
          </a:p>
          <a:p>
            <a:pPr>
              <a:lnSpc>
                <a:spcPct val="100000"/>
              </a:lnSpc>
              <a:spcAft>
                <a:spcPts val="2399"/>
              </a:spcAft>
            </a:pPr>
            <a:r>
              <a:rPr lang="en-US" sz="2200" dirty="0">
                <a:latin typeface="Arial" panose="020B0604020202020204" pitchFamily="34" charset="0"/>
                <a:cs typeface="Arial" panose="020B0604020202020204" pitchFamily="34" charset="0"/>
              </a:rPr>
              <a:t>Examples of specific extreme events that have been attributed to anthropogenic climate change</a:t>
            </a:r>
          </a:p>
        </p:txBody>
      </p:sp>
      <p:sp>
        <p:nvSpPr>
          <p:cNvPr id="4" name="Text Placeholder 3">
            <a:extLst>
              <a:ext uri="{FF2B5EF4-FFF2-40B4-BE49-F238E27FC236}">
                <a16:creationId xmlns:a16="http://schemas.microsoft.com/office/drawing/2014/main" id="{E791D632-D456-47DF-A8EA-030B58F67F8A}"/>
              </a:ext>
            </a:extLst>
          </p:cNvPr>
          <p:cNvSpPr>
            <a:spLocks noGrp="1"/>
          </p:cNvSpPr>
          <p:nvPr>
            <p:ph type="body" sz="quarter" idx="13"/>
          </p:nvPr>
        </p:nvSpPr>
        <p:spPr/>
        <p:txBody>
          <a:bodyPr/>
          <a:lstStyle/>
          <a:p>
            <a:r>
              <a:rPr lang="en-US" dirty="0"/>
              <a:t>Extreme Event Attribution: Expert Report of Dr. Kevin Trenberth</a:t>
            </a:r>
          </a:p>
        </p:txBody>
      </p:sp>
      <p:pic>
        <p:nvPicPr>
          <p:cNvPr id="10" name="Picture 9">
            <a:extLst>
              <a:ext uri="{FF2B5EF4-FFF2-40B4-BE49-F238E27FC236}">
                <a16:creationId xmlns:a16="http://schemas.microsoft.com/office/drawing/2014/main" id="{FC485F08-3781-40D2-8B03-C4667E73A938}"/>
              </a:ext>
            </a:extLst>
          </p:cNvPr>
          <p:cNvPicPr>
            <a:picLocks noChangeAspect="1"/>
          </p:cNvPicPr>
          <p:nvPr/>
        </p:nvPicPr>
        <p:blipFill>
          <a:blip r:embed="rId3"/>
          <a:stretch>
            <a:fillRect/>
          </a:stretch>
        </p:blipFill>
        <p:spPr>
          <a:xfrm>
            <a:off x="4113212" y="1828800"/>
            <a:ext cx="3828044" cy="4731500"/>
          </a:xfrm>
          <a:prstGeom prst="rect">
            <a:avLst/>
          </a:prstGeom>
        </p:spPr>
      </p:pic>
      <p:pic>
        <p:nvPicPr>
          <p:cNvPr id="12" name="Picture 11">
            <a:extLst>
              <a:ext uri="{FF2B5EF4-FFF2-40B4-BE49-F238E27FC236}">
                <a16:creationId xmlns:a16="http://schemas.microsoft.com/office/drawing/2014/main" id="{C97F5344-3A04-4ABA-B2FF-FE5660EC1F32}"/>
              </a:ext>
            </a:extLst>
          </p:cNvPr>
          <p:cNvPicPr>
            <a:picLocks noChangeAspect="1"/>
          </p:cNvPicPr>
          <p:nvPr/>
        </p:nvPicPr>
        <p:blipFill>
          <a:blip r:embed="rId4"/>
          <a:stretch>
            <a:fillRect/>
          </a:stretch>
        </p:blipFill>
        <p:spPr>
          <a:xfrm>
            <a:off x="8151812" y="1856776"/>
            <a:ext cx="3697978" cy="4620224"/>
          </a:xfrm>
          <a:prstGeom prst="rect">
            <a:avLst/>
          </a:prstGeom>
        </p:spPr>
      </p:pic>
    </p:spTree>
    <p:extLst>
      <p:ext uri="{BB962C8B-B14F-4D97-AF65-F5344CB8AC3E}">
        <p14:creationId xmlns:p14="http://schemas.microsoft.com/office/powerpoint/2010/main" val="2227846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9B5B-A26F-472E-B7DE-3771F6010A4C}"/>
              </a:ext>
            </a:extLst>
          </p:cNvPr>
          <p:cNvSpPr>
            <a:spLocks noGrp="1"/>
          </p:cNvSpPr>
          <p:nvPr>
            <p:ph type="title"/>
          </p:nvPr>
        </p:nvSpPr>
        <p:spPr/>
        <p:txBody>
          <a:bodyPr/>
          <a:lstStyle/>
          <a:p>
            <a:r>
              <a:rPr lang="en-US" dirty="0"/>
              <a:t>Juliana v. US</a:t>
            </a:r>
          </a:p>
        </p:txBody>
      </p:sp>
      <p:sp>
        <p:nvSpPr>
          <p:cNvPr id="4" name="Text Placeholder 3">
            <a:extLst>
              <a:ext uri="{FF2B5EF4-FFF2-40B4-BE49-F238E27FC236}">
                <a16:creationId xmlns:a16="http://schemas.microsoft.com/office/drawing/2014/main" id="{E791D632-D456-47DF-A8EA-030B58F67F8A}"/>
              </a:ext>
            </a:extLst>
          </p:cNvPr>
          <p:cNvSpPr>
            <a:spLocks noGrp="1"/>
          </p:cNvSpPr>
          <p:nvPr>
            <p:ph type="body" sz="quarter" idx="13"/>
          </p:nvPr>
        </p:nvSpPr>
        <p:spPr/>
        <p:txBody>
          <a:bodyPr/>
          <a:lstStyle/>
          <a:p>
            <a:r>
              <a:rPr lang="en-US" dirty="0"/>
              <a:t>Extreme Event Attribution: Expert Report of Dr. Kevin Trenberth</a:t>
            </a:r>
          </a:p>
        </p:txBody>
      </p:sp>
      <p:pic>
        <p:nvPicPr>
          <p:cNvPr id="5" name="Picture 4">
            <a:extLst>
              <a:ext uri="{FF2B5EF4-FFF2-40B4-BE49-F238E27FC236}">
                <a16:creationId xmlns:a16="http://schemas.microsoft.com/office/drawing/2014/main" id="{B7C0E615-845D-47B2-93CC-4B440257544C}"/>
              </a:ext>
            </a:extLst>
          </p:cNvPr>
          <p:cNvPicPr>
            <a:picLocks noChangeAspect="1"/>
          </p:cNvPicPr>
          <p:nvPr/>
        </p:nvPicPr>
        <p:blipFill>
          <a:blip r:embed="rId3"/>
          <a:stretch>
            <a:fillRect/>
          </a:stretch>
        </p:blipFill>
        <p:spPr>
          <a:xfrm>
            <a:off x="4093103" y="1752601"/>
            <a:ext cx="3824073" cy="4724400"/>
          </a:xfrm>
          <a:prstGeom prst="rect">
            <a:avLst/>
          </a:prstGeom>
        </p:spPr>
      </p:pic>
      <p:pic>
        <p:nvPicPr>
          <p:cNvPr id="6" name="Picture 5">
            <a:extLst>
              <a:ext uri="{FF2B5EF4-FFF2-40B4-BE49-F238E27FC236}">
                <a16:creationId xmlns:a16="http://schemas.microsoft.com/office/drawing/2014/main" id="{7DC131A1-ADD5-4766-9C3B-14AA57CA4E1F}"/>
              </a:ext>
            </a:extLst>
          </p:cNvPr>
          <p:cNvPicPr>
            <a:picLocks noChangeAspect="1"/>
          </p:cNvPicPr>
          <p:nvPr/>
        </p:nvPicPr>
        <p:blipFill>
          <a:blip r:embed="rId4"/>
          <a:stretch>
            <a:fillRect/>
          </a:stretch>
        </p:blipFill>
        <p:spPr>
          <a:xfrm>
            <a:off x="7999412" y="1711019"/>
            <a:ext cx="3840682" cy="4765981"/>
          </a:xfrm>
          <a:prstGeom prst="rect">
            <a:avLst/>
          </a:prstGeom>
        </p:spPr>
      </p:pic>
      <p:sp>
        <p:nvSpPr>
          <p:cNvPr id="7" name="Content Placeholder 2">
            <a:extLst>
              <a:ext uri="{FF2B5EF4-FFF2-40B4-BE49-F238E27FC236}">
                <a16:creationId xmlns:a16="http://schemas.microsoft.com/office/drawing/2014/main" id="{12FF60E2-95B7-CE40-E7EC-86D772D5CC31}"/>
              </a:ext>
            </a:extLst>
          </p:cNvPr>
          <p:cNvSpPr txBox="1">
            <a:spLocks/>
          </p:cNvSpPr>
          <p:nvPr/>
        </p:nvSpPr>
        <p:spPr>
          <a:xfrm>
            <a:off x="303212" y="2012055"/>
            <a:ext cx="3657599" cy="3855345"/>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399"/>
              </a:spcAft>
            </a:pPr>
            <a:r>
              <a:rPr lang="en-US" sz="2200" dirty="0">
                <a:latin typeface="Arial" panose="020B0604020202020204" pitchFamily="34" charset="0"/>
                <a:cs typeface="Arial" panose="020B0604020202020204" pitchFamily="34" charset="0"/>
              </a:rPr>
              <a:t>Effect of extreme events on youth plaintiffs</a:t>
            </a:r>
          </a:p>
          <a:p>
            <a:pPr>
              <a:lnSpc>
                <a:spcPct val="100000"/>
              </a:lnSpc>
              <a:spcBef>
                <a:spcPts val="0"/>
              </a:spcBef>
              <a:spcAft>
                <a:spcPts val="600"/>
              </a:spcAft>
            </a:pPr>
            <a:r>
              <a:rPr lang="en-US" sz="2200" dirty="0">
                <a:latin typeface="Arial" panose="020B0604020202020204" pitchFamily="34" charset="0"/>
                <a:cs typeface="Arial" panose="020B0604020202020204" pitchFamily="34" charset="0"/>
              </a:rPr>
              <a:t>Examples of injuries include:</a:t>
            </a:r>
          </a:p>
          <a:p>
            <a:pPr lvl="1">
              <a:lnSpc>
                <a:spcPct val="100000"/>
              </a:lnSpc>
              <a:spcAft>
                <a:spcPts val="600"/>
              </a:spcAft>
            </a:pPr>
            <a:r>
              <a:rPr lang="en-US" sz="2200" dirty="0">
                <a:latin typeface="Arial" panose="020B0604020202020204" pitchFamily="34" charset="0"/>
                <a:cs typeface="Arial" panose="020B0604020202020204" pitchFamily="34" charset="0"/>
              </a:rPr>
              <a:t>Property damage and displacement due to storms and flooding</a:t>
            </a:r>
          </a:p>
          <a:p>
            <a:pPr lvl="1">
              <a:lnSpc>
                <a:spcPct val="100000"/>
              </a:lnSpc>
              <a:spcAft>
                <a:spcPts val="600"/>
              </a:spcAft>
            </a:pPr>
            <a:r>
              <a:rPr lang="en-US" sz="2200" dirty="0">
                <a:latin typeface="Arial" panose="020B0604020202020204" pitchFamily="34" charset="0"/>
                <a:cs typeface="Arial" panose="020B0604020202020204" pitchFamily="34" charset="0"/>
              </a:rPr>
              <a:t>Asthma from wildfires</a:t>
            </a:r>
          </a:p>
          <a:p>
            <a:pPr lvl="1">
              <a:lnSpc>
                <a:spcPct val="100000"/>
              </a:lnSpc>
              <a:spcAft>
                <a:spcPts val="600"/>
              </a:spcAft>
            </a:pPr>
            <a:r>
              <a:rPr lang="en-US" sz="2200" dirty="0">
                <a:latin typeface="Arial" panose="020B0604020202020204" pitchFamily="34" charset="0"/>
                <a:cs typeface="Arial" panose="020B0604020202020204" pitchFamily="34" charset="0"/>
              </a:rPr>
              <a:t>Displacement due to water scarcity</a:t>
            </a:r>
          </a:p>
        </p:txBody>
      </p:sp>
    </p:spTree>
    <p:extLst>
      <p:ext uri="{BB962C8B-B14F-4D97-AF65-F5344CB8AC3E}">
        <p14:creationId xmlns:p14="http://schemas.microsoft.com/office/powerpoint/2010/main" val="1149955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B1BD-A0F0-4875-84BA-C4DFB2DF51C0}"/>
              </a:ext>
            </a:extLst>
          </p:cNvPr>
          <p:cNvSpPr>
            <a:spLocks noGrp="1"/>
          </p:cNvSpPr>
          <p:nvPr>
            <p:ph type="title"/>
          </p:nvPr>
        </p:nvSpPr>
        <p:spPr/>
        <p:txBody>
          <a:bodyPr/>
          <a:lstStyle/>
          <a:p>
            <a:r>
              <a:rPr lang="en-US" dirty="0"/>
              <a:t>Corporate Obligations</a:t>
            </a:r>
          </a:p>
        </p:txBody>
      </p:sp>
      <p:sp>
        <p:nvSpPr>
          <p:cNvPr id="3" name="Content Placeholder 2">
            <a:extLst>
              <a:ext uri="{FF2B5EF4-FFF2-40B4-BE49-F238E27FC236}">
                <a16:creationId xmlns:a16="http://schemas.microsoft.com/office/drawing/2014/main" id="{C158F0B0-D87F-FBE2-23E0-424F4622C440}"/>
              </a:ext>
            </a:extLst>
          </p:cNvPr>
          <p:cNvSpPr>
            <a:spLocks noGrp="1"/>
          </p:cNvSpPr>
          <p:nvPr>
            <p:ph idx="1"/>
          </p:nvPr>
        </p:nvSpPr>
        <p:spPr>
          <a:xfrm>
            <a:off x="227012" y="1816526"/>
            <a:ext cx="6324600" cy="5041474"/>
          </a:xfrm>
        </p:spPr>
        <p:txBody>
          <a:bodyPr>
            <a:noAutofit/>
          </a:bodyPr>
          <a:lstStyle/>
          <a:p>
            <a:pPr>
              <a:lnSpc>
                <a:spcPct val="100000"/>
              </a:lnSpc>
              <a:spcAft>
                <a:spcPts val="600"/>
              </a:spcAft>
            </a:pPr>
            <a:r>
              <a:rPr lang="en-US" sz="2200" dirty="0">
                <a:solidFill>
                  <a:srgbClr val="000000"/>
                </a:solidFill>
                <a:latin typeface="Arial" panose="020B0604020202020204" pitchFamily="34" charset="0"/>
                <a:cs typeface="Arial" panose="020B0604020202020204" pitchFamily="34" charset="0"/>
              </a:rPr>
              <a:t>Peruvian farmer sued the German utility RWE for its contribution to climate change, seeking compensation based on the costs of protecting his town from flood risk arising from glacier retreat. </a:t>
            </a:r>
          </a:p>
          <a:p>
            <a:pPr lvl="1">
              <a:lnSpc>
                <a:spcPct val="100000"/>
              </a:lnSpc>
              <a:spcAft>
                <a:spcPts val="1799"/>
              </a:spcAft>
            </a:pPr>
            <a:r>
              <a:rPr lang="en-US" sz="2200" dirty="0">
                <a:solidFill>
                  <a:srgbClr val="000000"/>
                </a:solidFill>
                <a:latin typeface="Arial" panose="020B0604020202020204" pitchFamily="34" charset="0"/>
                <a:cs typeface="Arial" panose="020B0604020202020204" pitchFamily="34" charset="0"/>
              </a:rPr>
              <a:t>Seeking compensation for 0.47% of flood protection costs, based on RWE's cumulative contribution to global GHG emissions from industrial sources </a:t>
            </a:r>
          </a:p>
          <a:p>
            <a:pPr>
              <a:lnSpc>
                <a:spcPct val="100000"/>
              </a:lnSpc>
              <a:spcAft>
                <a:spcPts val="1799"/>
              </a:spcAft>
            </a:pPr>
            <a:r>
              <a:rPr lang="en-US" sz="2200" dirty="0">
                <a:solidFill>
                  <a:srgbClr val="000000"/>
                </a:solidFill>
                <a:latin typeface="Arial" panose="020B0604020202020204" pitchFamily="34" charset="0"/>
                <a:cs typeface="Arial" panose="020B0604020202020204" pitchFamily="34" charset="0"/>
              </a:rPr>
              <a:t>Climate scientists conducted a targeted attribution study, found that anthropogenic climate change was responsible for essentially all of the observed glacier retreat.</a:t>
            </a:r>
          </a:p>
        </p:txBody>
      </p:sp>
      <p:sp>
        <p:nvSpPr>
          <p:cNvPr id="4" name="Text Placeholder 3">
            <a:extLst>
              <a:ext uri="{FF2B5EF4-FFF2-40B4-BE49-F238E27FC236}">
                <a16:creationId xmlns:a16="http://schemas.microsoft.com/office/drawing/2014/main" id="{B190E470-F261-7B73-00E9-0BB2A44AD0C0}"/>
              </a:ext>
            </a:extLst>
          </p:cNvPr>
          <p:cNvSpPr>
            <a:spLocks noGrp="1"/>
          </p:cNvSpPr>
          <p:nvPr>
            <p:ph type="body" sz="quarter" idx="13"/>
          </p:nvPr>
        </p:nvSpPr>
        <p:spPr/>
        <p:txBody>
          <a:bodyPr/>
          <a:lstStyle/>
          <a:p>
            <a:r>
              <a:rPr lang="en-US" dirty="0" err="1"/>
              <a:t>Lliuya</a:t>
            </a:r>
            <a:r>
              <a:rPr lang="en-US" dirty="0"/>
              <a:t> v. RWE AG</a:t>
            </a:r>
          </a:p>
        </p:txBody>
      </p:sp>
      <p:pic>
        <p:nvPicPr>
          <p:cNvPr id="1026" name="Picture 2" descr="Lake Palcacocha - Wikipedia">
            <a:extLst>
              <a:ext uri="{FF2B5EF4-FFF2-40B4-BE49-F238E27FC236}">
                <a16:creationId xmlns:a16="http://schemas.microsoft.com/office/drawing/2014/main" id="{E7E4C50D-04AE-6292-D8FB-523C56B56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898" y="1905000"/>
            <a:ext cx="5094514" cy="368913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F4387C10-CD4F-E121-B5A8-AC7CB1446C31}"/>
              </a:ext>
            </a:extLst>
          </p:cNvPr>
          <p:cNvSpPr txBox="1"/>
          <p:nvPr/>
        </p:nvSpPr>
        <p:spPr>
          <a:xfrm>
            <a:off x="6050572" y="5562600"/>
            <a:ext cx="6102648" cy="830997"/>
          </a:xfrm>
          <a:prstGeom prst="rect">
            <a:avLst/>
          </a:prstGeom>
          <a:noFill/>
        </p:spPr>
        <p:txBody>
          <a:bodyPr wrap="square">
            <a:spAutoFit/>
          </a:bodyPr>
          <a:lstStyle/>
          <a:p>
            <a:pPr lvl="1">
              <a:spcAft>
                <a:spcPts val="1200"/>
              </a:spcAft>
            </a:pPr>
            <a:r>
              <a:rPr lang="en-US" sz="1600" dirty="0">
                <a:latin typeface="Arial" panose="020B0604020202020204" pitchFamily="34" charset="0"/>
                <a:cs typeface="Arial" panose="020B0604020202020204" pitchFamily="34" charset="0"/>
              </a:rPr>
              <a:t>Stuart-Smith et al., </a:t>
            </a:r>
            <a:r>
              <a:rPr lang="en-US" sz="1600" i="1" dirty="0">
                <a:latin typeface="Arial" panose="020B0604020202020204" pitchFamily="34" charset="0"/>
                <a:cs typeface="Arial" panose="020B0604020202020204" pitchFamily="34" charset="0"/>
              </a:rPr>
              <a:t>Increased outburst flood hazard from Lake </a:t>
            </a:r>
            <a:r>
              <a:rPr lang="en-US" sz="1600" i="1" dirty="0" err="1">
                <a:latin typeface="Arial" panose="020B0604020202020204" pitchFamily="34" charset="0"/>
                <a:cs typeface="Arial" panose="020B0604020202020204" pitchFamily="34" charset="0"/>
              </a:rPr>
              <a:t>Palcacocha</a:t>
            </a:r>
            <a:r>
              <a:rPr lang="en-US" sz="1600" i="1" dirty="0">
                <a:latin typeface="Arial" panose="020B0604020202020204" pitchFamily="34" charset="0"/>
                <a:cs typeface="Arial" panose="020B0604020202020204" pitchFamily="34" charset="0"/>
              </a:rPr>
              <a:t> due to human-induced glacier retreat</a:t>
            </a:r>
            <a:r>
              <a:rPr lang="en-US" sz="1600" dirty="0">
                <a:latin typeface="Arial" panose="020B0604020202020204" pitchFamily="34" charset="0"/>
                <a:cs typeface="Arial" panose="020B0604020202020204" pitchFamily="34" charset="0"/>
              </a:rPr>
              <a:t>, 14 </a:t>
            </a:r>
            <a:r>
              <a:rPr lang="en-US" sz="1600" cap="small" dirty="0">
                <a:latin typeface="Arial" panose="020B0604020202020204" pitchFamily="34" charset="0"/>
                <a:cs typeface="Arial" panose="020B0604020202020204" pitchFamily="34" charset="0"/>
              </a:rPr>
              <a:t>Nature Geoscience </a:t>
            </a:r>
            <a:r>
              <a:rPr lang="en-US" sz="1600" dirty="0">
                <a:latin typeface="Arial" panose="020B0604020202020204" pitchFamily="34" charset="0"/>
                <a:cs typeface="Arial" panose="020B0604020202020204" pitchFamily="34" charset="0"/>
              </a:rPr>
              <a:t>85 (2021)</a:t>
            </a:r>
          </a:p>
        </p:txBody>
      </p:sp>
    </p:spTree>
    <p:extLst>
      <p:ext uri="{BB962C8B-B14F-4D97-AF65-F5344CB8AC3E}">
        <p14:creationId xmlns:p14="http://schemas.microsoft.com/office/powerpoint/2010/main" val="530307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11B9-FB0B-4ECD-85B8-336BCAFF8FAE}"/>
              </a:ext>
            </a:extLst>
          </p:cNvPr>
          <p:cNvSpPr>
            <a:spLocks noGrp="1"/>
          </p:cNvSpPr>
          <p:nvPr>
            <p:ph type="title"/>
          </p:nvPr>
        </p:nvSpPr>
        <p:spPr>
          <a:xfrm>
            <a:off x="391041" y="205630"/>
            <a:ext cx="10979465" cy="772303"/>
          </a:xfrm>
        </p:spPr>
        <p:txBody>
          <a:bodyPr>
            <a:normAutofit/>
          </a:bodyPr>
          <a:lstStyle/>
          <a:p>
            <a:pPr>
              <a:spcBef>
                <a:spcPts val="1200"/>
              </a:spcBef>
              <a:spcAft>
                <a:spcPts val="1200"/>
              </a:spcAft>
            </a:pPr>
            <a:r>
              <a:rPr lang="en-US" dirty="0"/>
              <a:t>Responding to Climate Change</a:t>
            </a:r>
          </a:p>
        </p:txBody>
      </p:sp>
      <p:sp>
        <p:nvSpPr>
          <p:cNvPr id="11" name="Title 1">
            <a:extLst>
              <a:ext uri="{FF2B5EF4-FFF2-40B4-BE49-F238E27FC236}">
                <a16:creationId xmlns:a16="http://schemas.microsoft.com/office/drawing/2014/main" id="{7739345D-87F4-4A63-B22B-14EA0E9DD11D}"/>
              </a:ext>
            </a:extLst>
          </p:cNvPr>
          <p:cNvSpPr txBox="1">
            <a:spLocks/>
          </p:cNvSpPr>
          <p:nvPr/>
        </p:nvSpPr>
        <p:spPr>
          <a:xfrm>
            <a:off x="391041" y="975576"/>
            <a:ext cx="10979465" cy="432499"/>
          </a:xfrm>
          <a:prstGeom prst="rect">
            <a:avLst/>
          </a:prstGeom>
        </p:spPr>
        <p:txBody>
          <a:bodyPr vert="horz" lIns="91416" tIns="45708" rIns="91416" bIns="45708" rtlCol="0" anchor="ctr">
            <a:normAutofit fontScale="97500"/>
          </a:bodyPr>
          <a:lstStyle>
            <a:lvl1pPr algn="l" defTabSz="914354" rtl="0" eaLnBrk="1" latinLnBrk="0" hangingPunct="1">
              <a:lnSpc>
                <a:spcPct val="90000"/>
              </a:lnSpc>
              <a:spcBef>
                <a:spcPct val="0"/>
              </a:spcBef>
              <a:buNone/>
              <a:defRPr sz="4000" b="1" kern="1200">
                <a:solidFill>
                  <a:schemeClr val="tx1"/>
                </a:solidFill>
                <a:latin typeface="+mj-lt"/>
                <a:ea typeface="+mj-ea"/>
                <a:cs typeface="+mj-cs"/>
              </a:defRPr>
            </a:lvl1pPr>
          </a:lstStyle>
          <a:p>
            <a:pPr>
              <a:spcBef>
                <a:spcPts val="1200"/>
              </a:spcBef>
              <a:spcAft>
                <a:spcPts val="1200"/>
              </a:spcAft>
            </a:pPr>
            <a:r>
              <a:rPr lang="en-US" sz="2399" dirty="0"/>
              <a:t>Legal Questions About Adaptation</a:t>
            </a:r>
          </a:p>
        </p:txBody>
      </p:sp>
      <p:sp>
        <p:nvSpPr>
          <p:cNvPr id="9" name="Content Placeholder 2">
            <a:extLst>
              <a:ext uri="{FF2B5EF4-FFF2-40B4-BE49-F238E27FC236}">
                <a16:creationId xmlns:a16="http://schemas.microsoft.com/office/drawing/2014/main" id="{0AEF01EE-56D2-BA4A-1666-358150E87ADF}"/>
              </a:ext>
            </a:extLst>
          </p:cNvPr>
          <p:cNvSpPr>
            <a:spLocks noGrp="1"/>
          </p:cNvSpPr>
          <p:nvPr>
            <p:ph idx="1"/>
          </p:nvPr>
        </p:nvSpPr>
        <p:spPr>
          <a:xfrm>
            <a:off x="608013" y="1826041"/>
            <a:ext cx="7467600" cy="4498559"/>
          </a:xfrm>
        </p:spPr>
        <p:txBody>
          <a:bodyPr>
            <a:noAutofit/>
          </a:bodyPr>
          <a:lstStyle/>
          <a:p>
            <a:pPr>
              <a:lnSpc>
                <a:spcPct val="100000"/>
              </a:lnSpc>
              <a:spcBef>
                <a:spcPts val="0"/>
              </a:spcBef>
              <a:spcAft>
                <a:spcPts val="2399"/>
              </a:spcAft>
            </a:pPr>
            <a:r>
              <a:rPr lang="en-US" sz="2199" dirty="0">
                <a:latin typeface="Arial" panose="020B0604020202020204" pitchFamily="34" charset="0"/>
                <a:cs typeface="Arial" panose="020B0604020202020204" pitchFamily="34" charset="0"/>
              </a:rPr>
              <a:t>Lawsuits challenging failures to prepare for the impacts of climate change on infrastructure, communities, or natural resources.</a:t>
            </a:r>
          </a:p>
          <a:p>
            <a:pPr>
              <a:lnSpc>
                <a:spcPct val="100000"/>
              </a:lnSpc>
              <a:spcBef>
                <a:spcPts val="0"/>
              </a:spcBef>
              <a:spcAft>
                <a:spcPts val="1200"/>
              </a:spcAft>
            </a:pPr>
            <a:r>
              <a:rPr lang="en-US" sz="2199" dirty="0">
                <a:latin typeface="Arial" panose="020B0604020202020204" pitchFamily="34" charset="0"/>
                <a:cs typeface="Arial" panose="020B0604020202020204" pitchFamily="34" charset="0"/>
              </a:rPr>
              <a:t>Lawsuits challenging failures to analyze and disclose climate change impacts in planning documents (e.g., environmental impact reports, management plans)</a:t>
            </a:r>
          </a:p>
          <a:p>
            <a:pPr>
              <a:lnSpc>
                <a:spcPct val="100000"/>
              </a:lnSpc>
              <a:spcBef>
                <a:spcPts val="0"/>
              </a:spcBef>
              <a:spcAft>
                <a:spcPts val="1200"/>
              </a:spcAft>
            </a:pPr>
            <a:r>
              <a:rPr lang="en-US" sz="2199" dirty="0">
                <a:latin typeface="Arial" panose="020B0604020202020204" pitchFamily="34" charset="0"/>
                <a:cs typeface="Arial" panose="020B0604020202020204" pitchFamily="34" charset="0"/>
              </a:rPr>
              <a:t>Legal defense of adaptation measures </a:t>
            </a:r>
          </a:p>
          <a:p>
            <a:pPr marL="0" indent="0">
              <a:lnSpc>
                <a:spcPct val="120000"/>
              </a:lnSpc>
              <a:spcBef>
                <a:spcPts val="0"/>
              </a:spcBef>
              <a:spcAft>
                <a:spcPts val="1200"/>
              </a:spcAft>
              <a:buNone/>
            </a:pPr>
            <a:endParaRPr lang="en-US" sz="2199" dirty="0">
              <a:latin typeface="Arial" panose="020B0604020202020204" pitchFamily="34" charset="0"/>
              <a:cs typeface="Arial" panose="020B0604020202020204" pitchFamily="34" charset="0"/>
            </a:endParaRPr>
          </a:p>
          <a:p>
            <a:pPr marL="0" indent="0">
              <a:lnSpc>
                <a:spcPct val="100000"/>
              </a:lnSpc>
              <a:spcBef>
                <a:spcPts val="0"/>
              </a:spcBef>
              <a:spcAft>
                <a:spcPts val="1200"/>
              </a:spcAft>
              <a:buNone/>
            </a:pPr>
            <a:r>
              <a:rPr lang="en-US" sz="2199" dirty="0">
                <a:latin typeface="Arial" panose="020B0604020202020204" pitchFamily="34" charset="0"/>
                <a:cs typeface="Arial" panose="020B0604020202020204" pitchFamily="34" charset="0"/>
              </a:rPr>
              <a:t>Attribution research is primarily used to demonstrate that climate change impacts are</a:t>
            </a:r>
            <a:r>
              <a:rPr lang="en-US" sz="2199" b="1" dirty="0">
                <a:latin typeface="Arial" panose="020B0604020202020204" pitchFamily="34" charset="0"/>
                <a:cs typeface="Arial" panose="020B0604020202020204" pitchFamily="34" charset="0"/>
              </a:rPr>
              <a:t> foreseeable </a:t>
            </a:r>
            <a:r>
              <a:rPr lang="en-US" sz="2199" dirty="0">
                <a:latin typeface="Arial" panose="020B0604020202020204" pitchFamily="34" charset="0"/>
                <a:cs typeface="Arial" panose="020B0604020202020204" pitchFamily="34" charset="0"/>
              </a:rPr>
              <a:t>and thus the defendant had an obligation to account for those impacts. </a:t>
            </a:r>
            <a:endParaRPr lang="en-US" sz="2199"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208E6F2-9FF8-69A2-95EC-45CE63F69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642" y="2286000"/>
            <a:ext cx="3597546" cy="3505200"/>
          </a:xfrm>
          <a:prstGeom prst="rect">
            <a:avLst/>
          </a:prstGeom>
        </p:spPr>
      </p:pic>
    </p:spTree>
    <p:extLst>
      <p:ext uri="{BB962C8B-B14F-4D97-AF65-F5344CB8AC3E}">
        <p14:creationId xmlns:p14="http://schemas.microsoft.com/office/powerpoint/2010/main" val="163322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11B9-FB0B-4ECD-85B8-336BCAFF8FAE}"/>
              </a:ext>
            </a:extLst>
          </p:cNvPr>
          <p:cNvSpPr>
            <a:spLocks noGrp="1"/>
          </p:cNvSpPr>
          <p:nvPr>
            <p:ph type="title"/>
          </p:nvPr>
        </p:nvSpPr>
        <p:spPr>
          <a:xfrm>
            <a:off x="371378" y="203273"/>
            <a:ext cx="10979465" cy="772303"/>
          </a:xfrm>
        </p:spPr>
        <p:txBody>
          <a:bodyPr>
            <a:normAutofit/>
          </a:bodyPr>
          <a:lstStyle/>
          <a:p>
            <a:pPr>
              <a:spcBef>
                <a:spcPts val="1200"/>
              </a:spcBef>
              <a:spcAft>
                <a:spcPts val="1200"/>
              </a:spcAft>
            </a:pPr>
            <a:r>
              <a:rPr lang="en-US" dirty="0"/>
              <a:t>Responding to Climate Change</a:t>
            </a:r>
          </a:p>
        </p:txBody>
      </p:sp>
      <p:sp>
        <p:nvSpPr>
          <p:cNvPr id="11" name="Title 1">
            <a:extLst>
              <a:ext uri="{FF2B5EF4-FFF2-40B4-BE49-F238E27FC236}">
                <a16:creationId xmlns:a16="http://schemas.microsoft.com/office/drawing/2014/main" id="{7739345D-87F4-4A63-B22B-14EA0E9DD11D}"/>
              </a:ext>
            </a:extLst>
          </p:cNvPr>
          <p:cNvSpPr txBox="1">
            <a:spLocks/>
          </p:cNvSpPr>
          <p:nvPr/>
        </p:nvSpPr>
        <p:spPr>
          <a:xfrm>
            <a:off x="391041" y="975576"/>
            <a:ext cx="10979465" cy="432499"/>
          </a:xfrm>
          <a:prstGeom prst="rect">
            <a:avLst/>
          </a:prstGeom>
        </p:spPr>
        <p:txBody>
          <a:bodyPr vert="horz" lIns="91416" tIns="45708" rIns="91416" bIns="45708" rtlCol="0" anchor="ctr">
            <a:normAutofit fontScale="97500"/>
          </a:bodyPr>
          <a:lstStyle>
            <a:lvl1pPr algn="l" defTabSz="914354" rtl="0" eaLnBrk="1" latinLnBrk="0" hangingPunct="1">
              <a:lnSpc>
                <a:spcPct val="90000"/>
              </a:lnSpc>
              <a:spcBef>
                <a:spcPct val="0"/>
              </a:spcBef>
              <a:buNone/>
              <a:defRPr sz="4000" b="1" kern="1200">
                <a:solidFill>
                  <a:schemeClr val="tx1"/>
                </a:solidFill>
                <a:latin typeface="+mj-lt"/>
                <a:ea typeface="+mj-ea"/>
                <a:cs typeface="+mj-cs"/>
              </a:defRPr>
            </a:lvl1pPr>
          </a:lstStyle>
          <a:p>
            <a:pPr>
              <a:spcBef>
                <a:spcPts val="1200"/>
              </a:spcBef>
              <a:spcAft>
                <a:spcPts val="1200"/>
              </a:spcAft>
            </a:pPr>
            <a:r>
              <a:rPr lang="en-US" sz="2399" dirty="0"/>
              <a:t>Examples of Adaptation-Oriented Claims</a:t>
            </a:r>
          </a:p>
        </p:txBody>
      </p:sp>
      <p:sp>
        <p:nvSpPr>
          <p:cNvPr id="9" name="Content Placeholder 2">
            <a:extLst>
              <a:ext uri="{FF2B5EF4-FFF2-40B4-BE49-F238E27FC236}">
                <a16:creationId xmlns:a16="http://schemas.microsoft.com/office/drawing/2014/main" id="{0AEF01EE-56D2-BA4A-1666-358150E87ADF}"/>
              </a:ext>
            </a:extLst>
          </p:cNvPr>
          <p:cNvSpPr>
            <a:spLocks noGrp="1"/>
          </p:cNvSpPr>
          <p:nvPr>
            <p:ph idx="1"/>
          </p:nvPr>
        </p:nvSpPr>
        <p:spPr>
          <a:xfrm>
            <a:off x="836612" y="2209800"/>
            <a:ext cx="10512862" cy="4828685"/>
          </a:xfrm>
        </p:spPr>
        <p:txBody>
          <a:bodyPr>
            <a:normAutofit/>
          </a:bodyPr>
          <a:lstStyle/>
          <a:p>
            <a:pPr>
              <a:lnSpc>
                <a:spcPct val="110000"/>
              </a:lnSpc>
              <a:spcBef>
                <a:spcPts val="0"/>
              </a:spcBef>
              <a:spcAft>
                <a:spcPts val="1400"/>
              </a:spcAft>
            </a:pPr>
            <a:r>
              <a:rPr lang="en-US" sz="2200" b="1" dirty="0">
                <a:solidFill>
                  <a:srgbClr val="000000"/>
                </a:solidFill>
                <a:latin typeface="Arial" panose="020B0604020202020204" pitchFamily="34" charset="0"/>
                <a:cs typeface="Arial" panose="020B0604020202020204" pitchFamily="34" charset="0"/>
              </a:rPr>
              <a:t>Conservation Law Foundation v. Massachusetts DEP </a:t>
            </a:r>
            <a:r>
              <a:rPr lang="en-US" sz="2200" dirty="0">
                <a:solidFill>
                  <a:srgbClr val="000000"/>
                </a:solidFill>
                <a:latin typeface="Arial" panose="020B0604020202020204" pitchFamily="34" charset="0"/>
                <a:cs typeface="Arial" panose="020B0604020202020204" pitchFamily="34" charset="0"/>
              </a:rPr>
              <a:t>– challenging siting of landfill on coastline vulnerable to sea level rise and other climate impacts</a:t>
            </a:r>
          </a:p>
          <a:p>
            <a:pPr>
              <a:lnSpc>
                <a:spcPct val="110000"/>
              </a:lnSpc>
              <a:spcBef>
                <a:spcPts val="0"/>
              </a:spcBef>
              <a:spcAft>
                <a:spcPts val="1400"/>
              </a:spcAft>
            </a:pPr>
            <a:r>
              <a:rPr lang="en-US" sz="2200" b="1" dirty="0">
                <a:solidFill>
                  <a:srgbClr val="000000"/>
                </a:solidFill>
                <a:latin typeface="Arial" panose="020B0604020202020204" pitchFamily="34" charset="0"/>
                <a:cs typeface="Arial" panose="020B0604020202020204" pitchFamily="34" charset="0"/>
              </a:rPr>
              <a:t>Casa Mira Homeowners Association v. California Coastal Commission </a:t>
            </a:r>
            <a:r>
              <a:rPr lang="en-US" sz="2200" dirty="0">
                <a:solidFill>
                  <a:srgbClr val="000000"/>
                </a:solidFill>
                <a:latin typeface="Arial" panose="020B0604020202020204" pitchFamily="34" charset="0"/>
                <a:cs typeface="Arial" panose="020B0604020202020204" pitchFamily="34" charset="0"/>
              </a:rPr>
              <a:t>– challenging local coastal plan which prohibited long-term shoreline protective devices, claiming that this would limit ability to address sea level rise</a:t>
            </a:r>
          </a:p>
          <a:p>
            <a:pPr>
              <a:lnSpc>
                <a:spcPct val="110000"/>
              </a:lnSpc>
              <a:spcBef>
                <a:spcPts val="0"/>
              </a:spcBef>
              <a:spcAft>
                <a:spcPts val="1400"/>
              </a:spcAft>
            </a:pPr>
            <a:r>
              <a:rPr lang="en-US" sz="2200" b="1" dirty="0">
                <a:latin typeface="Arial" panose="020B0604020202020204" pitchFamily="34" charset="0"/>
                <a:cs typeface="Arial" panose="020B0604020202020204" pitchFamily="34" charset="0"/>
              </a:rPr>
              <a:t>Conservation Law Foundation v. Shell </a:t>
            </a:r>
            <a:r>
              <a:rPr lang="en-US" sz="2200" dirty="0">
                <a:latin typeface="Arial" panose="020B0604020202020204" pitchFamily="34" charset="0"/>
                <a:cs typeface="Arial" panose="020B0604020202020204" pitchFamily="34" charset="0"/>
              </a:rPr>
              <a:t>– alleging violations of Clean Water Act (CWA) arising from failure to prepare coastal facilities for climate impacts</a:t>
            </a:r>
          </a:p>
          <a:p>
            <a:pPr>
              <a:lnSpc>
                <a:spcPct val="110000"/>
              </a:lnSpc>
              <a:spcBef>
                <a:spcPts val="0"/>
              </a:spcBef>
              <a:spcAft>
                <a:spcPts val="1400"/>
              </a:spcAft>
            </a:pPr>
            <a:r>
              <a:rPr lang="en-US" sz="2200" b="1" dirty="0">
                <a:solidFill>
                  <a:srgbClr val="222222"/>
                </a:solidFill>
                <a:latin typeface="Arial" panose="020B0604020202020204" pitchFamily="34" charset="0"/>
                <a:cs typeface="Arial" panose="020B0604020202020204" pitchFamily="34" charset="0"/>
              </a:rPr>
              <a:t>Cole v. Collier </a:t>
            </a:r>
            <a:r>
              <a:rPr lang="en-US" sz="2200" dirty="0">
                <a:solidFill>
                  <a:srgbClr val="000000"/>
                </a:solidFill>
                <a:latin typeface="Arial" panose="020B0604020202020204" pitchFamily="34" charset="0"/>
                <a:cs typeface="Arial" panose="020B0604020202020204" pitchFamily="34" charset="0"/>
              </a:rPr>
              <a:t>– </a:t>
            </a:r>
            <a:r>
              <a:rPr lang="en-US" sz="2200" dirty="0">
                <a:solidFill>
                  <a:srgbClr val="222222"/>
                </a:solidFill>
                <a:latin typeface="Arial" panose="020B0604020202020204" pitchFamily="34" charset="0"/>
                <a:cs typeface="Arial" panose="020B0604020202020204" pitchFamily="34" charset="0"/>
              </a:rPr>
              <a:t>Texas federal court recognized government obligation to protect inmates from extreme heat events, which will be exacerbated by climate change</a:t>
            </a:r>
          </a:p>
          <a:p>
            <a:pPr marL="457063" lvl="1" indent="0">
              <a:buNone/>
            </a:pPr>
            <a:endParaRPr lang="en-US"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48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36B3-0112-415B-9DD5-0663BFD0D403}"/>
              </a:ext>
            </a:extLst>
          </p:cNvPr>
          <p:cNvSpPr>
            <a:spLocks noGrp="1"/>
          </p:cNvSpPr>
          <p:nvPr>
            <p:ph type="title"/>
          </p:nvPr>
        </p:nvSpPr>
        <p:spPr/>
        <p:txBody>
          <a:bodyPr>
            <a:normAutofit/>
          </a:bodyPr>
          <a:lstStyle/>
          <a:p>
            <a:r>
              <a:rPr lang="en-US" dirty="0"/>
              <a:t>From Source Attribution to Impact Attribution</a:t>
            </a:r>
          </a:p>
        </p:txBody>
      </p:sp>
      <p:sp>
        <p:nvSpPr>
          <p:cNvPr id="4" name="Text Placeholder 3">
            <a:extLst>
              <a:ext uri="{FF2B5EF4-FFF2-40B4-BE49-F238E27FC236}">
                <a16:creationId xmlns:a16="http://schemas.microsoft.com/office/drawing/2014/main" id="{766B4409-1374-464B-96FA-CB5A78D83A79}"/>
              </a:ext>
            </a:extLst>
          </p:cNvPr>
          <p:cNvSpPr>
            <a:spLocks noGrp="1"/>
          </p:cNvSpPr>
          <p:nvPr>
            <p:ph type="body" sz="quarter" idx="13"/>
          </p:nvPr>
        </p:nvSpPr>
        <p:spPr/>
        <p:txBody>
          <a:bodyPr/>
          <a:lstStyle/>
          <a:p>
            <a:r>
              <a:rPr lang="en-US" dirty="0"/>
              <a:t>New research helps flesh out the causal chain</a:t>
            </a:r>
          </a:p>
        </p:txBody>
      </p:sp>
      <p:sp>
        <p:nvSpPr>
          <p:cNvPr id="5" name="Content Placeholder 2">
            <a:extLst>
              <a:ext uri="{FF2B5EF4-FFF2-40B4-BE49-F238E27FC236}">
                <a16:creationId xmlns:a16="http://schemas.microsoft.com/office/drawing/2014/main" id="{19256CAE-D372-44FE-8617-29DE26594E99}"/>
              </a:ext>
            </a:extLst>
          </p:cNvPr>
          <p:cNvSpPr txBox="1">
            <a:spLocks/>
          </p:cNvSpPr>
          <p:nvPr/>
        </p:nvSpPr>
        <p:spPr>
          <a:xfrm>
            <a:off x="604679" y="1858706"/>
            <a:ext cx="5160438" cy="2447594"/>
          </a:xfrm>
          <a:prstGeom prst="rect">
            <a:avLst/>
          </a:prstGeom>
          <a:solidFill>
            <a:srgbClr val="CFE7C3"/>
          </a:solidFill>
          <a:ln>
            <a:solidFill>
              <a:schemeClr val="tx1"/>
            </a:solidFill>
          </a:ln>
        </p:spPr>
        <p:txBody>
          <a:bodyPr vert="horz" lIns="91416" tIns="91416" rIns="91416" bIns="45708"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1600" b="1" dirty="0">
                <a:latin typeface="Arial" panose="020B0604020202020204" pitchFamily="34" charset="0"/>
                <a:cs typeface="Arial" panose="020B0604020202020204" pitchFamily="34" charset="0"/>
              </a:rPr>
              <a:t>Government obligations:</a:t>
            </a:r>
          </a:p>
          <a:p>
            <a:r>
              <a:rPr lang="en-US" sz="1600" dirty="0">
                <a:latin typeface="Arial" panose="020B0604020202020204" pitchFamily="34" charset="0"/>
                <a:cs typeface="Arial" panose="020B0604020202020204" pitchFamily="34" charset="0"/>
              </a:rPr>
              <a:t>Otto et al., </a:t>
            </a:r>
            <a:r>
              <a:rPr lang="en-US" sz="1600" i="1" dirty="0">
                <a:latin typeface="Arial" panose="020B0604020202020204" pitchFamily="34" charset="0"/>
                <a:cs typeface="Arial" panose="020B0604020202020204" pitchFamily="34" charset="0"/>
              </a:rPr>
              <a:t>Assigning historic responsibility for extreme weather events</a:t>
            </a:r>
            <a:r>
              <a:rPr lang="en-US" sz="1600" dirty="0">
                <a:latin typeface="Arial" panose="020B0604020202020204" pitchFamily="34" charset="0"/>
                <a:cs typeface="Arial" panose="020B0604020202020204" pitchFamily="34" charset="0"/>
              </a:rPr>
              <a:t>, 7 </a:t>
            </a:r>
            <a:r>
              <a:rPr lang="en-US" sz="1600" cap="small" dirty="0">
                <a:latin typeface="Arial" panose="020B0604020202020204" pitchFamily="34" charset="0"/>
                <a:cs typeface="Arial" panose="020B0604020202020204" pitchFamily="34" charset="0"/>
              </a:rPr>
              <a:t>Nature Climate Change </a:t>
            </a:r>
            <a:r>
              <a:rPr lang="en-US" sz="1600" dirty="0">
                <a:latin typeface="Arial" panose="020B0604020202020204" pitchFamily="34" charset="0"/>
                <a:cs typeface="Arial" panose="020B0604020202020204" pitchFamily="34" charset="0"/>
              </a:rPr>
              <a:t>757 (2017)</a:t>
            </a:r>
          </a:p>
          <a:p>
            <a:pPr>
              <a:spcAft>
                <a:spcPts val="1200"/>
              </a:spcAft>
            </a:pPr>
            <a:r>
              <a:rPr lang="en-US" sz="1600" dirty="0">
                <a:latin typeface="Arial" panose="020B0604020202020204" pitchFamily="34" charset="0"/>
                <a:cs typeface="Arial" panose="020B0604020202020204" pitchFamily="34" charset="0"/>
              </a:rPr>
              <a:t>Jason Hickel, </a:t>
            </a:r>
            <a:r>
              <a:rPr lang="en-US" sz="1600" i="1" dirty="0">
                <a:latin typeface="Arial" panose="020B0604020202020204" pitchFamily="34" charset="0"/>
                <a:cs typeface="Arial" panose="020B0604020202020204" pitchFamily="34" charset="0"/>
              </a:rPr>
              <a:t>Quantifying national responsibility for climate breakdown: an equality-based attribution approach for carbon dioxide emissions in excess of the planetary boundary</a:t>
            </a:r>
            <a:r>
              <a:rPr lang="en-US" sz="1600" dirty="0">
                <a:latin typeface="Arial" panose="020B0604020202020204" pitchFamily="34" charset="0"/>
                <a:cs typeface="Arial" panose="020B0604020202020204" pitchFamily="34" charset="0"/>
              </a:rPr>
              <a:t>, 4 Lancet Planetary Health E399 (2020)</a:t>
            </a:r>
          </a:p>
          <a:p>
            <a:pPr>
              <a:spcAft>
                <a:spcPts val="1200"/>
              </a:spcAft>
            </a:pPr>
            <a:endParaRPr lang="en-US" sz="16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BFCC12EF-96DE-4AE9-A675-DA1B0A150AD4}"/>
              </a:ext>
            </a:extLst>
          </p:cNvPr>
          <p:cNvSpPr txBox="1">
            <a:spLocks/>
          </p:cNvSpPr>
          <p:nvPr/>
        </p:nvSpPr>
        <p:spPr>
          <a:xfrm>
            <a:off x="6094412" y="1828800"/>
            <a:ext cx="5791199" cy="4724399"/>
          </a:xfrm>
          <a:prstGeom prst="rect">
            <a:avLst/>
          </a:prstGeom>
          <a:solidFill>
            <a:srgbClr val="F4E8BA"/>
          </a:solidFill>
          <a:ln>
            <a:solidFill>
              <a:schemeClr val="tx1"/>
            </a:solidFill>
          </a:ln>
        </p:spPr>
        <p:txBody>
          <a:bodyPr vert="horz" lIns="91416" tIns="91416" rIns="91416" bIns="45708"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Corporate obligations:</a:t>
            </a:r>
          </a:p>
          <a:p>
            <a:r>
              <a:rPr lang="en-US" sz="1600" dirty="0">
                <a:latin typeface="Arial" panose="020B0604020202020204" pitchFamily="34" charset="0"/>
                <a:cs typeface="Arial" panose="020B0604020202020204" pitchFamily="34" charset="0"/>
              </a:rPr>
              <a:t>Richard </a:t>
            </a:r>
            <a:r>
              <a:rPr lang="en-US" sz="1600" dirty="0" err="1">
                <a:latin typeface="Arial" panose="020B0604020202020204" pitchFamily="34" charset="0"/>
                <a:cs typeface="Arial" panose="020B0604020202020204" pitchFamily="34" charset="0"/>
              </a:rPr>
              <a:t>Heede</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Tracing anthropogenic carbon dioxide and methane emissions to fossil fuel and cement producers</a:t>
            </a:r>
            <a:r>
              <a:rPr lang="en-US" sz="1600" dirty="0">
                <a:latin typeface="Arial" panose="020B0604020202020204" pitchFamily="34" charset="0"/>
                <a:cs typeface="Arial" panose="020B0604020202020204" pitchFamily="34" charset="0"/>
              </a:rPr>
              <a:t>, 1854–2010, 122 </a:t>
            </a:r>
            <a:r>
              <a:rPr lang="en-US" sz="1600" cap="small" dirty="0">
                <a:latin typeface="Arial" panose="020B0604020202020204" pitchFamily="34" charset="0"/>
                <a:cs typeface="Arial" panose="020B0604020202020204" pitchFamily="34" charset="0"/>
              </a:rPr>
              <a:t>Climatic Change </a:t>
            </a:r>
            <a:r>
              <a:rPr lang="en-US" sz="1600" dirty="0">
                <a:latin typeface="Arial" panose="020B0604020202020204" pitchFamily="34" charset="0"/>
                <a:cs typeface="Arial" panose="020B0604020202020204" pitchFamily="34" charset="0"/>
              </a:rPr>
              <a:t>241 (2014) (“Carbon Majors”)</a:t>
            </a:r>
          </a:p>
          <a:p>
            <a:r>
              <a:rPr lang="en-US" sz="1600" dirty="0">
                <a:latin typeface="Arial" panose="020B0604020202020204" pitchFamily="34" charset="0"/>
                <a:cs typeface="Arial" panose="020B0604020202020204" pitchFamily="34" charset="0"/>
              </a:rPr>
              <a:t>Ben </a:t>
            </a:r>
            <a:r>
              <a:rPr lang="en-US" sz="1600" dirty="0" err="1">
                <a:latin typeface="Arial" panose="020B0604020202020204" pitchFamily="34" charset="0"/>
                <a:cs typeface="Arial" panose="020B0604020202020204" pitchFamily="34" charset="0"/>
              </a:rPr>
              <a:t>Franta</a:t>
            </a:r>
            <a:r>
              <a:rPr lang="en-US" sz="16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Early oil industry knowledge of CO2 and global warming</a:t>
            </a:r>
            <a:r>
              <a:rPr lang="en-US" sz="1600" dirty="0">
                <a:latin typeface="Arial" panose="020B0604020202020204" pitchFamily="34" charset="0"/>
                <a:cs typeface="Arial" panose="020B0604020202020204" pitchFamily="34" charset="0"/>
              </a:rPr>
              <a:t>, 8 </a:t>
            </a:r>
            <a:r>
              <a:rPr lang="en-US" sz="1600" cap="small" dirty="0">
                <a:latin typeface="Arial" panose="020B0604020202020204" pitchFamily="34" charset="0"/>
                <a:cs typeface="Arial" panose="020B0604020202020204" pitchFamily="34" charset="0"/>
              </a:rPr>
              <a:t>Nature Climate Change </a:t>
            </a:r>
            <a:r>
              <a:rPr lang="en-US" sz="1600" dirty="0">
                <a:latin typeface="Arial" panose="020B0604020202020204" pitchFamily="34" charset="0"/>
                <a:cs typeface="Arial" panose="020B0604020202020204" pitchFamily="34" charset="0"/>
              </a:rPr>
              <a:t>1024 (2018)</a:t>
            </a:r>
          </a:p>
          <a:p>
            <a:r>
              <a:rPr lang="en-US" sz="1600" dirty="0" err="1">
                <a:latin typeface="Arial" panose="020B0604020202020204" pitchFamily="34" charset="0"/>
                <a:cs typeface="Arial" panose="020B0604020202020204" pitchFamily="34" charset="0"/>
              </a:rPr>
              <a:t>Ekwurzel</a:t>
            </a:r>
            <a:r>
              <a:rPr lang="en-US" sz="1600" dirty="0">
                <a:latin typeface="Arial" panose="020B0604020202020204" pitchFamily="34" charset="0"/>
                <a:cs typeface="Arial" panose="020B0604020202020204" pitchFamily="34" charset="0"/>
              </a:rPr>
              <a:t> et al., </a:t>
            </a:r>
            <a:r>
              <a:rPr lang="en-US" sz="1600" i="1" dirty="0">
                <a:latin typeface="Arial" panose="020B0604020202020204" pitchFamily="34" charset="0"/>
                <a:cs typeface="Arial" panose="020B0604020202020204" pitchFamily="34" charset="0"/>
              </a:rPr>
              <a:t>The rise in global atmospheric CO2, surface temperature, and sea level from emissions traced to major carbon producers</a:t>
            </a:r>
            <a:r>
              <a:rPr lang="en-US" sz="1600" dirty="0">
                <a:latin typeface="Arial" panose="020B0604020202020204" pitchFamily="34" charset="0"/>
                <a:cs typeface="Arial" panose="020B0604020202020204" pitchFamily="34" charset="0"/>
              </a:rPr>
              <a:t>, 144 </a:t>
            </a:r>
            <a:r>
              <a:rPr lang="en-US" sz="1600" cap="small" dirty="0">
                <a:latin typeface="Arial" panose="020B0604020202020204" pitchFamily="34" charset="0"/>
                <a:cs typeface="Arial" panose="020B0604020202020204" pitchFamily="34" charset="0"/>
              </a:rPr>
              <a:t>Climatic Change </a:t>
            </a:r>
            <a:r>
              <a:rPr lang="en-US" sz="1600" dirty="0">
                <a:latin typeface="Arial" panose="020B0604020202020204" pitchFamily="34" charset="0"/>
                <a:cs typeface="Arial" panose="020B0604020202020204" pitchFamily="34" charset="0"/>
              </a:rPr>
              <a:t>179 (2017)</a:t>
            </a:r>
          </a:p>
          <a:p>
            <a:r>
              <a:rPr lang="en-US" sz="1600" dirty="0">
                <a:latin typeface="Arial" panose="020B0604020202020204" pitchFamily="34" charset="0"/>
                <a:cs typeface="Arial" panose="020B0604020202020204" pitchFamily="34" charset="0"/>
              </a:rPr>
              <a:t>Licker et al., </a:t>
            </a:r>
            <a:r>
              <a:rPr lang="en-US" sz="1600" i="1" dirty="0">
                <a:latin typeface="Arial" panose="020B0604020202020204" pitchFamily="34" charset="0"/>
                <a:cs typeface="Arial" panose="020B0604020202020204" pitchFamily="34" charset="0"/>
              </a:rPr>
              <a:t>Tracing Fossil Fuel Companies’ Contribution to Climate Change and Ocean Acidification </a:t>
            </a:r>
            <a:r>
              <a:rPr lang="en-US" sz="1600" dirty="0">
                <a:latin typeface="Arial" panose="020B0604020202020204" pitchFamily="34" charset="0"/>
                <a:cs typeface="Arial" panose="020B0604020202020204" pitchFamily="34" charset="0"/>
              </a:rPr>
              <a:t>(UCS 2019).</a:t>
            </a:r>
          </a:p>
          <a:p>
            <a:r>
              <a:rPr lang="en-US" sz="1600" dirty="0">
                <a:latin typeface="Arial" panose="020B0604020202020204" pitchFamily="34" charset="0"/>
                <a:cs typeface="Arial" panose="020B0604020202020204" pitchFamily="34" charset="0"/>
              </a:rPr>
              <a:t>Stuart-Smith et al., </a:t>
            </a:r>
            <a:r>
              <a:rPr lang="en-US" sz="1600" i="1" dirty="0">
                <a:latin typeface="Arial" panose="020B0604020202020204" pitchFamily="34" charset="0"/>
                <a:cs typeface="Arial" panose="020B0604020202020204" pitchFamily="34" charset="0"/>
              </a:rPr>
              <a:t>Increased outburst flood hazard from Lake </a:t>
            </a:r>
            <a:r>
              <a:rPr lang="en-US" sz="1600" i="1" dirty="0" err="1">
                <a:latin typeface="Arial" panose="020B0604020202020204" pitchFamily="34" charset="0"/>
                <a:cs typeface="Arial" panose="020B0604020202020204" pitchFamily="34" charset="0"/>
              </a:rPr>
              <a:t>Palcacocha</a:t>
            </a:r>
            <a:r>
              <a:rPr lang="en-US" sz="1600" i="1" dirty="0">
                <a:latin typeface="Arial" panose="020B0604020202020204" pitchFamily="34" charset="0"/>
                <a:cs typeface="Arial" panose="020B0604020202020204" pitchFamily="34" charset="0"/>
              </a:rPr>
              <a:t> due to human-induced glacier retreat</a:t>
            </a:r>
            <a:r>
              <a:rPr lang="en-US" sz="1600" dirty="0">
                <a:latin typeface="Arial" panose="020B0604020202020204" pitchFamily="34" charset="0"/>
                <a:cs typeface="Arial" panose="020B0604020202020204" pitchFamily="34" charset="0"/>
              </a:rPr>
              <a:t>, 14 </a:t>
            </a:r>
            <a:r>
              <a:rPr lang="en-US" sz="1600" cap="small" dirty="0">
                <a:latin typeface="Arial" panose="020B0604020202020204" pitchFamily="34" charset="0"/>
                <a:cs typeface="Arial" panose="020B0604020202020204" pitchFamily="34" charset="0"/>
              </a:rPr>
              <a:t>Nature Geoscience </a:t>
            </a:r>
            <a:r>
              <a:rPr lang="en-US" sz="1600" dirty="0">
                <a:latin typeface="Arial" panose="020B0604020202020204" pitchFamily="34" charset="0"/>
                <a:cs typeface="Arial" panose="020B0604020202020204" pitchFamily="34" charset="0"/>
              </a:rPr>
              <a:t>85 (2021)</a:t>
            </a:r>
          </a:p>
        </p:txBody>
      </p:sp>
      <p:sp>
        <p:nvSpPr>
          <p:cNvPr id="7" name="Content Placeholder 2">
            <a:extLst>
              <a:ext uri="{FF2B5EF4-FFF2-40B4-BE49-F238E27FC236}">
                <a16:creationId xmlns:a16="http://schemas.microsoft.com/office/drawing/2014/main" id="{445710D9-0DB7-4A4A-84E8-244B1FA63C5D}"/>
              </a:ext>
            </a:extLst>
          </p:cNvPr>
          <p:cNvSpPr txBox="1">
            <a:spLocks/>
          </p:cNvSpPr>
          <p:nvPr/>
        </p:nvSpPr>
        <p:spPr>
          <a:xfrm>
            <a:off x="604678" y="4424257"/>
            <a:ext cx="5108734" cy="2128944"/>
          </a:xfrm>
          <a:prstGeom prst="rect">
            <a:avLst/>
          </a:prstGeom>
          <a:solidFill>
            <a:srgbClr val="EBC3C4"/>
          </a:solidFill>
          <a:ln>
            <a:solidFill>
              <a:schemeClr val="tx1"/>
            </a:solidFill>
          </a:ln>
        </p:spPr>
        <p:txBody>
          <a:bodyPr vert="horz" lIns="91416" tIns="91416" rIns="91416" bIns="45708" rtlCol="0">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Economic Impacts:</a:t>
            </a:r>
          </a:p>
          <a:p>
            <a:r>
              <a:rPr lang="en-US" sz="1600" dirty="0">
                <a:latin typeface="Arial" panose="020B0604020202020204" pitchFamily="34" charset="0"/>
                <a:cs typeface="Arial" panose="020B0604020202020204" pitchFamily="34" charset="0"/>
              </a:rPr>
              <a:t>Strauss et al., </a:t>
            </a:r>
            <a:r>
              <a:rPr lang="en-US" sz="1600" i="1" dirty="0">
                <a:latin typeface="Arial" panose="020B0604020202020204" pitchFamily="34" charset="0"/>
                <a:cs typeface="Arial" panose="020B0604020202020204" pitchFamily="34" charset="0"/>
              </a:rPr>
              <a:t>Economic damages from Hurricane Sandy attributable to sea level rise caused by anthropogenic climate change</a:t>
            </a:r>
            <a:r>
              <a:rPr lang="en-US" sz="1600" dirty="0">
                <a:latin typeface="Arial" panose="020B0604020202020204" pitchFamily="34" charset="0"/>
                <a:cs typeface="Arial" panose="020B0604020202020204" pitchFamily="34" charset="0"/>
              </a:rPr>
              <a:t>, 12</a:t>
            </a:r>
            <a:r>
              <a:rPr lang="en-US" sz="1600" cap="small" dirty="0">
                <a:latin typeface="Arial" panose="020B0604020202020204" pitchFamily="34" charset="0"/>
                <a:cs typeface="Arial" panose="020B0604020202020204" pitchFamily="34" charset="0"/>
              </a:rPr>
              <a:t> Nature Communications </a:t>
            </a:r>
            <a:r>
              <a:rPr lang="en-US" sz="1600" dirty="0">
                <a:latin typeface="Arial" panose="020B0604020202020204" pitchFamily="34" charset="0"/>
                <a:cs typeface="Arial" panose="020B0604020202020204" pitchFamily="34" charset="0"/>
              </a:rPr>
              <a:t>2720 (2021)</a:t>
            </a:r>
          </a:p>
          <a:p>
            <a:r>
              <a:rPr lang="en-US" sz="1600" dirty="0">
                <a:latin typeface="Arial" panose="020B0604020202020204" pitchFamily="34" charset="0"/>
                <a:cs typeface="Arial" panose="020B0604020202020204" pitchFamily="34" charset="0"/>
              </a:rPr>
              <a:t>David J. Frame et al., </a:t>
            </a:r>
            <a:r>
              <a:rPr lang="en-US" sz="1600" i="1" dirty="0">
                <a:latin typeface="Arial" panose="020B0604020202020204" pitchFamily="34" charset="0"/>
                <a:cs typeface="Arial" panose="020B0604020202020204" pitchFamily="34" charset="0"/>
              </a:rPr>
              <a:t>The economic costs of Hurricane Harvey attributable to climate change</a:t>
            </a:r>
            <a:r>
              <a:rPr lang="en-US" sz="1600" dirty="0">
                <a:latin typeface="Arial" panose="020B0604020202020204" pitchFamily="34" charset="0"/>
                <a:cs typeface="Arial" panose="020B0604020202020204" pitchFamily="34" charset="0"/>
              </a:rPr>
              <a:t>, 160 </a:t>
            </a:r>
            <a:r>
              <a:rPr lang="en-US" sz="1600" cap="small" dirty="0">
                <a:latin typeface="Arial" panose="020B0604020202020204" pitchFamily="34" charset="0"/>
                <a:cs typeface="Arial" panose="020B0604020202020204" pitchFamily="34" charset="0"/>
              </a:rPr>
              <a:t>Climatic Change </a:t>
            </a:r>
            <a:r>
              <a:rPr lang="en-US" sz="1600" dirty="0">
                <a:latin typeface="Arial" panose="020B0604020202020204" pitchFamily="34" charset="0"/>
                <a:cs typeface="Arial" panose="020B0604020202020204" pitchFamily="34" charset="0"/>
              </a:rPr>
              <a:t>171 (2020)</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286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9732F9-F976-CF39-2D53-233C658D6C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8960" y="0"/>
            <a:ext cx="8400176" cy="68671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850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5414C-50C4-42FA-AF48-71B0B08CEA42}"/>
              </a:ext>
            </a:extLst>
          </p:cNvPr>
          <p:cNvPicPr>
            <a:picLocks noChangeAspect="1"/>
          </p:cNvPicPr>
          <p:nvPr/>
        </p:nvPicPr>
        <p:blipFill rotWithShape="1">
          <a:blip r:embed="rId3"/>
          <a:srcRect t="8602" r="1048" b="9462"/>
          <a:stretch/>
        </p:blipFill>
        <p:spPr>
          <a:xfrm>
            <a:off x="760412" y="1371600"/>
            <a:ext cx="10961200" cy="5105400"/>
          </a:xfrm>
          <a:prstGeom prst="rect">
            <a:avLst/>
          </a:prstGeom>
        </p:spPr>
      </p:pic>
      <p:sp>
        <p:nvSpPr>
          <p:cNvPr id="4" name="TextBox 3">
            <a:extLst>
              <a:ext uri="{FF2B5EF4-FFF2-40B4-BE49-F238E27FC236}">
                <a16:creationId xmlns:a16="http://schemas.microsoft.com/office/drawing/2014/main" id="{CF5252CB-3A4E-471D-BC33-EAD3EEA332A6}"/>
              </a:ext>
            </a:extLst>
          </p:cNvPr>
          <p:cNvSpPr txBox="1"/>
          <p:nvPr/>
        </p:nvSpPr>
        <p:spPr>
          <a:xfrm>
            <a:off x="3884612" y="6019800"/>
            <a:ext cx="4800600" cy="523220"/>
          </a:xfrm>
          <a:prstGeom prst="rect">
            <a:avLst/>
          </a:prstGeom>
          <a:noFill/>
          <a:effectLst>
            <a:reflection blurRad="6350" stA="52000" endA="300" endPos="35000" dir="5400000" sy="-100000" algn="bl" rotWithShape="0"/>
          </a:effectLst>
        </p:spPr>
        <p:txBody>
          <a:bodyPr wrap="square" rtlCol="0">
            <a:spAutoFit/>
          </a:bodyPr>
          <a:lstStyle/>
          <a:p>
            <a:r>
              <a:rPr lang="en-US" sz="2800" dirty="0">
                <a:solidFill>
                  <a:schemeClr val="bg1"/>
                </a:solidFill>
              </a:rPr>
              <a:t>https://climateattribution.org</a:t>
            </a:r>
          </a:p>
        </p:txBody>
      </p:sp>
    </p:spTree>
    <p:extLst>
      <p:ext uri="{BB962C8B-B14F-4D97-AF65-F5344CB8AC3E}">
        <p14:creationId xmlns:p14="http://schemas.microsoft.com/office/powerpoint/2010/main" val="14521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674812" y="3962400"/>
            <a:ext cx="10732120" cy="3220338"/>
            <a:chOff x="2021130" y="4582884"/>
            <a:chExt cx="9265944" cy="3221178"/>
          </a:xfrm>
        </p:grpSpPr>
        <p:grpSp>
          <p:nvGrpSpPr>
            <p:cNvPr id="7" name="Group 6"/>
            <p:cNvGrpSpPr/>
            <p:nvPr/>
          </p:nvGrpSpPr>
          <p:grpSpPr>
            <a:xfrm>
              <a:off x="2021130" y="6057118"/>
              <a:ext cx="5998722" cy="477178"/>
              <a:chOff x="1981878" y="5715000"/>
              <a:chExt cx="5998722" cy="477178"/>
            </a:xfrm>
          </p:grpSpPr>
          <p:pic>
            <p:nvPicPr>
              <p:cNvPr id="1027" name="Picture 3" descr="C:\Users\jklein4\Desktop\FB-f-Logo__blue_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878" y="5864805"/>
                <a:ext cx="281456" cy="28145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355608" y="5715000"/>
                <a:ext cx="5624992" cy="477178"/>
              </a:xfrm>
              <a:prstGeom prst="rect">
                <a:avLst/>
              </a:prstGeom>
              <a:noFill/>
            </p:spPr>
            <p:txBody>
              <a:bodyPr wrap="none" rtlCol="0">
                <a:spAutoFit/>
              </a:bodyPr>
              <a:lstStyle/>
              <a:p>
                <a:r>
                  <a:rPr lang="en-US" sz="2500" dirty="0"/>
                  <a:t>www.facebook.com/ColumbiaClimateLaw</a:t>
                </a:r>
              </a:p>
            </p:txBody>
          </p:sp>
        </p:grpSp>
        <p:grpSp>
          <p:nvGrpSpPr>
            <p:cNvPr id="8" name="Group 7"/>
            <p:cNvGrpSpPr/>
            <p:nvPr/>
          </p:nvGrpSpPr>
          <p:grpSpPr>
            <a:xfrm>
              <a:off x="2021130" y="5726182"/>
              <a:ext cx="9265944" cy="2077880"/>
              <a:chOff x="3763738" y="5290363"/>
              <a:chExt cx="9265944" cy="2077880"/>
            </a:xfrm>
          </p:grpSpPr>
          <p:pic>
            <p:nvPicPr>
              <p:cNvPr id="5" name="Picture 2" descr="https://g.twimg.com/Twitter_logo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3738" y="5407604"/>
                <a:ext cx="281182" cy="2286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3961108" y="5290363"/>
                <a:ext cx="9068574" cy="2077880"/>
              </a:xfrm>
              <a:prstGeom prst="rect">
                <a:avLst/>
              </a:prstGeom>
              <a:noFill/>
            </p:spPr>
            <p:txBody>
              <a:bodyPr wrap="square" rtlCol="0">
                <a:spAutoFit/>
              </a:bodyPr>
              <a:lstStyle/>
              <a:p>
                <a:r>
                  <a:rPr lang="en-US" sz="2500" dirty="0"/>
                  <a:t>  </a:t>
                </a:r>
                <a:r>
                  <a:rPr lang="en-US" sz="2500" dirty="0" err="1"/>
                  <a:t>twitter.com</a:t>
                </a:r>
                <a:r>
                  <a:rPr lang="en-US" sz="2500" dirty="0"/>
                  <a:t>/</a:t>
                </a:r>
                <a:r>
                  <a:rPr lang="en-US" sz="2500" dirty="0" err="1"/>
                  <a:t>SabinCenter</a:t>
                </a:r>
                <a:endParaRPr lang="en-US" sz="2500" dirty="0"/>
              </a:p>
              <a:p>
                <a:endParaRPr lang="en-US" sz="2500" dirty="0"/>
              </a:p>
              <a:p>
                <a:r>
                  <a:rPr lang="en-US" sz="2500" dirty="0"/>
                  <a:t>  https://</a:t>
                </a:r>
                <a:r>
                  <a:rPr lang="en-US" sz="2500" dirty="0" err="1"/>
                  <a:t>www.linkedin.com</a:t>
                </a:r>
                <a:r>
                  <a:rPr lang="en-US" sz="2500" dirty="0"/>
                  <a:t>/company/</a:t>
                </a:r>
                <a:r>
                  <a:rPr lang="en-US" sz="2500" dirty="0" err="1"/>
                  <a:t>sabin</a:t>
                </a:r>
                <a:r>
                  <a:rPr lang="en-US" sz="2500" dirty="0"/>
                  <a:t>-center-for-climate-change-law/</a:t>
                </a:r>
              </a:p>
              <a:p>
                <a:endParaRPr lang="en-US" sz="2500" dirty="0"/>
              </a:p>
              <a:p>
                <a:endParaRPr lang="en-US" sz="2899" dirty="0"/>
              </a:p>
            </p:txBody>
          </p:sp>
        </p:grpSp>
        <p:grpSp>
          <p:nvGrpSpPr>
            <p:cNvPr id="14" name="Group 13"/>
            <p:cNvGrpSpPr/>
            <p:nvPr/>
          </p:nvGrpSpPr>
          <p:grpSpPr>
            <a:xfrm>
              <a:off x="2021130" y="5313401"/>
              <a:ext cx="5741026" cy="477178"/>
              <a:chOff x="1963986" y="4888468"/>
              <a:chExt cx="5741026" cy="477178"/>
            </a:xfrm>
          </p:grpSpPr>
          <p:sp>
            <p:nvSpPr>
              <p:cNvPr id="9" name="Rectangle 8"/>
              <p:cNvSpPr/>
              <p:nvPr/>
            </p:nvSpPr>
            <p:spPr>
              <a:xfrm>
                <a:off x="2333425" y="4888468"/>
                <a:ext cx="5371587" cy="477178"/>
              </a:xfrm>
              <a:prstGeom prst="rect">
                <a:avLst/>
              </a:prstGeom>
            </p:spPr>
            <p:txBody>
              <a:bodyPr wrap="none">
                <a:spAutoFit/>
              </a:bodyPr>
              <a:lstStyle/>
              <a:p>
                <a:r>
                  <a:rPr lang="en-US" sz="2500" dirty="0"/>
                  <a:t>blogs.law.columbia.edu/</a:t>
                </a:r>
                <a:r>
                  <a:rPr lang="en-US" sz="2500" dirty="0" err="1"/>
                  <a:t>climatechange</a:t>
                </a:r>
                <a:r>
                  <a:rPr lang="en-US" sz="2500" dirty="0"/>
                  <a:t>/</a:t>
                </a:r>
              </a:p>
            </p:txBody>
          </p:sp>
          <p:pic>
            <p:nvPicPr>
              <p:cNvPr id="1030" name="Picture 6" descr="https://s.w.org/about/images/logos/wordpress-logo-notext-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3986" y="5072591"/>
                <a:ext cx="228600" cy="2286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p:cNvGrpSpPr/>
            <p:nvPr/>
          </p:nvGrpSpPr>
          <p:grpSpPr>
            <a:xfrm>
              <a:off x="2021130" y="4944460"/>
              <a:ext cx="4144281" cy="477178"/>
              <a:chOff x="2041054" y="4955346"/>
              <a:chExt cx="4144281" cy="477178"/>
            </a:xfrm>
          </p:grpSpPr>
          <p:pic>
            <p:nvPicPr>
              <p:cNvPr id="1032" name="Picture 8" descr="https://pbs.twimg.com/profile_images/575479704389443585/s0FdPcWZ.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1054" y="5127311"/>
                <a:ext cx="304877" cy="30487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2405047" y="4955346"/>
                <a:ext cx="3780288" cy="477178"/>
              </a:xfrm>
              <a:prstGeom prst="rect">
                <a:avLst/>
              </a:prstGeom>
            </p:spPr>
            <p:txBody>
              <a:bodyPr wrap="none">
                <a:spAutoFit/>
              </a:bodyPr>
              <a:lstStyle/>
              <a:p>
                <a:r>
                  <a:rPr lang="en-US" sz="2500" dirty="0"/>
                  <a:t>www.climatecasechart.com</a:t>
                </a:r>
              </a:p>
            </p:txBody>
          </p:sp>
        </p:grpSp>
        <p:grpSp>
          <p:nvGrpSpPr>
            <p:cNvPr id="22" name="Group 21"/>
            <p:cNvGrpSpPr/>
            <p:nvPr/>
          </p:nvGrpSpPr>
          <p:grpSpPr>
            <a:xfrm>
              <a:off x="2021130" y="4582884"/>
              <a:ext cx="5025915" cy="478756"/>
              <a:chOff x="2041054" y="4955346"/>
              <a:chExt cx="5025915" cy="478756"/>
            </a:xfrm>
          </p:grpSpPr>
          <p:pic>
            <p:nvPicPr>
              <p:cNvPr id="23" name="Picture 8" descr="https://pbs.twimg.com/profile_images/575479704389443585/s0FdPcWZ.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1054" y="5105151"/>
                <a:ext cx="328949" cy="32895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2405047" y="4955346"/>
                <a:ext cx="4661922" cy="477178"/>
              </a:xfrm>
              <a:prstGeom prst="rect">
                <a:avLst/>
              </a:prstGeom>
            </p:spPr>
            <p:txBody>
              <a:bodyPr wrap="none">
                <a:spAutoFit/>
              </a:bodyPr>
              <a:lstStyle/>
              <a:p>
                <a:r>
                  <a:rPr lang="en-US" sz="2500" dirty="0"/>
                  <a:t>https://</a:t>
                </a:r>
                <a:r>
                  <a:rPr lang="en-US" sz="2500" dirty="0" err="1"/>
                  <a:t>climate.law.columbia.edu</a:t>
                </a:r>
                <a:r>
                  <a:rPr lang="en-US" sz="2500" dirty="0"/>
                  <a:t>/</a:t>
                </a:r>
              </a:p>
            </p:txBody>
          </p:sp>
        </p:grpSp>
      </p:grpSp>
      <p:sp>
        <p:nvSpPr>
          <p:cNvPr id="18" name="TextBox 17"/>
          <p:cNvSpPr txBox="1"/>
          <p:nvPr/>
        </p:nvSpPr>
        <p:spPr>
          <a:xfrm>
            <a:off x="4037012" y="1828800"/>
            <a:ext cx="4185312" cy="1138476"/>
          </a:xfrm>
          <a:prstGeom prst="rect">
            <a:avLst/>
          </a:prstGeom>
          <a:noFill/>
        </p:spPr>
        <p:txBody>
          <a:bodyPr wrap="none" rtlCol="0">
            <a:spAutoFit/>
          </a:bodyPr>
          <a:lstStyle/>
          <a:p>
            <a:r>
              <a:rPr lang="en-US" sz="3599" dirty="0"/>
              <a:t>Contact Information: </a:t>
            </a:r>
          </a:p>
          <a:p>
            <a:pPr algn="ctr"/>
            <a:endParaRPr lang="en-US" sz="800" dirty="0"/>
          </a:p>
          <a:p>
            <a:pPr algn="ctr"/>
            <a:r>
              <a:rPr lang="en-US" sz="2399" dirty="0">
                <a:hlinkClick r:id="rId7"/>
              </a:rPr>
              <a:t>mburger@law.columbia.edu</a:t>
            </a:r>
            <a:r>
              <a:rPr lang="en-US" sz="2399" dirty="0"/>
              <a:t> </a:t>
            </a:r>
          </a:p>
        </p:txBody>
      </p:sp>
      <p:sp>
        <p:nvSpPr>
          <p:cNvPr id="44" name="TextBox 43"/>
          <p:cNvSpPr txBox="1"/>
          <p:nvPr/>
        </p:nvSpPr>
        <p:spPr>
          <a:xfrm>
            <a:off x="4570412" y="3124200"/>
            <a:ext cx="3138503" cy="646035"/>
          </a:xfrm>
          <a:prstGeom prst="rect">
            <a:avLst/>
          </a:prstGeom>
          <a:noFill/>
        </p:spPr>
        <p:txBody>
          <a:bodyPr wrap="none" rtlCol="0">
            <a:spAutoFit/>
          </a:bodyPr>
          <a:lstStyle/>
          <a:p>
            <a:r>
              <a:rPr lang="en-US" sz="3599" dirty="0"/>
              <a:t>Important Links	</a:t>
            </a:r>
          </a:p>
        </p:txBody>
      </p:sp>
      <p:pic>
        <p:nvPicPr>
          <p:cNvPr id="21" name="Picture 20">
            <a:extLst>
              <a:ext uri="{FF2B5EF4-FFF2-40B4-BE49-F238E27FC236}">
                <a16:creationId xmlns:a16="http://schemas.microsoft.com/office/drawing/2014/main" id="{04A18CFC-565B-C941-B988-F37387AE1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612" y="152400"/>
            <a:ext cx="7772400" cy="1020128"/>
          </a:xfrm>
          <a:prstGeom prst="rect">
            <a:avLst/>
          </a:prstGeom>
        </p:spPr>
      </p:pic>
      <p:pic>
        <p:nvPicPr>
          <p:cNvPr id="3" name="Picture 2" descr="Screen Shot 2023-05-10 at 1.30.0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4812" y="6019800"/>
            <a:ext cx="284079" cy="317500"/>
          </a:xfrm>
          <a:prstGeom prst="rect">
            <a:avLst/>
          </a:prstGeom>
        </p:spPr>
      </p:pic>
    </p:spTree>
    <p:extLst>
      <p:ext uri="{BB962C8B-B14F-4D97-AF65-F5344CB8AC3E}">
        <p14:creationId xmlns:p14="http://schemas.microsoft.com/office/powerpoint/2010/main" val="51543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D943CD0C-331E-F714-133F-724BDBB643AF}"/>
              </a:ext>
            </a:extLst>
          </p:cNvPr>
          <p:cNvPicPr>
            <a:picLocks noChangeAspect="1"/>
          </p:cNvPicPr>
          <p:nvPr/>
        </p:nvPicPr>
        <p:blipFill rotWithShape="1">
          <a:blip r:embed="rId2">
            <a:extLst>
              <a:ext uri="{28A0092B-C50C-407E-A947-70E740481C1C}">
                <a14:useLocalDpi xmlns:a14="http://schemas.microsoft.com/office/drawing/2010/main" val="0"/>
              </a:ext>
            </a:extLst>
          </a:blip>
          <a:srcRect l="1961" t="15686" r="6862" b="5882"/>
          <a:stretch/>
        </p:blipFill>
        <p:spPr>
          <a:xfrm>
            <a:off x="160805" y="191657"/>
            <a:ext cx="11724807" cy="6303670"/>
          </a:xfrm>
          <a:prstGeom prst="rect">
            <a:avLst/>
          </a:prstGeom>
          <a:noFill/>
        </p:spPr>
      </p:pic>
      <p:sp>
        <p:nvSpPr>
          <p:cNvPr id="9" name="Content Placeholder 8">
            <a:extLst>
              <a:ext uri="{FF2B5EF4-FFF2-40B4-BE49-F238E27FC236}">
                <a16:creationId xmlns:a16="http://schemas.microsoft.com/office/drawing/2014/main" id="{124773C9-0617-4916-04DB-ECA492D3759F}"/>
              </a:ext>
            </a:extLst>
          </p:cNvPr>
          <p:cNvSpPr>
            <a:spLocks noGrp="1"/>
          </p:cNvSpPr>
          <p:nvPr>
            <p:ph type="body" sz="quarter" idx="11"/>
          </p:nvPr>
        </p:nvSpPr>
        <p:spPr/>
        <p:txBody>
          <a:bodyPr>
            <a:normAutofit/>
          </a:bodyPr>
          <a:lstStyle/>
          <a:p>
            <a:pPr marL="0" indent="0">
              <a:spcBef>
                <a:spcPct val="0"/>
              </a:spcBef>
              <a:buNone/>
            </a:pPr>
            <a:endParaRPr lang="en-US" dirty="0"/>
          </a:p>
        </p:txBody>
      </p:sp>
    </p:spTree>
    <p:extLst>
      <p:ext uri="{BB962C8B-B14F-4D97-AF65-F5344CB8AC3E}">
        <p14:creationId xmlns:p14="http://schemas.microsoft.com/office/powerpoint/2010/main" val="37536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657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5" name="Rectangle 29704">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5236" y="480060"/>
            <a:ext cx="545670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0BFE175-D534-4F44-BDCA-42880E7F4531}"/>
              </a:ext>
            </a:extLst>
          </p:cNvPr>
          <p:cNvPicPr>
            <a:picLocks noGrp="1" noChangeAspect="1"/>
          </p:cNvPicPr>
          <p:nvPr>
            <p:ph idx="1"/>
          </p:nvPr>
        </p:nvPicPr>
        <p:blipFill rotWithShape="1">
          <a:blip r:embed="rId2"/>
          <a:srcRect l="5534" b="4042"/>
          <a:stretch/>
        </p:blipFill>
        <p:spPr>
          <a:xfrm>
            <a:off x="6419361" y="838200"/>
            <a:ext cx="5108419" cy="4800600"/>
          </a:xfrm>
          <a:prstGeom prst="rect">
            <a:avLst/>
          </a:prstGeom>
        </p:spPr>
      </p:pic>
      <p:sp>
        <p:nvSpPr>
          <p:cNvPr id="29707" name="Rectangle 29706">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87" y="480060"/>
            <a:ext cx="545670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IEA's NZE scenario: is this the moment of truth for the energy sector | Our  Center of Expertise">
            <a:extLst>
              <a:ext uri="{FF2B5EF4-FFF2-40B4-BE49-F238E27FC236}">
                <a16:creationId xmlns:a16="http://schemas.microsoft.com/office/drawing/2014/main" id="{EBCBA1D5-DF14-A48A-46FD-367B412D04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07"/>
          <a:stretch/>
        </p:blipFill>
        <p:spPr bwMode="auto">
          <a:xfrm>
            <a:off x="501627" y="2133600"/>
            <a:ext cx="5407220" cy="2590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165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630771" y="457200"/>
            <a:ext cx="4342269" cy="1929384"/>
          </a:xfrm>
        </p:spPr>
        <p:txBody>
          <a:bodyPr vert="horz" lIns="91440" tIns="45720" rIns="91440" bIns="45720" rtlCol="0" anchor="ctr">
            <a:normAutofit/>
          </a:bodyPr>
          <a:lstStyle/>
          <a:p>
            <a:pPr defTabSz="914400"/>
            <a:r>
              <a:rPr lang="en-US" sz="4400"/>
              <a:t>Growth of Climate Litigation</a:t>
            </a:r>
          </a:p>
        </p:txBody>
      </p:sp>
      <p:sp>
        <p:nvSpPr>
          <p:cNvPr id="3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0048" y="1412750"/>
            <a:ext cx="1554480" cy="18283"/>
          </a:xfrm>
          <a:custGeom>
            <a:avLst/>
            <a:gdLst>
              <a:gd name="connsiteX0" fmla="*/ 0 w 1554480"/>
              <a:gd name="connsiteY0" fmla="*/ 0 h 18283"/>
              <a:gd name="connsiteX1" fmla="*/ 549250 w 1554480"/>
              <a:gd name="connsiteY1" fmla="*/ 0 h 18283"/>
              <a:gd name="connsiteX2" fmla="*/ 1082954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49250 w 1554480"/>
              <a:gd name="connsiteY6" fmla="*/ 18283 h 18283"/>
              <a:gd name="connsiteX7" fmla="*/ 0 w 1554480"/>
              <a:gd name="connsiteY7" fmla="*/ 18283 h 18283"/>
              <a:gd name="connsiteX8" fmla="*/ 0 w 1554480"/>
              <a:gd name="connsiteY8" fmla="*/ 0 h 18283"/>
              <a:gd name="connsiteX0" fmla="*/ 0 w 1554480"/>
              <a:gd name="connsiteY0" fmla="*/ 0 h 18283"/>
              <a:gd name="connsiteX1" fmla="*/ 502615 w 1554480"/>
              <a:gd name="connsiteY1" fmla="*/ 0 h 18283"/>
              <a:gd name="connsiteX2" fmla="*/ 974141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18160 w 1554480"/>
              <a:gd name="connsiteY6" fmla="*/ 18283 h 18283"/>
              <a:gd name="connsiteX7" fmla="*/ 0 w 1554480"/>
              <a:gd name="connsiteY7" fmla="*/ 18283 h 18283"/>
              <a:gd name="connsiteX8" fmla="*/ 0 w 1554480"/>
              <a:gd name="connsiteY8"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3"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778" y="5353"/>
                  <a:pt x="1554484" y="13869"/>
                  <a:pt x="1554480" y="18283"/>
                </a:cubicBezTo>
                <a:cubicBezTo>
                  <a:pt x="1328957" y="7746"/>
                  <a:pt x="1207025" y="32298"/>
                  <a:pt x="1067410" y="18283"/>
                </a:cubicBezTo>
                <a:cubicBezTo>
                  <a:pt x="897316" y="-2873"/>
                  <a:pt x="788951" y="-20395"/>
                  <a:pt x="549250" y="18283"/>
                </a:cubicBezTo>
                <a:cubicBezTo>
                  <a:pt x="300394" y="1585"/>
                  <a:pt x="129576" y="39868"/>
                  <a:pt x="0" y="18283"/>
                </a:cubicBezTo>
                <a:cubicBezTo>
                  <a:pt x="-929" y="13361"/>
                  <a:pt x="1397" y="8467"/>
                  <a:pt x="0" y="0"/>
                </a:cubicBezTo>
                <a:close/>
              </a:path>
              <a:path w="1554480" h="18283"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3866" y="4437"/>
                  <a:pt x="1553706" y="14607"/>
                  <a:pt x="1554480" y="18283"/>
                </a:cubicBezTo>
                <a:cubicBezTo>
                  <a:pt x="1337806" y="13647"/>
                  <a:pt x="1308467" y="24454"/>
                  <a:pt x="1067410" y="18283"/>
                </a:cubicBezTo>
                <a:cubicBezTo>
                  <a:pt x="824349" y="17710"/>
                  <a:pt x="783437" y="28718"/>
                  <a:pt x="518160" y="18283"/>
                </a:cubicBezTo>
                <a:cubicBezTo>
                  <a:pt x="272666" y="9522"/>
                  <a:pt x="132542" y="-3616"/>
                  <a:pt x="0" y="18283"/>
                </a:cubicBezTo>
                <a:cubicBezTo>
                  <a:pt x="-341" y="9458"/>
                  <a:pt x="-826" y="7673"/>
                  <a:pt x="0" y="0"/>
                </a:cubicBezTo>
                <a:close/>
              </a:path>
              <a:path w="1554480" h="18283"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4068" y="5367"/>
                  <a:pt x="1554562" y="14050"/>
                  <a:pt x="1554480" y="18283"/>
                </a:cubicBezTo>
                <a:cubicBezTo>
                  <a:pt x="1366718" y="9428"/>
                  <a:pt x="1218290" y="31211"/>
                  <a:pt x="1067410" y="18283"/>
                </a:cubicBezTo>
                <a:cubicBezTo>
                  <a:pt x="900327" y="-4255"/>
                  <a:pt x="792178" y="10877"/>
                  <a:pt x="549250" y="18283"/>
                </a:cubicBezTo>
                <a:cubicBezTo>
                  <a:pt x="295300" y="7410"/>
                  <a:pt x="142619" y="45346"/>
                  <a:pt x="0" y="18283"/>
                </a:cubicBezTo>
                <a:cubicBezTo>
                  <a:pt x="-218" y="13459"/>
                  <a:pt x="1616" y="816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8283"/>
                      <a:gd name="connsiteX1" fmla="*/ 549250 w 1554480"/>
                      <a:gd name="connsiteY1" fmla="*/ 0 h 18283"/>
                      <a:gd name="connsiteX2" fmla="*/ 1082954 w 1554480"/>
                      <a:gd name="connsiteY2" fmla="*/ 0 h 18283"/>
                      <a:gd name="connsiteX3" fmla="*/ 1554480 w 1554480"/>
                      <a:gd name="connsiteY3" fmla="*/ 0 h 18283"/>
                      <a:gd name="connsiteX4" fmla="*/ 1554480 w 1554480"/>
                      <a:gd name="connsiteY4" fmla="*/ 18283 h 18283"/>
                      <a:gd name="connsiteX5" fmla="*/ 1067410 w 1554480"/>
                      <a:gd name="connsiteY5" fmla="*/ 18283 h 18283"/>
                      <a:gd name="connsiteX6" fmla="*/ 549250 w 1554480"/>
                      <a:gd name="connsiteY6" fmla="*/ 18283 h 18283"/>
                      <a:gd name="connsiteX7" fmla="*/ 0 w 1554480"/>
                      <a:gd name="connsiteY7" fmla="*/ 18283 h 18283"/>
                      <a:gd name="connsiteX8" fmla="*/ 0 w 1554480"/>
                      <a:gd name="connsiteY8" fmla="*/ 0 h 1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3"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495" y="5601"/>
                          <a:pt x="1554456" y="13999"/>
                          <a:pt x="1554480" y="18283"/>
                        </a:cubicBezTo>
                        <a:cubicBezTo>
                          <a:pt x="1338847" y="6122"/>
                          <a:pt x="1215066" y="37846"/>
                          <a:pt x="1067410" y="18283"/>
                        </a:cubicBezTo>
                        <a:cubicBezTo>
                          <a:pt x="919754" y="-1280"/>
                          <a:pt x="800465" y="3075"/>
                          <a:pt x="549250" y="18283"/>
                        </a:cubicBezTo>
                        <a:cubicBezTo>
                          <a:pt x="298035" y="33491"/>
                          <a:pt x="158868" y="22764"/>
                          <a:pt x="0" y="18283"/>
                        </a:cubicBezTo>
                        <a:cubicBezTo>
                          <a:pt x="-801" y="13132"/>
                          <a:pt x="683" y="7937"/>
                          <a:pt x="0" y="0"/>
                        </a:cubicBezTo>
                        <a:close/>
                      </a:path>
                      <a:path w="1554480" h="18283"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3823" y="4684"/>
                          <a:pt x="1554013" y="14624"/>
                          <a:pt x="1554480" y="18283"/>
                        </a:cubicBezTo>
                        <a:cubicBezTo>
                          <a:pt x="1336087" y="12167"/>
                          <a:pt x="1310024" y="19754"/>
                          <a:pt x="1067410" y="18283"/>
                        </a:cubicBezTo>
                        <a:cubicBezTo>
                          <a:pt x="824796" y="16813"/>
                          <a:pt x="787902" y="34642"/>
                          <a:pt x="518160" y="18283"/>
                        </a:cubicBezTo>
                        <a:cubicBezTo>
                          <a:pt x="248418" y="1925"/>
                          <a:pt x="133160" y="9200"/>
                          <a:pt x="0" y="18283"/>
                        </a:cubicBezTo>
                        <a:cubicBezTo>
                          <a:pt x="-569" y="9314"/>
                          <a:pt x="-689" y="764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581E67B-2F26-AE37-4065-2304D37F9D27}"/>
              </a:ext>
            </a:extLst>
          </p:cNvPr>
          <p:cNvSpPr txBox="1"/>
          <p:nvPr/>
        </p:nvSpPr>
        <p:spPr>
          <a:xfrm>
            <a:off x="5539819" y="457200"/>
            <a:ext cx="6006044" cy="1929384"/>
          </a:xfrm>
          <a:prstGeom prst="rect">
            <a:avLst/>
          </a:prstGeom>
        </p:spPr>
        <p:txBody>
          <a:bodyPr vert="horz" lIns="91440" tIns="45720" rIns="91440" bIns="45720" rtlCol="0" anchor="ctr">
            <a:noAutofit/>
          </a:bodyPr>
          <a:lstStyle/>
          <a:p>
            <a:pPr marL="0" indent="0">
              <a:buNone/>
            </a:pPr>
            <a:r>
              <a:rPr lang="en-US" sz="2500" b="1" dirty="0"/>
              <a:t>Climate litigation </a:t>
            </a:r>
            <a:r>
              <a:rPr lang="en-US" sz="2500" dirty="0"/>
              <a:t>has grown steadily both within the U.S. and globally since 2017.</a:t>
            </a:r>
          </a:p>
          <a:p>
            <a:r>
              <a:rPr lang="en-US" sz="2500" b="1" dirty="0"/>
              <a:t>The number of jurisdictions </a:t>
            </a:r>
            <a:r>
              <a:rPr lang="en-US" sz="2500" dirty="0"/>
              <a:t>represented in global climate litigation has grown steadily as well.</a:t>
            </a:r>
          </a:p>
        </p:txBody>
      </p:sp>
      <p:pic>
        <p:nvPicPr>
          <p:cNvPr id="4" name="image3.png">
            <a:extLst>
              <a:ext uri="{FF2B5EF4-FFF2-40B4-BE49-F238E27FC236}">
                <a16:creationId xmlns:a16="http://schemas.microsoft.com/office/drawing/2014/main" id="{E9479577-8908-5F34-3E4C-F7424D4005CF}"/>
              </a:ext>
            </a:extLst>
          </p:cNvPr>
          <p:cNvPicPr/>
          <p:nvPr/>
        </p:nvPicPr>
        <p:blipFill>
          <a:blip r:embed="rId2"/>
          <a:srcRect l="14583" t="3344" r="10256" b="10034"/>
          <a:stretch>
            <a:fillRect/>
          </a:stretch>
        </p:blipFill>
        <p:spPr>
          <a:xfrm rot="16200000">
            <a:off x="1555543" y="1501480"/>
            <a:ext cx="3525750" cy="5704392"/>
          </a:xfrm>
          <a:prstGeom prst="rect">
            <a:avLst/>
          </a:prstGeom>
          <a:ln>
            <a:solidFill>
              <a:srgbClr val="1D9A78"/>
            </a:solidFill>
          </a:ln>
        </p:spPr>
      </p:pic>
      <p:pic>
        <p:nvPicPr>
          <p:cNvPr id="5" name="image5.png" descr="Chart">
            <a:extLst>
              <a:ext uri="{FF2B5EF4-FFF2-40B4-BE49-F238E27FC236}">
                <a16:creationId xmlns:a16="http://schemas.microsoft.com/office/drawing/2014/main" id="{5CFB5848-E953-A098-FB7A-6A8A73CCAB39}"/>
              </a:ext>
            </a:extLst>
          </p:cNvPr>
          <p:cNvPicPr/>
          <p:nvPr/>
        </p:nvPicPr>
        <p:blipFill>
          <a:blip r:embed="rId3"/>
          <a:stretch>
            <a:fillRect/>
          </a:stretch>
        </p:blipFill>
        <p:spPr>
          <a:xfrm>
            <a:off x="6252866" y="2590800"/>
            <a:ext cx="5632745" cy="3505972"/>
          </a:xfrm>
          <a:prstGeom prst="rect">
            <a:avLst/>
          </a:prstGeom>
          <a:ln>
            <a:solidFill>
              <a:srgbClr val="1D9A78"/>
            </a:solidFill>
          </a:ln>
        </p:spPr>
      </p:pic>
    </p:spTree>
    <p:extLst>
      <p:ext uri="{BB962C8B-B14F-4D97-AF65-F5344CB8AC3E}">
        <p14:creationId xmlns:p14="http://schemas.microsoft.com/office/powerpoint/2010/main" val="248404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861" y="1677373"/>
            <a:ext cx="10851102" cy="18288"/>
          </a:xfrm>
          <a:custGeom>
            <a:avLst/>
            <a:gdLst>
              <a:gd name="connsiteX0" fmla="*/ 0 w 10851102"/>
              <a:gd name="connsiteY0" fmla="*/ 0 h 18288"/>
              <a:gd name="connsiteX1" fmla="*/ 461172 w 10851102"/>
              <a:gd name="connsiteY1" fmla="*/ 0 h 18288"/>
              <a:gd name="connsiteX2" fmla="*/ 1139366 w 10851102"/>
              <a:gd name="connsiteY2" fmla="*/ 0 h 18288"/>
              <a:gd name="connsiteX3" fmla="*/ 1926071 w 10851102"/>
              <a:gd name="connsiteY3" fmla="*/ 0 h 18288"/>
              <a:gd name="connsiteX4" fmla="*/ 2278731 w 10851102"/>
              <a:gd name="connsiteY4" fmla="*/ 0 h 18288"/>
              <a:gd name="connsiteX5" fmla="*/ 2631392 w 10851102"/>
              <a:gd name="connsiteY5" fmla="*/ 0 h 18288"/>
              <a:gd name="connsiteX6" fmla="*/ 3526608 w 10851102"/>
              <a:gd name="connsiteY6" fmla="*/ 0 h 18288"/>
              <a:gd name="connsiteX7" fmla="*/ 4204802 w 10851102"/>
              <a:gd name="connsiteY7" fmla="*/ 0 h 18288"/>
              <a:gd name="connsiteX8" fmla="*/ 4557463 w 10851102"/>
              <a:gd name="connsiteY8" fmla="*/ 0 h 18288"/>
              <a:gd name="connsiteX9" fmla="*/ 5235657 w 10851102"/>
              <a:gd name="connsiteY9" fmla="*/ 0 h 18288"/>
              <a:gd name="connsiteX10" fmla="*/ 6130873 w 10851102"/>
              <a:gd name="connsiteY10" fmla="*/ 0 h 18288"/>
              <a:gd name="connsiteX11" fmla="*/ 6700555 w 10851102"/>
              <a:gd name="connsiteY11" fmla="*/ 0 h 18288"/>
              <a:gd name="connsiteX12" fmla="*/ 7270238 w 10851102"/>
              <a:gd name="connsiteY12" fmla="*/ 0 h 18288"/>
              <a:gd name="connsiteX13" fmla="*/ 7948432 w 10851102"/>
              <a:gd name="connsiteY13" fmla="*/ 0 h 18288"/>
              <a:gd name="connsiteX14" fmla="*/ 8735137 w 10851102"/>
              <a:gd name="connsiteY14" fmla="*/ 0 h 18288"/>
              <a:gd name="connsiteX15" fmla="*/ 9521842 w 10851102"/>
              <a:gd name="connsiteY15" fmla="*/ 0 h 18288"/>
              <a:gd name="connsiteX16" fmla="*/ 10851102 w 10851102"/>
              <a:gd name="connsiteY16" fmla="*/ 0 h 18288"/>
              <a:gd name="connsiteX17" fmla="*/ 10851102 w 10851102"/>
              <a:gd name="connsiteY17" fmla="*/ 18288 h 18288"/>
              <a:gd name="connsiteX18" fmla="*/ 10389930 w 10851102"/>
              <a:gd name="connsiteY18" fmla="*/ 18288 h 18288"/>
              <a:gd name="connsiteX19" fmla="*/ 9494714 w 10851102"/>
              <a:gd name="connsiteY19" fmla="*/ 18288 h 18288"/>
              <a:gd name="connsiteX20" fmla="*/ 8816520 w 10851102"/>
              <a:gd name="connsiteY20" fmla="*/ 18288 h 18288"/>
              <a:gd name="connsiteX21" fmla="*/ 8463860 w 10851102"/>
              <a:gd name="connsiteY21" fmla="*/ 18288 h 18288"/>
              <a:gd name="connsiteX22" fmla="*/ 7785666 w 10851102"/>
              <a:gd name="connsiteY22" fmla="*/ 18288 h 18288"/>
              <a:gd name="connsiteX23" fmla="*/ 7215983 w 10851102"/>
              <a:gd name="connsiteY23" fmla="*/ 18288 h 18288"/>
              <a:gd name="connsiteX24" fmla="*/ 6646300 w 10851102"/>
              <a:gd name="connsiteY24" fmla="*/ 18288 h 18288"/>
              <a:gd name="connsiteX25" fmla="*/ 6076617 w 10851102"/>
              <a:gd name="connsiteY25" fmla="*/ 18288 h 18288"/>
              <a:gd name="connsiteX26" fmla="*/ 5506934 w 10851102"/>
              <a:gd name="connsiteY26" fmla="*/ 18288 h 18288"/>
              <a:gd name="connsiteX27" fmla="*/ 4720229 w 10851102"/>
              <a:gd name="connsiteY27" fmla="*/ 18288 h 18288"/>
              <a:gd name="connsiteX28" fmla="*/ 4042035 w 10851102"/>
              <a:gd name="connsiteY28" fmla="*/ 18288 h 18288"/>
              <a:gd name="connsiteX29" fmla="*/ 3689375 w 10851102"/>
              <a:gd name="connsiteY29" fmla="*/ 18288 h 18288"/>
              <a:gd name="connsiteX30" fmla="*/ 3119692 w 10851102"/>
              <a:gd name="connsiteY30" fmla="*/ 18288 h 18288"/>
              <a:gd name="connsiteX31" fmla="*/ 2332987 w 10851102"/>
              <a:gd name="connsiteY31" fmla="*/ 18288 h 18288"/>
              <a:gd name="connsiteX32" fmla="*/ 1871815 w 10851102"/>
              <a:gd name="connsiteY32" fmla="*/ 18288 h 18288"/>
              <a:gd name="connsiteX33" fmla="*/ 976599 w 10851102"/>
              <a:gd name="connsiteY33" fmla="*/ 18288 h 18288"/>
              <a:gd name="connsiteX34" fmla="*/ 0 w 10851102"/>
              <a:gd name="connsiteY34" fmla="*/ 18288 h 18288"/>
              <a:gd name="connsiteX35" fmla="*/ 0 w 10851102"/>
              <a:gd name="connsiteY35" fmla="*/ 0 h 18288"/>
              <a:gd name="connsiteX0" fmla="*/ 0 w 10851102"/>
              <a:gd name="connsiteY0" fmla="*/ 0 h 18288"/>
              <a:gd name="connsiteX1" fmla="*/ 569683 w 10851102"/>
              <a:gd name="connsiteY1" fmla="*/ 0 h 18288"/>
              <a:gd name="connsiteX2" fmla="*/ 922344 w 10851102"/>
              <a:gd name="connsiteY2" fmla="*/ 0 h 18288"/>
              <a:gd name="connsiteX3" fmla="*/ 1817560 w 10851102"/>
              <a:gd name="connsiteY3" fmla="*/ 0 h 18288"/>
              <a:gd name="connsiteX4" fmla="*/ 2387242 w 10851102"/>
              <a:gd name="connsiteY4" fmla="*/ 0 h 18288"/>
              <a:gd name="connsiteX5" fmla="*/ 2956925 w 10851102"/>
              <a:gd name="connsiteY5" fmla="*/ 0 h 18288"/>
              <a:gd name="connsiteX6" fmla="*/ 3852141 w 10851102"/>
              <a:gd name="connsiteY6" fmla="*/ 0 h 18288"/>
              <a:gd name="connsiteX7" fmla="*/ 4313313 w 10851102"/>
              <a:gd name="connsiteY7" fmla="*/ 0 h 18288"/>
              <a:gd name="connsiteX8" fmla="*/ 5208529 w 10851102"/>
              <a:gd name="connsiteY8" fmla="*/ 0 h 18288"/>
              <a:gd name="connsiteX9" fmla="*/ 6103745 w 10851102"/>
              <a:gd name="connsiteY9" fmla="*/ 0 h 18288"/>
              <a:gd name="connsiteX10" fmla="*/ 6781939 w 10851102"/>
              <a:gd name="connsiteY10" fmla="*/ 0 h 18288"/>
              <a:gd name="connsiteX11" fmla="*/ 7677155 w 10851102"/>
              <a:gd name="connsiteY11" fmla="*/ 0 h 18288"/>
              <a:gd name="connsiteX12" fmla="*/ 8246838 w 10851102"/>
              <a:gd name="connsiteY12" fmla="*/ 0 h 18288"/>
              <a:gd name="connsiteX13" fmla="*/ 8816520 w 10851102"/>
              <a:gd name="connsiteY13" fmla="*/ 0 h 18288"/>
              <a:gd name="connsiteX14" fmla="*/ 9603225 w 10851102"/>
              <a:gd name="connsiteY14" fmla="*/ 0 h 18288"/>
              <a:gd name="connsiteX15" fmla="*/ 10172908 w 10851102"/>
              <a:gd name="connsiteY15" fmla="*/ 0 h 18288"/>
              <a:gd name="connsiteX16" fmla="*/ 10851102 w 10851102"/>
              <a:gd name="connsiteY16" fmla="*/ 0 h 18288"/>
              <a:gd name="connsiteX17" fmla="*/ 10851102 w 10851102"/>
              <a:gd name="connsiteY17" fmla="*/ 18288 h 18288"/>
              <a:gd name="connsiteX18" fmla="*/ 10064397 w 10851102"/>
              <a:gd name="connsiteY18" fmla="*/ 18288 h 18288"/>
              <a:gd name="connsiteX19" fmla="*/ 9711736 w 10851102"/>
              <a:gd name="connsiteY19" fmla="*/ 18288 h 18288"/>
              <a:gd name="connsiteX20" fmla="*/ 9250564 w 10851102"/>
              <a:gd name="connsiteY20" fmla="*/ 18288 h 18288"/>
              <a:gd name="connsiteX21" fmla="*/ 8355349 w 10851102"/>
              <a:gd name="connsiteY21" fmla="*/ 18288 h 18288"/>
              <a:gd name="connsiteX22" fmla="*/ 7677155 w 10851102"/>
              <a:gd name="connsiteY22" fmla="*/ 18288 h 18288"/>
              <a:gd name="connsiteX23" fmla="*/ 7215983 w 10851102"/>
              <a:gd name="connsiteY23" fmla="*/ 18288 h 18288"/>
              <a:gd name="connsiteX24" fmla="*/ 6537789 w 10851102"/>
              <a:gd name="connsiteY24" fmla="*/ 18288 h 18288"/>
              <a:gd name="connsiteX25" fmla="*/ 6185128 w 10851102"/>
              <a:gd name="connsiteY25" fmla="*/ 18288 h 18288"/>
              <a:gd name="connsiteX26" fmla="*/ 5832467 w 10851102"/>
              <a:gd name="connsiteY26" fmla="*/ 18288 h 18288"/>
              <a:gd name="connsiteX27" fmla="*/ 5154273 w 10851102"/>
              <a:gd name="connsiteY27" fmla="*/ 18288 h 18288"/>
              <a:gd name="connsiteX28" fmla="*/ 4693102 w 10851102"/>
              <a:gd name="connsiteY28" fmla="*/ 18288 h 18288"/>
              <a:gd name="connsiteX29" fmla="*/ 3906397 w 10851102"/>
              <a:gd name="connsiteY29" fmla="*/ 18288 h 18288"/>
              <a:gd name="connsiteX30" fmla="*/ 3445225 w 10851102"/>
              <a:gd name="connsiteY30" fmla="*/ 18288 h 18288"/>
              <a:gd name="connsiteX31" fmla="*/ 2658520 w 10851102"/>
              <a:gd name="connsiteY31" fmla="*/ 18288 h 18288"/>
              <a:gd name="connsiteX32" fmla="*/ 2305859 w 10851102"/>
              <a:gd name="connsiteY32" fmla="*/ 18288 h 18288"/>
              <a:gd name="connsiteX33" fmla="*/ 1519154 w 10851102"/>
              <a:gd name="connsiteY33" fmla="*/ 18288 h 18288"/>
              <a:gd name="connsiteX34" fmla="*/ 1057982 w 10851102"/>
              <a:gd name="connsiteY34" fmla="*/ 18288 h 18288"/>
              <a:gd name="connsiteX35" fmla="*/ 705322 w 10851102"/>
              <a:gd name="connsiteY35" fmla="*/ 18288 h 18288"/>
              <a:gd name="connsiteX36" fmla="*/ 0 w 10851102"/>
              <a:gd name="connsiteY36" fmla="*/ 18288 h 18288"/>
              <a:gd name="connsiteX37" fmla="*/ 0 w 10851102"/>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51102" h="18288" fill="none" extrusionOk="0">
                <a:moveTo>
                  <a:pt x="0" y="0"/>
                </a:moveTo>
                <a:cubicBezTo>
                  <a:pt x="188417" y="-6288"/>
                  <a:pt x="350285" y="13553"/>
                  <a:pt x="461172" y="0"/>
                </a:cubicBezTo>
                <a:cubicBezTo>
                  <a:pt x="563778" y="-7906"/>
                  <a:pt x="999178" y="-43693"/>
                  <a:pt x="1139366" y="0"/>
                </a:cubicBezTo>
                <a:cubicBezTo>
                  <a:pt x="1316373" y="28259"/>
                  <a:pt x="1739443" y="14382"/>
                  <a:pt x="1926071" y="0"/>
                </a:cubicBezTo>
                <a:cubicBezTo>
                  <a:pt x="2138624" y="-6816"/>
                  <a:pt x="2174931" y="-17430"/>
                  <a:pt x="2278731" y="0"/>
                </a:cubicBezTo>
                <a:cubicBezTo>
                  <a:pt x="2384297" y="-6160"/>
                  <a:pt x="2525288" y="-3774"/>
                  <a:pt x="2631392" y="0"/>
                </a:cubicBezTo>
                <a:cubicBezTo>
                  <a:pt x="2680123" y="-5396"/>
                  <a:pt x="3224033" y="2313"/>
                  <a:pt x="3526608" y="0"/>
                </a:cubicBezTo>
                <a:cubicBezTo>
                  <a:pt x="3857339" y="-35225"/>
                  <a:pt x="4077106" y="-33420"/>
                  <a:pt x="4204802" y="0"/>
                </a:cubicBezTo>
                <a:cubicBezTo>
                  <a:pt x="4369832" y="24684"/>
                  <a:pt x="4395016" y="1759"/>
                  <a:pt x="4557463" y="0"/>
                </a:cubicBezTo>
                <a:cubicBezTo>
                  <a:pt x="4715931" y="18949"/>
                  <a:pt x="4916764" y="-12060"/>
                  <a:pt x="5235657" y="0"/>
                </a:cubicBezTo>
                <a:cubicBezTo>
                  <a:pt x="5546931" y="-1385"/>
                  <a:pt x="5740378" y="53249"/>
                  <a:pt x="6130873" y="0"/>
                </a:cubicBezTo>
                <a:cubicBezTo>
                  <a:pt x="6447783" y="-30916"/>
                  <a:pt x="6579901" y="-6688"/>
                  <a:pt x="6700555" y="0"/>
                </a:cubicBezTo>
                <a:cubicBezTo>
                  <a:pt x="6787588" y="-4332"/>
                  <a:pt x="7036705" y="18324"/>
                  <a:pt x="7270238" y="0"/>
                </a:cubicBezTo>
                <a:cubicBezTo>
                  <a:pt x="7488550" y="-21007"/>
                  <a:pt x="7654769" y="-1990"/>
                  <a:pt x="7948432" y="0"/>
                </a:cubicBezTo>
                <a:cubicBezTo>
                  <a:pt x="8221526" y="-85"/>
                  <a:pt x="8540897" y="38731"/>
                  <a:pt x="8735137" y="0"/>
                </a:cubicBezTo>
                <a:cubicBezTo>
                  <a:pt x="8909820" y="-45485"/>
                  <a:pt x="9289096" y="-43478"/>
                  <a:pt x="9521842" y="0"/>
                </a:cubicBezTo>
                <a:cubicBezTo>
                  <a:pt x="9726702" y="70336"/>
                  <a:pt x="10556624" y="-7417"/>
                  <a:pt x="10851102" y="0"/>
                </a:cubicBezTo>
                <a:cubicBezTo>
                  <a:pt x="10851283" y="4563"/>
                  <a:pt x="10851942" y="10185"/>
                  <a:pt x="10851102" y="18288"/>
                </a:cubicBezTo>
                <a:cubicBezTo>
                  <a:pt x="10670175" y="430"/>
                  <a:pt x="10523714" y="-10356"/>
                  <a:pt x="10389930" y="18288"/>
                </a:cubicBezTo>
                <a:cubicBezTo>
                  <a:pt x="10273310" y="6074"/>
                  <a:pt x="9796167" y="35333"/>
                  <a:pt x="9494714" y="18288"/>
                </a:cubicBezTo>
                <a:cubicBezTo>
                  <a:pt x="9227861" y="-30642"/>
                  <a:pt x="9137881" y="-4234"/>
                  <a:pt x="8816520" y="18288"/>
                </a:cubicBezTo>
                <a:cubicBezTo>
                  <a:pt x="8505326" y="59574"/>
                  <a:pt x="8646055" y="18164"/>
                  <a:pt x="8463860" y="18288"/>
                </a:cubicBezTo>
                <a:cubicBezTo>
                  <a:pt x="8303814" y="8242"/>
                  <a:pt x="8061455" y="-55406"/>
                  <a:pt x="7785666" y="18288"/>
                </a:cubicBezTo>
                <a:cubicBezTo>
                  <a:pt x="7501737" y="42294"/>
                  <a:pt x="7454710" y="16239"/>
                  <a:pt x="7215983" y="18288"/>
                </a:cubicBezTo>
                <a:cubicBezTo>
                  <a:pt x="6972775" y="35913"/>
                  <a:pt x="6919920" y="-7024"/>
                  <a:pt x="6646300" y="18288"/>
                </a:cubicBezTo>
                <a:cubicBezTo>
                  <a:pt x="6383120" y="32808"/>
                  <a:pt x="6217005" y="21952"/>
                  <a:pt x="6076617" y="18288"/>
                </a:cubicBezTo>
                <a:cubicBezTo>
                  <a:pt x="5971842" y="7100"/>
                  <a:pt x="5675149" y="10041"/>
                  <a:pt x="5506934" y="18288"/>
                </a:cubicBezTo>
                <a:cubicBezTo>
                  <a:pt x="5421288" y="30722"/>
                  <a:pt x="5079712" y="119606"/>
                  <a:pt x="4720229" y="18288"/>
                </a:cubicBezTo>
                <a:cubicBezTo>
                  <a:pt x="4340896" y="-29852"/>
                  <a:pt x="4254366" y="34595"/>
                  <a:pt x="4042035" y="18288"/>
                </a:cubicBezTo>
                <a:cubicBezTo>
                  <a:pt x="3848325" y="-3636"/>
                  <a:pt x="3837560" y="18547"/>
                  <a:pt x="3689375" y="18288"/>
                </a:cubicBezTo>
                <a:cubicBezTo>
                  <a:pt x="3547018" y="26154"/>
                  <a:pt x="3417797" y="-90"/>
                  <a:pt x="3119692" y="18288"/>
                </a:cubicBezTo>
                <a:cubicBezTo>
                  <a:pt x="2869463" y="16857"/>
                  <a:pt x="2705026" y="-37858"/>
                  <a:pt x="2332987" y="18288"/>
                </a:cubicBezTo>
                <a:cubicBezTo>
                  <a:pt x="1978013" y="43255"/>
                  <a:pt x="1992323" y="36701"/>
                  <a:pt x="1871815" y="18288"/>
                </a:cubicBezTo>
                <a:cubicBezTo>
                  <a:pt x="1810640" y="18377"/>
                  <a:pt x="1235041" y="64"/>
                  <a:pt x="976599" y="18288"/>
                </a:cubicBezTo>
                <a:cubicBezTo>
                  <a:pt x="700795" y="-12039"/>
                  <a:pt x="249930" y="45395"/>
                  <a:pt x="0" y="18288"/>
                </a:cubicBezTo>
                <a:cubicBezTo>
                  <a:pt x="-570" y="9383"/>
                  <a:pt x="151" y="3492"/>
                  <a:pt x="0" y="0"/>
                </a:cubicBezTo>
                <a:close/>
              </a:path>
              <a:path w="10851102" h="18288" stroke="0" extrusionOk="0">
                <a:moveTo>
                  <a:pt x="0" y="0"/>
                </a:moveTo>
                <a:cubicBezTo>
                  <a:pt x="239680" y="-7924"/>
                  <a:pt x="318955" y="-7377"/>
                  <a:pt x="569683" y="0"/>
                </a:cubicBezTo>
                <a:cubicBezTo>
                  <a:pt x="824587" y="16865"/>
                  <a:pt x="761000" y="14479"/>
                  <a:pt x="922344" y="0"/>
                </a:cubicBezTo>
                <a:cubicBezTo>
                  <a:pt x="1099425" y="-9656"/>
                  <a:pt x="1557568" y="6561"/>
                  <a:pt x="1817560" y="0"/>
                </a:cubicBezTo>
                <a:cubicBezTo>
                  <a:pt x="2103003" y="21814"/>
                  <a:pt x="2189663" y="1819"/>
                  <a:pt x="2387242" y="0"/>
                </a:cubicBezTo>
                <a:cubicBezTo>
                  <a:pt x="2581843" y="-14968"/>
                  <a:pt x="2705567" y="6730"/>
                  <a:pt x="2956925" y="0"/>
                </a:cubicBezTo>
                <a:cubicBezTo>
                  <a:pt x="3195893" y="-8358"/>
                  <a:pt x="3645278" y="-15558"/>
                  <a:pt x="3852141" y="0"/>
                </a:cubicBezTo>
                <a:cubicBezTo>
                  <a:pt x="4071575" y="19281"/>
                  <a:pt x="4215632" y="-16498"/>
                  <a:pt x="4313313" y="0"/>
                </a:cubicBezTo>
                <a:cubicBezTo>
                  <a:pt x="4471953" y="13239"/>
                  <a:pt x="4916777" y="19670"/>
                  <a:pt x="5208529" y="0"/>
                </a:cubicBezTo>
                <a:cubicBezTo>
                  <a:pt x="5434449" y="44704"/>
                  <a:pt x="5792916" y="37705"/>
                  <a:pt x="6103745" y="0"/>
                </a:cubicBezTo>
                <a:cubicBezTo>
                  <a:pt x="6452198" y="-38158"/>
                  <a:pt x="6490682" y="-10295"/>
                  <a:pt x="6781939" y="0"/>
                </a:cubicBezTo>
                <a:cubicBezTo>
                  <a:pt x="7053429" y="46381"/>
                  <a:pt x="7336436" y="74119"/>
                  <a:pt x="7677155" y="0"/>
                </a:cubicBezTo>
                <a:cubicBezTo>
                  <a:pt x="8043723" y="-30267"/>
                  <a:pt x="8097740" y="15833"/>
                  <a:pt x="8246838" y="0"/>
                </a:cubicBezTo>
                <a:cubicBezTo>
                  <a:pt x="8384885" y="-6051"/>
                  <a:pt x="8539633" y="18505"/>
                  <a:pt x="8816520" y="0"/>
                </a:cubicBezTo>
                <a:cubicBezTo>
                  <a:pt x="9053315" y="-18468"/>
                  <a:pt x="9322402" y="441"/>
                  <a:pt x="9603225" y="0"/>
                </a:cubicBezTo>
                <a:cubicBezTo>
                  <a:pt x="9844320" y="6634"/>
                  <a:pt x="9961217" y="9594"/>
                  <a:pt x="10172908" y="0"/>
                </a:cubicBezTo>
                <a:cubicBezTo>
                  <a:pt x="10384747" y="21914"/>
                  <a:pt x="10672737" y="47408"/>
                  <a:pt x="10851102" y="0"/>
                </a:cubicBezTo>
                <a:cubicBezTo>
                  <a:pt x="10851482" y="8302"/>
                  <a:pt x="10850890" y="14788"/>
                  <a:pt x="10851102" y="18288"/>
                </a:cubicBezTo>
                <a:cubicBezTo>
                  <a:pt x="10498083" y="6385"/>
                  <a:pt x="10386418" y="29524"/>
                  <a:pt x="10064397" y="18288"/>
                </a:cubicBezTo>
                <a:cubicBezTo>
                  <a:pt x="9757110" y="-12859"/>
                  <a:pt x="9882718" y="35572"/>
                  <a:pt x="9711736" y="18288"/>
                </a:cubicBezTo>
                <a:cubicBezTo>
                  <a:pt x="9585538" y="22929"/>
                  <a:pt x="9440603" y="7407"/>
                  <a:pt x="9250564" y="18288"/>
                </a:cubicBezTo>
                <a:cubicBezTo>
                  <a:pt x="9075912" y="37484"/>
                  <a:pt x="8633849" y="60864"/>
                  <a:pt x="8355349" y="18288"/>
                </a:cubicBezTo>
                <a:cubicBezTo>
                  <a:pt x="8105361" y="-17061"/>
                  <a:pt x="7846492" y="-18912"/>
                  <a:pt x="7677155" y="18288"/>
                </a:cubicBezTo>
                <a:cubicBezTo>
                  <a:pt x="7517681" y="50311"/>
                  <a:pt x="7436572" y="17015"/>
                  <a:pt x="7215983" y="18288"/>
                </a:cubicBezTo>
                <a:cubicBezTo>
                  <a:pt x="7025353" y="-12292"/>
                  <a:pt x="6681619" y="48723"/>
                  <a:pt x="6537789" y="18288"/>
                </a:cubicBezTo>
                <a:cubicBezTo>
                  <a:pt x="6413808" y="20739"/>
                  <a:pt x="6264886" y="28155"/>
                  <a:pt x="6185128" y="18288"/>
                </a:cubicBezTo>
                <a:cubicBezTo>
                  <a:pt x="6105718" y="-12957"/>
                  <a:pt x="5897346" y="9948"/>
                  <a:pt x="5832467" y="18288"/>
                </a:cubicBezTo>
                <a:cubicBezTo>
                  <a:pt x="5808951" y="12879"/>
                  <a:pt x="5441376" y="-46828"/>
                  <a:pt x="5154273" y="18288"/>
                </a:cubicBezTo>
                <a:cubicBezTo>
                  <a:pt x="4878507" y="56182"/>
                  <a:pt x="4810454" y="3167"/>
                  <a:pt x="4693102" y="18288"/>
                </a:cubicBezTo>
                <a:cubicBezTo>
                  <a:pt x="4561574" y="17290"/>
                  <a:pt x="4203604" y="20612"/>
                  <a:pt x="3906397" y="18288"/>
                </a:cubicBezTo>
                <a:cubicBezTo>
                  <a:pt x="3626019" y="52368"/>
                  <a:pt x="3663077" y="16207"/>
                  <a:pt x="3445225" y="18288"/>
                </a:cubicBezTo>
                <a:cubicBezTo>
                  <a:pt x="3190051" y="26549"/>
                  <a:pt x="2905011" y="-73016"/>
                  <a:pt x="2658520" y="18288"/>
                </a:cubicBezTo>
                <a:cubicBezTo>
                  <a:pt x="2405899" y="59162"/>
                  <a:pt x="2454989" y="13560"/>
                  <a:pt x="2305859" y="18288"/>
                </a:cubicBezTo>
                <a:cubicBezTo>
                  <a:pt x="2162581" y="58702"/>
                  <a:pt x="1818678" y="3978"/>
                  <a:pt x="1519154" y="18288"/>
                </a:cubicBezTo>
                <a:cubicBezTo>
                  <a:pt x="1277231" y="8229"/>
                  <a:pt x="1250559" y="13986"/>
                  <a:pt x="1057982" y="18288"/>
                </a:cubicBezTo>
                <a:cubicBezTo>
                  <a:pt x="870981" y="30051"/>
                  <a:pt x="831418" y="16992"/>
                  <a:pt x="705322" y="18288"/>
                </a:cubicBezTo>
                <a:cubicBezTo>
                  <a:pt x="550051" y="22745"/>
                  <a:pt x="217599" y="31281"/>
                  <a:pt x="0" y="18288"/>
                </a:cubicBezTo>
                <a:cubicBezTo>
                  <a:pt x="98" y="11241"/>
                  <a:pt x="-655" y="7485"/>
                  <a:pt x="0" y="0"/>
                </a:cubicBezTo>
                <a:close/>
              </a:path>
              <a:path w="10851102" h="18288" fill="none" stroke="0" extrusionOk="0">
                <a:moveTo>
                  <a:pt x="0" y="0"/>
                </a:moveTo>
                <a:cubicBezTo>
                  <a:pt x="180941" y="-17598"/>
                  <a:pt x="338196" y="1311"/>
                  <a:pt x="461172" y="0"/>
                </a:cubicBezTo>
                <a:cubicBezTo>
                  <a:pt x="599599" y="8385"/>
                  <a:pt x="934356" y="-14052"/>
                  <a:pt x="1139366" y="0"/>
                </a:cubicBezTo>
                <a:cubicBezTo>
                  <a:pt x="1275654" y="44732"/>
                  <a:pt x="1705965" y="18570"/>
                  <a:pt x="1926071" y="0"/>
                </a:cubicBezTo>
                <a:cubicBezTo>
                  <a:pt x="2140534" y="-11077"/>
                  <a:pt x="2180153" y="-10562"/>
                  <a:pt x="2278731" y="0"/>
                </a:cubicBezTo>
                <a:cubicBezTo>
                  <a:pt x="2402338" y="15361"/>
                  <a:pt x="2525688" y="-338"/>
                  <a:pt x="2631392" y="0"/>
                </a:cubicBezTo>
                <a:cubicBezTo>
                  <a:pt x="2734207" y="-11476"/>
                  <a:pt x="3190487" y="42493"/>
                  <a:pt x="3526608" y="0"/>
                </a:cubicBezTo>
                <a:cubicBezTo>
                  <a:pt x="3839652" y="-57442"/>
                  <a:pt x="4034155" y="-20697"/>
                  <a:pt x="4204802" y="0"/>
                </a:cubicBezTo>
                <a:cubicBezTo>
                  <a:pt x="4371218" y="32280"/>
                  <a:pt x="4400910" y="6289"/>
                  <a:pt x="4557463" y="0"/>
                </a:cubicBezTo>
                <a:cubicBezTo>
                  <a:pt x="4704322" y="-7332"/>
                  <a:pt x="4979048" y="45841"/>
                  <a:pt x="5235657" y="0"/>
                </a:cubicBezTo>
                <a:cubicBezTo>
                  <a:pt x="5558555" y="29468"/>
                  <a:pt x="5791022" y="57900"/>
                  <a:pt x="6130873" y="0"/>
                </a:cubicBezTo>
                <a:cubicBezTo>
                  <a:pt x="6475301" y="-35257"/>
                  <a:pt x="6587462" y="25321"/>
                  <a:pt x="6700555" y="0"/>
                </a:cubicBezTo>
                <a:cubicBezTo>
                  <a:pt x="6843610" y="-36653"/>
                  <a:pt x="7039908" y="-3683"/>
                  <a:pt x="7270238" y="0"/>
                </a:cubicBezTo>
                <a:cubicBezTo>
                  <a:pt x="7478623" y="-4230"/>
                  <a:pt x="7620334" y="-12110"/>
                  <a:pt x="7948432" y="0"/>
                </a:cubicBezTo>
                <a:cubicBezTo>
                  <a:pt x="8250190" y="3014"/>
                  <a:pt x="8530806" y="-6602"/>
                  <a:pt x="8735137" y="0"/>
                </a:cubicBezTo>
                <a:cubicBezTo>
                  <a:pt x="8921166" y="-58521"/>
                  <a:pt x="9240112" y="-174"/>
                  <a:pt x="9521842" y="0"/>
                </a:cubicBezTo>
                <a:cubicBezTo>
                  <a:pt x="9739235" y="57693"/>
                  <a:pt x="10609635" y="-11792"/>
                  <a:pt x="10851102" y="0"/>
                </a:cubicBezTo>
                <a:cubicBezTo>
                  <a:pt x="10851724" y="5014"/>
                  <a:pt x="10852556" y="8654"/>
                  <a:pt x="10851102" y="18288"/>
                </a:cubicBezTo>
                <a:cubicBezTo>
                  <a:pt x="10660229" y="25143"/>
                  <a:pt x="10503210" y="-1799"/>
                  <a:pt x="10389930" y="18288"/>
                </a:cubicBezTo>
                <a:cubicBezTo>
                  <a:pt x="10273258" y="73937"/>
                  <a:pt x="9712509" y="91204"/>
                  <a:pt x="9494714" y="18288"/>
                </a:cubicBezTo>
                <a:cubicBezTo>
                  <a:pt x="9217538" y="-30343"/>
                  <a:pt x="9114700" y="-175"/>
                  <a:pt x="8816520" y="18288"/>
                </a:cubicBezTo>
                <a:cubicBezTo>
                  <a:pt x="8515315" y="48005"/>
                  <a:pt x="8631428" y="38252"/>
                  <a:pt x="8463860" y="18288"/>
                </a:cubicBezTo>
                <a:cubicBezTo>
                  <a:pt x="8289761" y="14540"/>
                  <a:pt x="8059737" y="-12915"/>
                  <a:pt x="7785666" y="18288"/>
                </a:cubicBezTo>
                <a:cubicBezTo>
                  <a:pt x="7513139" y="44133"/>
                  <a:pt x="7452955" y="4700"/>
                  <a:pt x="7215983" y="18288"/>
                </a:cubicBezTo>
                <a:cubicBezTo>
                  <a:pt x="6987976" y="27841"/>
                  <a:pt x="6907234" y="-3323"/>
                  <a:pt x="6646300" y="18288"/>
                </a:cubicBezTo>
                <a:cubicBezTo>
                  <a:pt x="6374518" y="57127"/>
                  <a:pt x="6187272" y="-6545"/>
                  <a:pt x="6076617" y="18288"/>
                </a:cubicBezTo>
                <a:cubicBezTo>
                  <a:pt x="5988713" y="3889"/>
                  <a:pt x="5666834" y="-4499"/>
                  <a:pt x="5506934" y="18288"/>
                </a:cubicBezTo>
                <a:cubicBezTo>
                  <a:pt x="5343541" y="13574"/>
                  <a:pt x="5102260" y="30151"/>
                  <a:pt x="4720229" y="18288"/>
                </a:cubicBezTo>
                <a:cubicBezTo>
                  <a:pt x="4351250" y="-12489"/>
                  <a:pt x="4245321" y="62052"/>
                  <a:pt x="4042035" y="18288"/>
                </a:cubicBezTo>
                <a:cubicBezTo>
                  <a:pt x="3849168" y="600"/>
                  <a:pt x="3835843" y="21019"/>
                  <a:pt x="3689375" y="18288"/>
                </a:cubicBezTo>
                <a:cubicBezTo>
                  <a:pt x="3571889" y="25509"/>
                  <a:pt x="3382199" y="-20385"/>
                  <a:pt x="3119692" y="18288"/>
                </a:cubicBezTo>
                <a:cubicBezTo>
                  <a:pt x="2880956" y="36990"/>
                  <a:pt x="2710578" y="14922"/>
                  <a:pt x="2332987" y="18288"/>
                </a:cubicBezTo>
                <a:cubicBezTo>
                  <a:pt x="1977435" y="44288"/>
                  <a:pt x="1990786" y="39401"/>
                  <a:pt x="1871815" y="18288"/>
                </a:cubicBezTo>
                <a:cubicBezTo>
                  <a:pt x="1768684" y="13446"/>
                  <a:pt x="1226066" y="-2809"/>
                  <a:pt x="976599" y="18288"/>
                </a:cubicBezTo>
                <a:cubicBezTo>
                  <a:pt x="679343" y="68837"/>
                  <a:pt x="271927" y="38239"/>
                  <a:pt x="0" y="18288"/>
                </a:cubicBezTo>
                <a:cubicBezTo>
                  <a:pt x="105" y="9128"/>
                  <a:pt x="-166" y="382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0851102"/>
                      <a:gd name="connsiteY0" fmla="*/ 0 h 18288"/>
                      <a:gd name="connsiteX1" fmla="*/ 461172 w 10851102"/>
                      <a:gd name="connsiteY1" fmla="*/ 0 h 18288"/>
                      <a:gd name="connsiteX2" fmla="*/ 1139366 w 10851102"/>
                      <a:gd name="connsiteY2" fmla="*/ 0 h 18288"/>
                      <a:gd name="connsiteX3" fmla="*/ 1926071 w 10851102"/>
                      <a:gd name="connsiteY3" fmla="*/ 0 h 18288"/>
                      <a:gd name="connsiteX4" fmla="*/ 2278731 w 10851102"/>
                      <a:gd name="connsiteY4" fmla="*/ 0 h 18288"/>
                      <a:gd name="connsiteX5" fmla="*/ 2631392 w 10851102"/>
                      <a:gd name="connsiteY5" fmla="*/ 0 h 18288"/>
                      <a:gd name="connsiteX6" fmla="*/ 3526608 w 10851102"/>
                      <a:gd name="connsiteY6" fmla="*/ 0 h 18288"/>
                      <a:gd name="connsiteX7" fmla="*/ 4204802 w 10851102"/>
                      <a:gd name="connsiteY7" fmla="*/ 0 h 18288"/>
                      <a:gd name="connsiteX8" fmla="*/ 4557463 w 10851102"/>
                      <a:gd name="connsiteY8" fmla="*/ 0 h 18288"/>
                      <a:gd name="connsiteX9" fmla="*/ 5235657 w 10851102"/>
                      <a:gd name="connsiteY9" fmla="*/ 0 h 18288"/>
                      <a:gd name="connsiteX10" fmla="*/ 6130873 w 10851102"/>
                      <a:gd name="connsiteY10" fmla="*/ 0 h 18288"/>
                      <a:gd name="connsiteX11" fmla="*/ 6700555 w 10851102"/>
                      <a:gd name="connsiteY11" fmla="*/ 0 h 18288"/>
                      <a:gd name="connsiteX12" fmla="*/ 7270238 w 10851102"/>
                      <a:gd name="connsiteY12" fmla="*/ 0 h 18288"/>
                      <a:gd name="connsiteX13" fmla="*/ 7948432 w 10851102"/>
                      <a:gd name="connsiteY13" fmla="*/ 0 h 18288"/>
                      <a:gd name="connsiteX14" fmla="*/ 8735137 w 10851102"/>
                      <a:gd name="connsiteY14" fmla="*/ 0 h 18288"/>
                      <a:gd name="connsiteX15" fmla="*/ 9521842 w 10851102"/>
                      <a:gd name="connsiteY15" fmla="*/ 0 h 18288"/>
                      <a:gd name="connsiteX16" fmla="*/ 10851102 w 10851102"/>
                      <a:gd name="connsiteY16" fmla="*/ 0 h 18288"/>
                      <a:gd name="connsiteX17" fmla="*/ 10851102 w 10851102"/>
                      <a:gd name="connsiteY17" fmla="*/ 18288 h 18288"/>
                      <a:gd name="connsiteX18" fmla="*/ 10389930 w 10851102"/>
                      <a:gd name="connsiteY18" fmla="*/ 18288 h 18288"/>
                      <a:gd name="connsiteX19" fmla="*/ 9494714 w 10851102"/>
                      <a:gd name="connsiteY19" fmla="*/ 18288 h 18288"/>
                      <a:gd name="connsiteX20" fmla="*/ 8816520 w 10851102"/>
                      <a:gd name="connsiteY20" fmla="*/ 18288 h 18288"/>
                      <a:gd name="connsiteX21" fmla="*/ 8463860 w 10851102"/>
                      <a:gd name="connsiteY21" fmla="*/ 18288 h 18288"/>
                      <a:gd name="connsiteX22" fmla="*/ 7785666 w 10851102"/>
                      <a:gd name="connsiteY22" fmla="*/ 18288 h 18288"/>
                      <a:gd name="connsiteX23" fmla="*/ 7215983 w 10851102"/>
                      <a:gd name="connsiteY23" fmla="*/ 18288 h 18288"/>
                      <a:gd name="connsiteX24" fmla="*/ 6646300 w 10851102"/>
                      <a:gd name="connsiteY24" fmla="*/ 18288 h 18288"/>
                      <a:gd name="connsiteX25" fmla="*/ 6076617 w 10851102"/>
                      <a:gd name="connsiteY25" fmla="*/ 18288 h 18288"/>
                      <a:gd name="connsiteX26" fmla="*/ 5506934 w 10851102"/>
                      <a:gd name="connsiteY26" fmla="*/ 18288 h 18288"/>
                      <a:gd name="connsiteX27" fmla="*/ 4720229 w 10851102"/>
                      <a:gd name="connsiteY27" fmla="*/ 18288 h 18288"/>
                      <a:gd name="connsiteX28" fmla="*/ 4042035 w 10851102"/>
                      <a:gd name="connsiteY28" fmla="*/ 18288 h 18288"/>
                      <a:gd name="connsiteX29" fmla="*/ 3689375 w 10851102"/>
                      <a:gd name="connsiteY29" fmla="*/ 18288 h 18288"/>
                      <a:gd name="connsiteX30" fmla="*/ 3119692 w 10851102"/>
                      <a:gd name="connsiteY30" fmla="*/ 18288 h 18288"/>
                      <a:gd name="connsiteX31" fmla="*/ 2332987 w 10851102"/>
                      <a:gd name="connsiteY31" fmla="*/ 18288 h 18288"/>
                      <a:gd name="connsiteX32" fmla="*/ 1871815 w 10851102"/>
                      <a:gd name="connsiteY32" fmla="*/ 18288 h 18288"/>
                      <a:gd name="connsiteX33" fmla="*/ 976599 w 10851102"/>
                      <a:gd name="connsiteY33" fmla="*/ 18288 h 18288"/>
                      <a:gd name="connsiteX34" fmla="*/ 0 w 10851102"/>
                      <a:gd name="connsiteY34" fmla="*/ 18288 h 18288"/>
                      <a:gd name="connsiteX35" fmla="*/ 0 w 10851102"/>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1102" h="18288" fill="none" extrusionOk="0">
                        <a:moveTo>
                          <a:pt x="0" y="0"/>
                        </a:moveTo>
                        <a:cubicBezTo>
                          <a:pt x="194610" y="-9166"/>
                          <a:pt x="349194" y="-2817"/>
                          <a:pt x="461172" y="0"/>
                        </a:cubicBezTo>
                        <a:cubicBezTo>
                          <a:pt x="573150" y="2817"/>
                          <a:pt x="972917" y="-15278"/>
                          <a:pt x="1139366" y="0"/>
                        </a:cubicBezTo>
                        <a:cubicBezTo>
                          <a:pt x="1305815" y="15278"/>
                          <a:pt x="1707707" y="8942"/>
                          <a:pt x="1926071" y="0"/>
                        </a:cubicBezTo>
                        <a:cubicBezTo>
                          <a:pt x="2144436" y="-8942"/>
                          <a:pt x="2175060" y="-12996"/>
                          <a:pt x="2278731" y="0"/>
                        </a:cubicBezTo>
                        <a:cubicBezTo>
                          <a:pt x="2382402" y="12996"/>
                          <a:pt x="2520545" y="10246"/>
                          <a:pt x="2631392" y="0"/>
                        </a:cubicBezTo>
                        <a:cubicBezTo>
                          <a:pt x="2742239" y="-10246"/>
                          <a:pt x="3210064" y="24061"/>
                          <a:pt x="3526608" y="0"/>
                        </a:cubicBezTo>
                        <a:cubicBezTo>
                          <a:pt x="3843152" y="-24061"/>
                          <a:pt x="4041311" y="-30642"/>
                          <a:pt x="4204802" y="0"/>
                        </a:cubicBezTo>
                        <a:cubicBezTo>
                          <a:pt x="4368293" y="30642"/>
                          <a:pt x="4394237" y="4685"/>
                          <a:pt x="4557463" y="0"/>
                        </a:cubicBezTo>
                        <a:cubicBezTo>
                          <a:pt x="4720689" y="-4685"/>
                          <a:pt x="4944210" y="17350"/>
                          <a:pt x="5235657" y="0"/>
                        </a:cubicBezTo>
                        <a:cubicBezTo>
                          <a:pt x="5527104" y="-17350"/>
                          <a:pt x="5789254" y="39584"/>
                          <a:pt x="6130873" y="0"/>
                        </a:cubicBezTo>
                        <a:cubicBezTo>
                          <a:pt x="6472492" y="-39584"/>
                          <a:pt x="6580368" y="16631"/>
                          <a:pt x="6700555" y="0"/>
                        </a:cubicBezTo>
                        <a:cubicBezTo>
                          <a:pt x="6820742" y="-16631"/>
                          <a:pt x="7037371" y="8250"/>
                          <a:pt x="7270238" y="0"/>
                        </a:cubicBezTo>
                        <a:cubicBezTo>
                          <a:pt x="7503105" y="-8250"/>
                          <a:pt x="7632008" y="-4055"/>
                          <a:pt x="7948432" y="0"/>
                        </a:cubicBezTo>
                        <a:cubicBezTo>
                          <a:pt x="8264856" y="4055"/>
                          <a:pt x="8550896" y="34351"/>
                          <a:pt x="8735137" y="0"/>
                        </a:cubicBezTo>
                        <a:cubicBezTo>
                          <a:pt x="8919379" y="-34351"/>
                          <a:pt x="9287879" y="-28066"/>
                          <a:pt x="9521842" y="0"/>
                        </a:cubicBezTo>
                        <a:cubicBezTo>
                          <a:pt x="9755805" y="28066"/>
                          <a:pt x="10570134" y="-41144"/>
                          <a:pt x="10851102" y="0"/>
                        </a:cubicBezTo>
                        <a:cubicBezTo>
                          <a:pt x="10851748" y="4451"/>
                          <a:pt x="10851592" y="9226"/>
                          <a:pt x="10851102" y="18288"/>
                        </a:cubicBezTo>
                        <a:cubicBezTo>
                          <a:pt x="10675242" y="1309"/>
                          <a:pt x="10524002" y="-2908"/>
                          <a:pt x="10389930" y="18288"/>
                        </a:cubicBezTo>
                        <a:cubicBezTo>
                          <a:pt x="10255858" y="39484"/>
                          <a:pt x="9773244" y="59176"/>
                          <a:pt x="9494714" y="18288"/>
                        </a:cubicBezTo>
                        <a:cubicBezTo>
                          <a:pt x="9216184" y="-22600"/>
                          <a:pt x="9131929" y="800"/>
                          <a:pt x="8816520" y="18288"/>
                        </a:cubicBezTo>
                        <a:cubicBezTo>
                          <a:pt x="8501111" y="35776"/>
                          <a:pt x="8634497" y="28985"/>
                          <a:pt x="8463860" y="18288"/>
                        </a:cubicBezTo>
                        <a:cubicBezTo>
                          <a:pt x="8293223" y="7591"/>
                          <a:pt x="8065500" y="-5268"/>
                          <a:pt x="7785666" y="18288"/>
                        </a:cubicBezTo>
                        <a:cubicBezTo>
                          <a:pt x="7505832" y="41844"/>
                          <a:pt x="7453436" y="14686"/>
                          <a:pt x="7215983" y="18288"/>
                        </a:cubicBezTo>
                        <a:cubicBezTo>
                          <a:pt x="6978530" y="21890"/>
                          <a:pt x="6912959" y="-4579"/>
                          <a:pt x="6646300" y="18288"/>
                        </a:cubicBezTo>
                        <a:cubicBezTo>
                          <a:pt x="6379641" y="41155"/>
                          <a:pt x="6192949" y="11334"/>
                          <a:pt x="6076617" y="18288"/>
                        </a:cubicBezTo>
                        <a:cubicBezTo>
                          <a:pt x="5960285" y="25242"/>
                          <a:pt x="5654491" y="16931"/>
                          <a:pt x="5506934" y="18288"/>
                        </a:cubicBezTo>
                        <a:cubicBezTo>
                          <a:pt x="5359377" y="19645"/>
                          <a:pt x="5074820" y="57133"/>
                          <a:pt x="4720229" y="18288"/>
                        </a:cubicBezTo>
                        <a:cubicBezTo>
                          <a:pt x="4365638" y="-20557"/>
                          <a:pt x="4235643" y="35829"/>
                          <a:pt x="4042035" y="18288"/>
                        </a:cubicBezTo>
                        <a:cubicBezTo>
                          <a:pt x="3848427" y="747"/>
                          <a:pt x="3836250" y="19497"/>
                          <a:pt x="3689375" y="18288"/>
                        </a:cubicBezTo>
                        <a:cubicBezTo>
                          <a:pt x="3542500" y="17079"/>
                          <a:pt x="3388619" y="546"/>
                          <a:pt x="3119692" y="18288"/>
                        </a:cubicBezTo>
                        <a:cubicBezTo>
                          <a:pt x="2850765" y="36030"/>
                          <a:pt x="2691101" y="-5259"/>
                          <a:pt x="2332987" y="18288"/>
                        </a:cubicBezTo>
                        <a:cubicBezTo>
                          <a:pt x="1974873" y="41835"/>
                          <a:pt x="1990372" y="38390"/>
                          <a:pt x="1871815" y="18288"/>
                        </a:cubicBezTo>
                        <a:cubicBezTo>
                          <a:pt x="1753258" y="-1814"/>
                          <a:pt x="1233786" y="7515"/>
                          <a:pt x="976599" y="18288"/>
                        </a:cubicBezTo>
                        <a:cubicBezTo>
                          <a:pt x="719412" y="29061"/>
                          <a:pt x="248269" y="32929"/>
                          <a:pt x="0" y="18288"/>
                        </a:cubicBezTo>
                        <a:cubicBezTo>
                          <a:pt x="-213" y="9468"/>
                          <a:pt x="187" y="4459"/>
                          <a:pt x="0" y="0"/>
                        </a:cubicBezTo>
                        <a:close/>
                      </a:path>
                      <a:path w="10851102" h="18288" stroke="0" extrusionOk="0">
                        <a:moveTo>
                          <a:pt x="0" y="0"/>
                        </a:moveTo>
                        <a:cubicBezTo>
                          <a:pt x="249512" y="603"/>
                          <a:pt x="322886" y="-12005"/>
                          <a:pt x="569683" y="0"/>
                        </a:cubicBezTo>
                        <a:cubicBezTo>
                          <a:pt x="816480" y="12005"/>
                          <a:pt x="757534" y="14978"/>
                          <a:pt x="922344" y="0"/>
                        </a:cubicBezTo>
                        <a:cubicBezTo>
                          <a:pt x="1087154" y="-14978"/>
                          <a:pt x="1528858" y="-11977"/>
                          <a:pt x="1817560" y="0"/>
                        </a:cubicBezTo>
                        <a:cubicBezTo>
                          <a:pt x="2106262" y="11977"/>
                          <a:pt x="2178362" y="8275"/>
                          <a:pt x="2387242" y="0"/>
                        </a:cubicBezTo>
                        <a:cubicBezTo>
                          <a:pt x="2596122" y="-8275"/>
                          <a:pt x="2715945" y="23193"/>
                          <a:pt x="2956925" y="0"/>
                        </a:cubicBezTo>
                        <a:cubicBezTo>
                          <a:pt x="3197905" y="-23193"/>
                          <a:pt x="3634004" y="-24933"/>
                          <a:pt x="3852141" y="0"/>
                        </a:cubicBezTo>
                        <a:cubicBezTo>
                          <a:pt x="4070278" y="24933"/>
                          <a:pt x="4207124" y="-1171"/>
                          <a:pt x="4313313" y="0"/>
                        </a:cubicBezTo>
                        <a:cubicBezTo>
                          <a:pt x="4419502" y="1171"/>
                          <a:pt x="4961603" y="-7515"/>
                          <a:pt x="5208529" y="0"/>
                        </a:cubicBezTo>
                        <a:cubicBezTo>
                          <a:pt x="5455455" y="7515"/>
                          <a:pt x="5766394" y="32819"/>
                          <a:pt x="6103745" y="0"/>
                        </a:cubicBezTo>
                        <a:cubicBezTo>
                          <a:pt x="6441096" y="-32819"/>
                          <a:pt x="6493798" y="-5746"/>
                          <a:pt x="6781939" y="0"/>
                        </a:cubicBezTo>
                        <a:cubicBezTo>
                          <a:pt x="7070080" y="5746"/>
                          <a:pt x="7302605" y="31316"/>
                          <a:pt x="7677155" y="0"/>
                        </a:cubicBezTo>
                        <a:cubicBezTo>
                          <a:pt x="8051705" y="-31316"/>
                          <a:pt x="8097099" y="8110"/>
                          <a:pt x="8246838" y="0"/>
                        </a:cubicBezTo>
                        <a:cubicBezTo>
                          <a:pt x="8396577" y="-8110"/>
                          <a:pt x="8541823" y="9462"/>
                          <a:pt x="8816520" y="0"/>
                        </a:cubicBezTo>
                        <a:cubicBezTo>
                          <a:pt x="9091217" y="-9462"/>
                          <a:pt x="9367610" y="-25115"/>
                          <a:pt x="9603225" y="0"/>
                        </a:cubicBezTo>
                        <a:cubicBezTo>
                          <a:pt x="9838841" y="25115"/>
                          <a:pt x="9969402" y="14411"/>
                          <a:pt x="10172908" y="0"/>
                        </a:cubicBezTo>
                        <a:cubicBezTo>
                          <a:pt x="10376414" y="-14411"/>
                          <a:pt x="10657578" y="5673"/>
                          <a:pt x="10851102" y="0"/>
                        </a:cubicBezTo>
                        <a:cubicBezTo>
                          <a:pt x="10850695" y="8690"/>
                          <a:pt x="10850948" y="14141"/>
                          <a:pt x="10851102" y="18288"/>
                        </a:cubicBezTo>
                        <a:cubicBezTo>
                          <a:pt x="10486066" y="-10634"/>
                          <a:pt x="10362943" y="52582"/>
                          <a:pt x="10064397" y="18288"/>
                        </a:cubicBezTo>
                        <a:cubicBezTo>
                          <a:pt x="9765852" y="-16006"/>
                          <a:pt x="9863248" y="31531"/>
                          <a:pt x="9711736" y="18288"/>
                        </a:cubicBezTo>
                        <a:cubicBezTo>
                          <a:pt x="9560224" y="5045"/>
                          <a:pt x="9431887" y="14666"/>
                          <a:pt x="9250564" y="18288"/>
                        </a:cubicBezTo>
                        <a:cubicBezTo>
                          <a:pt x="9069241" y="21910"/>
                          <a:pt x="8611460" y="57462"/>
                          <a:pt x="8355349" y="18288"/>
                        </a:cubicBezTo>
                        <a:cubicBezTo>
                          <a:pt x="8099238" y="-20886"/>
                          <a:pt x="7839674" y="-13896"/>
                          <a:pt x="7677155" y="18288"/>
                        </a:cubicBezTo>
                        <a:cubicBezTo>
                          <a:pt x="7514636" y="50472"/>
                          <a:pt x="7428268" y="36826"/>
                          <a:pt x="7215983" y="18288"/>
                        </a:cubicBezTo>
                        <a:cubicBezTo>
                          <a:pt x="7003698" y="-250"/>
                          <a:pt x="6679167" y="13652"/>
                          <a:pt x="6537789" y="18288"/>
                        </a:cubicBezTo>
                        <a:cubicBezTo>
                          <a:pt x="6396411" y="22924"/>
                          <a:pt x="6260542" y="35250"/>
                          <a:pt x="6185128" y="18288"/>
                        </a:cubicBezTo>
                        <a:cubicBezTo>
                          <a:pt x="6109714" y="1326"/>
                          <a:pt x="5906586" y="24198"/>
                          <a:pt x="5832467" y="18288"/>
                        </a:cubicBezTo>
                        <a:cubicBezTo>
                          <a:pt x="5758348" y="12378"/>
                          <a:pt x="5412281" y="-15196"/>
                          <a:pt x="5154273" y="18288"/>
                        </a:cubicBezTo>
                        <a:cubicBezTo>
                          <a:pt x="4896265" y="51772"/>
                          <a:pt x="4821094" y="7078"/>
                          <a:pt x="4693102" y="18288"/>
                        </a:cubicBezTo>
                        <a:cubicBezTo>
                          <a:pt x="4565110" y="29498"/>
                          <a:pt x="4184341" y="-13419"/>
                          <a:pt x="3906397" y="18288"/>
                        </a:cubicBezTo>
                        <a:cubicBezTo>
                          <a:pt x="3628454" y="49995"/>
                          <a:pt x="3664035" y="4493"/>
                          <a:pt x="3445225" y="18288"/>
                        </a:cubicBezTo>
                        <a:cubicBezTo>
                          <a:pt x="3226415" y="32083"/>
                          <a:pt x="2902565" y="-15508"/>
                          <a:pt x="2658520" y="18288"/>
                        </a:cubicBezTo>
                        <a:cubicBezTo>
                          <a:pt x="2414476" y="52084"/>
                          <a:pt x="2461019" y="10411"/>
                          <a:pt x="2305859" y="18288"/>
                        </a:cubicBezTo>
                        <a:cubicBezTo>
                          <a:pt x="2150699" y="26165"/>
                          <a:pt x="1765181" y="23925"/>
                          <a:pt x="1519154" y="18288"/>
                        </a:cubicBezTo>
                        <a:cubicBezTo>
                          <a:pt x="1273128" y="12651"/>
                          <a:pt x="1243243" y="14997"/>
                          <a:pt x="1057982" y="18288"/>
                        </a:cubicBezTo>
                        <a:cubicBezTo>
                          <a:pt x="872721" y="21579"/>
                          <a:pt x="822488" y="15142"/>
                          <a:pt x="705322" y="18288"/>
                        </a:cubicBezTo>
                        <a:cubicBezTo>
                          <a:pt x="588156" y="21434"/>
                          <a:pt x="238882" y="45496"/>
                          <a:pt x="0" y="18288"/>
                        </a:cubicBezTo>
                        <a:cubicBezTo>
                          <a:pt x="-53" y="11301"/>
                          <a:pt x="-649" y="775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CBC92E55-E75D-FE0D-3DA3-725A07AD2F4E}"/>
              </a:ext>
            </a:extLst>
          </p:cNvPr>
          <p:cNvGraphicFramePr>
            <a:graphicFrameLocks noGrp="1"/>
          </p:cNvGraphicFramePr>
          <p:nvPr>
            <p:extLst>
              <p:ext uri="{D42A27DB-BD31-4B8C-83A1-F6EECF244321}">
                <p14:modId xmlns:p14="http://schemas.microsoft.com/office/powerpoint/2010/main" val="3342562624"/>
              </p:ext>
            </p:extLst>
          </p:nvPr>
        </p:nvGraphicFramePr>
        <p:xfrm>
          <a:off x="6359850" y="1238536"/>
          <a:ext cx="5601962" cy="5238464"/>
        </p:xfrm>
        <a:graphic>
          <a:graphicData uri="http://schemas.openxmlformats.org/drawingml/2006/table">
            <a:tbl>
              <a:tblPr>
                <a:tableStyleId>{5C22544A-7EE6-4342-B048-85BDC9FD1C3A}</a:tableStyleId>
              </a:tblPr>
              <a:tblGrid>
                <a:gridCol w="3025421">
                  <a:extLst>
                    <a:ext uri="{9D8B030D-6E8A-4147-A177-3AD203B41FA5}">
                      <a16:colId xmlns:a16="http://schemas.microsoft.com/office/drawing/2014/main" val="1645923642"/>
                    </a:ext>
                  </a:extLst>
                </a:gridCol>
                <a:gridCol w="2576541">
                  <a:extLst>
                    <a:ext uri="{9D8B030D-6E8A-4147-A177-3AD203B41FA5}">
                      <a16:colId xmlns:a16="http://schemas.microsoft.com/office/drawing/2014/main" val="1389121535"/>
                    </a:ext>
                  </a:extLst>
                </a:gridCol>
              </a:tblGrid>
              <a:tr h="247087">
                <a:tc>
                  <a:txBody>
                    <a:bodyPr/>
                    <a:lstStyle/>
                    <a:p>
                      <a:pPr marL="0" marR="0">
                        <a:spcBef>
                          <a:spcPts val="0"/>
                        </a:spcBef>
                        <a:spcAft>
                          <a:spcPts val="0"/>
                        </a:spcAft>
                      </a:pPr>
                      <a:r>
                        <a:rPr lang="en-GB" sz="1200" dirty="0">
                          <a:effectLst/>
                        </a:rPr>
                        <a:t>Chile, Netherlands</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7 each</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4110307403"/>
                  </a:ext>
                </a:extLst>
              </a:tr>
              <a:tr h="247087">
                <a:tc>
                  <a:txBody>
                    <a:bodyPr/>
                    <a:lstStyle/>
                    <a:p>
                      <a:pPr marL="0" marR="0">
                        <a:spcBef>
                          <a:spcPts val="0"/>
                        </a:spcBef>
                        <a:spcAft>
                          <a:spcPts val="0"/>
                        </a:spcAft>
                      </a:pPr>
                      <a:r>
                        <a:rPr lang="en-GB" sz="1200" dirty="0">
                          <a:effectLst/>
                        </a:rPr>
                        <a:t>Italy, Pakistan</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6 each</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4291239754"/>
                  </a:ext>
                </a:extLst>
              </a:tr>
              <a:tr h="436522">
                <a:tc>
                  <a:txBody>
                    <a:bodyPr/>
                    <a:lstStyle/>
                    <a:p>
                      <a:pPr marL="0" marR="0">
                        <a:spcBef>
                          <a:spcPts val="0"/>
                        </a:spcBef>
                        <a:spcAft>
                          <a:spcPts val="0"/>
                        </a:spcAft>
                      </a:pPr>
                      <a:r>
                        <a:rPr lang="en-GB" sz="1200" dirty="0">
                          <a:effectLst/>
                        </a:rPr>
                        <a:t>Belgium, Japan, Inter-American System of Human Rights</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a:effectLst/>
                        </a:rPr>
                        <a:t>5 each</a:t>
                      </a:r>
                      <a:endParaRPr lang="en-US" sz="120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846920181"/>
                  </a:ext>
                </a:extLst>
              </a:tr>
              <a:tr h="247087">
                <a:tc>
                  <a:txBody>
                    <a:bodyPr/>
                    <a:lstStyle/>
                    <a:p>
                      <a:pPr marL="0" marR="0">
                        <a:spcBef>
                          <a:spcPts val="0"/>
                        </a:spcBef>
                        <a:spcAft>
                          <a:spcPts val="0"/>
                        </a:spcAft>
                      </a:pPr>
                      <a:r>
                        <a:rPr lang="en-GB" sz="1200" dirty="0">
                          <a:effectLst/>
                        </a:rPr>
                        <a:t>Ireland</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a:effectLst/>
                        </a:rPr>
                        <a:t>4</a:t>
                      </a:r>
                      <a:endParaRPr lang="en-US" sz="120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935997430"/>
                  </a:ext>
                </a:extLst>
              </a:tr>
              <a:tr h="1206992">
                <a:tc>
                  <a:txBody>
                    <a:bodyPr/>
                    <a:lstStyle/>
                    <a:p>
                      <a:pPr marL="0" marR="0">
                        <a:spcBef>
                          <a:spcPts val="0"/>
                        </a:spcBef>
                        <a:spcAft>
                          <a:spcPts val="0"/>
                        </a:spcAft>
                      </a:pPr>
                      <a:r>
                        <a:rPr lang="en-GB" sz="1200" dirty="0">
                          <a:effectLst/>
                        </a:rPr>
                        <a:t>Austria, Czech Republic, Ecuador, Guyana, Philippines, Republic of Korea, Switzerland, Stockholm Chamber of Commerce, United Nations Special Procedures (Special Rapporteurs), World Trade Organization Dispute Settlement Body</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3 each</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4292313020"/>
                  </a:ext>
                </a:extLst>
              </a:tr>
              <a:tr h="821757">
                <a:tc>
                  <a:txBody>
                    <a:bodyPr/>
                    <a:lstStyle/>
                    <a:p>
                      <a:pPr marL="0" marR="0">
                        <a:spcBef>
                          <a:spcPts val="0"/>
                        </a:spcBef>
                        <a:spcAft>
                          <a:spcPts val="0"/>
                        </a:spcAft>
                      </a:pPr>
                      <a:r>
                        <a:rPr lang="en-GB" sz="1200" dirty="0">
                          <a:effectLst/>
                        </a:rPr>
                        <a:t>China, Denmark, Kenya, Nigeria, Norway, Sweden, </a:t>
                      </a:r>
                      <a:r>
                        <a:rPr lang="en-GB" sz="1200" dirty="0" err="1">
                          <a:effectLst/>
                        </a:rPr>
                        <a:t>Türkiye</a:t>
                      </a:r>
                      <a:r>
                        <a:rPr lang="en-GB" sz="1200" dirty="0">
                          <a:effectLst/>
                        </a:rPr>
                        <a:t>, Uganda, Ukraine, International Court of Justice, United Nations Human Rights Committee </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2 each</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4079650898"/>
                  </a:ext>
                </a:extLst>
              </a:tr>
              <a:tr h="1784845">
                <a:tc>
                  <a:txBody>
                    <a:bodyPr/>
                    <a:lstStyle/>
                    <a:p>
                      <a:pPr marL="0" marR="0">
                        <a:spcBef>
                          <a:spcPts val="0"/>
                        </a:spcBef>
                        <a:spcAft>
                          <a:spcPts val="0"/>
                        </a:spcAft>
                      </a:pPr>
                      <a:r>
                        <a:rPr lang="en-GB" sz="1200" dirty="0">
                          <a:effectLst/>
                        </a:rPr>
                        <a:t>Estonia, Finland, Luxembourg, Nepal, Papua New Guinea, Peru, Russian Federation, Slovenia, Thailand, East African Court of Justice, European Committee on Social Rights, International Criminal Court, International Tribunal of the Law of the Sea, Permanent Court of Arbitration, United Nations Committee on Rights of the Child, United Nations Secretary General</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 each </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61792790"/>
                  </a:ext>
                </a:extLst>
              </a:tr>
              <a:tr h="247087">
                <a:tc>
                  <a:txBody>
                    <a:bodyPr/>
                    <a:lstStyle/>
                    <a:p>
                      <a:pPr marL="0" marR="0">
                        <a:spcBef>
                          <a:spcPts val="0"/>
                        </a:spcBef>
                        <a:spcAft>
                          <a:spcPts val="0"/>
                        </a:spcAft>
                      </a:pPr>
                      <a:r>
                        <a:rPr lang="en-GB" sz="1200" dirty="0">
                          <a:effectLst/>
                        </a:rPr>
                        <a:t>Total</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2180</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026489149"/>
                  </a:ext>
                </a:extLst>
              </a:tr>
            </a:tbl>
          </a:graphicData>
        </a:graphic>
      </p:graphicFrame>
      <p:sp>
        <p:nvSpPr>
          <p:cNvPr id="11" name="Rectangle 4">
            <a:extLst>
              <a:ext uri="{FF2B5EF4-FFF2-40B4-BE49-F238E27FC236}">
                <a16:creationId xmlns:a16="http://schemas.microsoft.com/office/drawing/2014/main" id="{926B1A3F-5D35-F1C5-931A-939E3DAE9F51}"/>
              </a:ext>
            </a:extLst>
          </p:cNvPr>
          <p:cNvSpPr>
            <a:spLocks noChangeArrowheads="1"/>
          </p:cNvSpPr>
          <p:nvPr/>
        </p:nvSpPr>
        <p:spPr bwMode="auto">
          <a:xfrm>
            <a:off x="4954588" y="1616075"/>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96914640-B8E6-64CC-A332-256057C62315}"/>
              </a:ext>
            </a:extLst>
          </p:cNvPr>
          <p:cNvGraphicFramePr>
            <a:graphicFrameLocks noGrp="1"/>
          </p:cNvGraphicFramePr>
          <p:nvPr>
            <p:extLst>
              <p:ext uri="{D42A27DB-BD31-4B8C-83A1-F6EECF244321}">
                <p14:modId xmlns:p14="http://schemas.microsoft.com/office/powerpoint/2010/main" val="3238746186"/>
              </p:ext>
            </p:extLst>
          </p:nvPr>
        </p:nvGraphicFramePr>
        <p:xfrm>
          <a:off x="379412" y="1843913"/>
          <a:ext cx="5638799" cy="4480692"/>
        </p:xfrm>
        <a:graphic>
          <a:graphicData uri="http://schemas.openxmlformats.org/drawingml/2006/table">
            <a:tbl>
              <a:tblPr>
                <a:tableStyleId>{5C22544A-7EE6-4342-B048-85BDC9FD1C3A}</a:tableStyleId>
              </a:tblPr>
              <a:tblGrid>
                <a:gridCol w="3045315">
                  <a:extLst>
                    <a:ext uri="{9D8B030D-6E8A-4147-A177-3AD203B41FA5}">
                      <a16:colId xmlns:a16="http://schemas.microsoft.com/office/drawing/2014/main" val="854060507"/>
                    </a:ext>
                  </a:extLst>
                </a:gridCol>
                <a:gridCol w="2593484">
                  <a:extLst>
                    <a:ext uri="{9D8B030D-6E8A-4147-A177-3AD203B41FA5}">
                      <a16:colId xmlns:a16="http://schemas.microsoft.com/office/drawing/2014/main" val="3214367404"/>
                    </a:ext>
                  </a:extLst>
                </a:gridCol>
              </a:tblGrid>
              <a:tr h="238563">
                <a:tc>
                  <a:txBody>
                    <a:bodyPr/>
                    <a:lstStyle/>
                    <a:p>
                      <a:pPr marL="0" marR="0">
                        <a:spcBef>
                          <a:spcPts val="0"/>
                        </a:spcBef>
                        <a:spcAft>
                          <a:spcPts val="0"/>
                        </a:spcAft>
                      </a:pPr>
                      <a:r>
                        <a:rPr lang="en-GB" sz="1200" b="1" dirty="0">
                          <a:effectLst/>
                        </a:rPr>
                        <a:t>Jurisdiction</a:t>
                      </a:r>
                      <a:endParaRPr lang="en-US" sz="1200" b="1"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b="1" dirty="0">
                          <a:effectLst/>
                        </a:rPr>
                        <a:t>Number of cases</a:t>
                      </a:r>
                      <a:endParaRPr lang="en-US" sz="1200" b="1"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624594934"/>
                  </a:ext>
                </a:extLst>
              </a:tr>
              <a:tr h="238563">
                <a:tc>
                  <a:txBody>
                    <a:bodyPr/>
                    <a:lstStyle/>
                    <a:p>
                      <a:pPr marL="0" marR="0">
                        <a:spcBef>
                          <a:spcPts val="0"/>
                        </a:spcBef>
                        <a:spcAft>
                          <a:spcPts val="0"/>
                        </a:spcAft>
                      </a:pPr>
                      <a:r>
                        <a:rPr lang="en-GB" sz="1200" dirty="0">
                          <a:effectLst/>
                        </a:rPr>
                        <a:t>United States of America (~70 per cent)</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a:effectLst/>
                        </a:rPr>
                        <a:t>1522</a:t>
                      </a:r>
                      <a:endParaRPr lang="en-US" sz="120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815968855"/>
                  </a:ext>
                </a:extLst>
              </a:tr>
              <a:tr h="238563">
                <a:tc>
                  <a:txBody>
                    <a:bodyPr/>
                    <a:lstStyle/>
                    <a:p>
                      <a:pPr marL="0" marR="0">
                        <a:spcBef>
                          <a:spcPts val="0"/>
                        </a:spcBef>
                        <a:spcAft>
                          <a:spcPts val="0"/>
                        </a:spcAft>
                      </a:pPr>
                      <a:r>
                        <a:rPr lang="en-GB" sz="1200" dirty="0">
                          <a:effectLst/>
                        </a:rPr>
                        <a:t>Australia</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127</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185170567"/>
                  </a:ext>
                </a:extLst>
              </a:tr>
              <a:tr h="425121">
                <a:tc>
                  <a:txBody>
                    <a:bodyPr/>
                    <a:lstStyle/>
                    <a:p>
                      <a:pPr marL="0" marR="0">
                        <a:spcBef>
                          <a:spcPts val="0"/>
                        </a:spcBef>
                        <a:spcAft>
                          <a:spcPts val="0"/>
                        </a:spcAft>
                      </a:pPr>
                      <a:r>
                        <a:rPr lang="en-GB" sz="1200" dirty="0">
                          <a:effectLst/>
                        </a:rPr>
                        <a:t>United Kingdom of Great Britain and Northern Ireland</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79</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316507673"/>
                  </a:ext>
                </a:extLst>
              </a:tr>
              <a:tr h="238563">
                <a:tc>
                  <a:txBody>
                    <a:bodyPr/>
                    <a:lstStyle/>
                    <a:p>
                      <a:pPr marL="0" marR="0">
                        <a:spcBef>
                          <a:spcPts val="0"/>
                        </a:spcBef>
                        <a:spcAft>
                          <a:spcPts val="0"/>
                        </a:spcAft>
                      </a:pPr>
                      <a:r>
                        <a:rPr lang="en-GB" sz="1200">
                          <a:effectLst/>
                        </a:rPr>
                        <a:t>European Union</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62</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560448444"/>
                  </a:ext>
                </a:extLst>
              </a:tr>
              <a:tr h="238563">
                <a:tc>
                  <a:txBody>
                    <a:bodyPr/>
                    <a:lstStyle/>
                    <a:p>
                      <a:pPr marL="0" marR="0">
                        <a:spcBef>
                          <a:spcPts val="0"/>
                        </a:spcBef>
                        <a:spcAft>
                          <a:spcPts val="0"/>
                        </a:spcAft>
                      </a:pPr>
                      <a:r>
                        <a:rPr lang="en-GB" sz="1200" dirty="0">
                          <a:effectLst/>
                        </a:rPr>
                        <a:t>Germany</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38</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823946983"/>
                  </a:ext>
                </a:extLst>
              </a:tr>
              <a:tr h="238563">
                <a:tc>
                  <a:txBody>
                    <a:bodyPr/>
                    <a:lstStyle/>
                    <a:p>
                      <a:pPr marL="0" marR="0">
                        <a:spcBef>
                          <a:spcPts val="0"/>
                        </a:spcBef>
                        <a:spcAft>
                          <a:spcPts val="0"/>
                        </a:spcAft>
                      </a:pPr>
                      <a:r>
                        <a:rPr lang="en-GB" sz="1200">
                          <a:effectLst/>
                        </a:rPr>
                        <a:t>Canada</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34</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606053775"/>
                  </a:ext>
                </a:extLst>
              </a:tr>
              <a:tr h="238563">
                <a:tc>
                  <a:txBody>
                    <a:bodyPr/>
                    <a:lstStyle/>
                    <a:p>
                      <a:pPr marL="0" marR="0">
                        <a:spcBef>
                          <a:spcPts val="0"/>
                        </a:spcBef>
                        <a:spcAft>
                          <a:spcPts val="0"/>
                        </a:spcAft>
                      </a:pPr>
                      <a:r>
                        <a:rPr lang="en-GB" sz="1200">
                          <a:effectLst/>
                        </a:rPr>
                        <a:t>Brazil</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30</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3100296613"/>
                  </a:ext>
                </a:extLst>
              </a:tr>
              <a:tr h="238563">
                <a:tc>
                  <a:txBody>
                    <a:bodyPr/>
                    <a:lstStyle/>
                    <a:p>
                      <a:pPr marL="0" marR="0">
                        <a:spcBef>
                          <a:spcPts val="0"/>
                        </a:spcBef>
                        <a:spcAft>
                          <a:spcPts val="0"/>
                        </a:spcAft>
                      </a:pPr>
                      <a:r>
                        <a:rPr lang="en-GB" sz="1200">
                          <a:effectLst/>
                        </a:rPr>
                        <a:t>New Zealand</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26</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405979925"/>
                  </a:ext>
                </a:extLst>
              </a:tr>
              <a:tr h="238563">
                <a:tc>
                  <a:txBody>
                    <a:bodyPr/>
                    <a:lstStyle/>
                    <a:p>
                      <a:pPr marL="0" marR="0">
                        <a:spcBef>
                          <a:spcPts val="0"/>
                        </a:spcBef>
                        <a:spcAft>
                          <a:spcPts val="0"/>
                        </a:spcAft>
                      </a:pPr>
                      <a:r>
                        <a:rPr lang="en-GB" sz="1200" dirty="0">
                          <a:effectLst/>
                        </a:rPr>
                        <a:t>France</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22</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300220149"/>
                  </a:ext>
                </a:extLst>
              </a:tr>
              <a:tr h="238563">
                <a:tc>
                  <a:txBody>
                    <a:bodyPr/>
                    <a:lstStyle/>
                    <a:p>
                      <a:pPr marL="0" marR="0">
                        <a:spcBef>
                          <a:spcPts val="0"/>
                        </a:spcBef>
                        <a:spcAft>
                          <a:spcPts val="0"/>
                        </a:spcAft>
                      </a:pPr>
                      <a:r>
                        <a:rPr lang="en-GB" sz="1200">
                          <a:effectLst/>
                        </a:rPr>
                        <a:t>Mexico</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18</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457757227"/>
                  </a:ext>
                </a:extLst>
              </a:tr>
              <a:tr h="238563">
                <a:tc>
                  <a:txBody>
                    <a:bodyPr/>
                    <a:lstStyle/>
                    <a:p>
                      <a:pPr marL="0" marR="0">
                        <a:spcBef>
                          <a:spcPts val="0"/>
                        </a:spcBef>
                        <a:spcAft>
                          <a:spcPts val="0"/>
                        </a:spcAft>
                      </a:pPr>
                      <a:r>
                        <a:rPr lang="en-GB" sz="1200">
                          <a:effectLst/>
                        </a:rPr>
                        <a:t>Spain</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17</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3127734196"/>
                  </a:ext>
                </a:extLst>
              </a:tr>
              <a:tr h="238563">
                <a:tc>
                  <a:txBody>
                    <a:bodyPr/>
                    <a:lstStyle/>
                    <a:p>
                      <a:pPr marL="0" marR="0">
                        <a:spcBef>
                          <a:spcPts val="0"/>
                        </a:spcBef>
                        <a:spcAft>
                          <a:spcPts val="0"/>
                        </a:spcAft>
                      </a:pPr>
                      <a:r>
                        <a:rPr lang="en-GB" sz="1200">
                          <a:effectLst/>
                        </a:rPr>
                        <a:t>Indonesia</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12</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468124378"/>
                  </a:ext>
                </a:extLst>
              </a:tr>
              <a:tr h="238563">
                <a:tc>
                  <a:txBody>
                    <a:bodyPr/>
                    <a:lstStyle/>
                    <a:p>
                      <a:pPr marL="0" marR="0">
                        <a:spcBef>
                          <a:spcPts val="0"/>
                        </a:spcBef>
                        <a:spcAft>
                          <a:spcPts val="0"/>
                        </a:spcAft>
                      </a:pPr>
                      <a:r>
                        <a:rPr lang="en-GB" sz="1200" dirty="0">
                          <a:effectLst/>
                        </a:rPr>
                        <a:t>European Court of Human Rights (</a:t>
                      </a:r>
                      <a:r>
                        <a:rPr lang="en-US" sz="1200" dirty="0" err="1">
                          <a:effectLst/>
                        </a:rPr>
                        <a:t>ECtHR</a:t>
                      </a: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12</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4089232"/>
                  </a:ext>
                </a:extLst>
              </a:tr>
              <a:tr h="238563">
                <a:tc>
                  <a:txBody>
                    <a:bodyPr/>
                    <a:lstStyle/>
                    <a:p>
                      <a:pPr marL="0" marR="0">
                        <a:spcBef>
                          <a:spcPts val="0"/>
                        </a:spcBef>
                        <a:spcAft>
                          <a:spcPts val="0"/>
                        </a:spcAft>
                      </a:pPr>
                      <a:r>
                        <a:rPr lang="en-GB" sz="1200">
                          <a:effectLst/>
                        </a:rPr>
                        <a:t>India</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11</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3732745474"/>
                  </a:ext>
                </a:extLst>
              </a:tr>
              <a:tr h="238563">
                <a:tc>
                  <a:txBody>
                    <a:bodyPr/>
                    <a:lstStyle/>
                    <a:p>
                      <a:pPr marL="0" marR="0">
                        <a:spcBef>
                          <a:spcPts val="0"/>
                        </a:spcBef>
                        <a:spcAft>
                          <a:spcPts val="0"/>
                        </a:spcAft>
                      </a:pPr>
                      <a:r>
                        <a:rPr lang="en-GB" sz="1200">
                          <a:effectLst/>
                        </a:rPr>
                        <a:t>UNFCCC</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11</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3046641218"/>
                  </a:ext>
                </a:extLst>
              </a:tr>
              <a:tr h="238563">
                <a:tc>
                  <a:txBody>
                    <a:bodyPr/>
                    <a:lstStyle/>
                    <a:p>
                      <a:pPr marL="0" marR="0">
                        <a:spcBef>
                          <a:spcPts val="0"/>
                        </a:spcBef>
                        <a:spcAft>
                          <a:spcPts val="0"/>
                        </a:spcAft>
                      </a:pPr>
                      <a:r>
                        <a:rPr lang="en-GB" sz="1200">
                          <a:effectLst/>
                        </a:rPr>
                        <a:t>Argentina </a:t>
                      </a:r>
                      <a:endParaRPr lang="en-US" sz="120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10</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559208571"/>
                  </a:ext>
                </a:extLst>
              </a:tr>
              <a:tr h="238563">
                <a:tc>
                  <a:txBody>
                    <a:bodyPr/>
                    <a:lstStyle/>
                    <a:p>
                      <a:pPr marL="0" marR="0">
                        <a:spcBef>
                          <a:spcPts val="0"/>
                        </a:spcBef>
                        <a:spcAft>
                          <a:spcPts val="0"/>
                        </a:spcAft>
                      </a:pPr>
                      <a:r>
                        <a:rPr lang="en-GB" sz="1200" dirty="0">
                          <a:effectLst/>
                        </a:rPr>
                        <a:t>Colombia, Poland, South Africa, ICSID</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dirty="0">
                          <a:effectLst/>
                        </a:rPr>
                        <a:t>9 each</a:t>
                      </a:r>
                      <a:endParaRPr lang="en-US" sz="1200"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2120514566"/>
                  </a:ext>
                </a:extLst>
              </a:tr>
            </a:tbl>
          </a:graphicData>
        </a:graphic>
      </p:graphicFrame>
      <p:graphicFrame>
        <p:nvGraphicFramePr>
          <p:cNvPr id="15" name="Table 14">
            <a:extLst>
              <a:ext uri="{FF2B5EF4-FFF2-40B4-BE49-F238E27FC236}">
                <a16:creationId xmlns:a16="http://schemas.microsoft.com/office/drawing/2014/main" id="{F3B50942-89C5-F626-7F0C-9FB0DD8F6195}"/>
              </a:ext>
            </a:extLst>
          </p:cNvPr>
          <p:cNvGraphicFramePr>
            <a:graphicFrameLocks noGrp="1"/>
          </p:cNvGraphicFramePr>
          <p:nvPr>
            <p:extLst>
              <p:ext uri="{D42A27DB-BD31-4B8C-83A1-F6EECF244321}">
                <p14:modId xmlns:p14="http://schemas.microsoft.com/office/powerpoint/2010/main" val="1748592228"/>
              </p:ext>
            </p:extLst>
          </p:nvPr>
        </p:nvGraphicFramePr>
        <p:xfrm>
          <a:off x="6359850" y="1005959"/>
          <a:ext cx="5484812" cy="232577"/>
        </p:xfrm>
        <a:graphic>
          <a:graphicData uri="http://schemas.openxmlformats.org/drawingml/2006/table">
            <a:tbl>
              <a:tblPr>
                <a:tableStyleId>{5C22544A-7EE6-4342-B048-85BDC9FD1C3A}</a:tableStyleId>
              </a:tblPr>
              <a:tblGrid>
                <a:gridCol w="2962152">
                  <a:extLst>
                    <a:ext uri="{9D8B030D-6E8A-4147-A177-3AD203B41FA5}">
                      <a16:colId xmlns:a16="http://schemas.microsoft.com/office/drawing/2014/main" val="887187181"/>
                    </a:ext>
                  </a:extLst>
                </a:gridCol>
                <a:gridCol w="2522660">
                  <a:extLst>
                    <a:ext uri="{9D8B030D-6E8A-4147-A177-3AD203B41FA5}">
                      <a16:colId xmlns:a16="http://schemas.microsoft.com/office/drawing/2014/main" val="586197994"/>
                    </a:ext>
                  </a:extLst>
                </a:gridCol>
              </a:tblGrid>
              <a:tr h="232577">
                <a:tc>
                  <a:txBody>
                    <a:bodyPr/>
                    <a:lstStyle/>
                    <a:p>
                      <a:pPr marL="0" marR="0">
                        <a:spcBef>
                          <a:spcPts val="0"/>
                        </a:spcBef>
                        <a:spcAft>
                          <a:spcPts val="0"/>
                        </a:spcAft>
                      </a:pPr>
                      <a:r>
                        <a:rPr lang="en-GB" sz="1200" b="1" dirty="0">
                          <a:effectLst/>
                        </a:rPr>
                        <a:t>Jurisdiction</a:t>
                      </a:r>
                      <a:endParaRPr lang="en-US" sz="1200" b="1" dirty="0">
                        <a:effectLst/>
                        <a:latin typeface="Times New Roman" panose="02020603050405020304" pitchFamily="18" charset="0"/>
                        <a:ea typeface="Times New Roman" panose="02020603050405020304" pitchFamily="18" charset="0"/>
                      </a:endParaRPr>
                    </a:p>
                  </a:txBody>
                  <a:tcPr marL="24347" marR="24347" marT="24347" marB="24347"/>
                </a:tc>
                <a:tc>
                  <a:txBody>
                    <a:bodyPr/>
                    <a:lstStyle/>
                    <a:p>
                      <a:pPr marL="0" marR="0">
                        <a:spcBef>
                          <a:spcPts val="0"/>
                        </a:spcBef>
                        <a:spcAft>
                          <a:spcPts val="0"/>
                        </a:spcAft>
                      </a:pPr>
                      <a:r>
                        <a:rPr lang="en-GB" sz="1200" b="1" dirty="0">
                          <a:effectLst/>
                        </a:rPr>
                        <a:t>Number of cases</a:t>
                      </a:r>
                      <a:endParaRPr lang="en-US" sz="1200" b="1" dirty="0">
                        <a:effectLst/>
                        <a:latin typeface="Times New Roman" panose="02020603050405020304" pitchFamily="18" charset="0"/>
                        <a:ea typeface="Times New Roman" panose="02020603050405020304" pitchFamily="18" charset="0"/>
                      </a:endParaRPr>
                    </a:p>
                  </a:txBody>
                  <a:tcPr marL="24347" marR="24347" marT="24347" marB="24347"/>
                </a:tc>
                <a:extLst>
                  <a:ext uri="{0D108BD9-81ED-4DB2-BD59-A6C34878D82A}">
                    <a16:rowId xmlns:a16="http://schemas.microsoft.com/office/drawing/2014/main" val="1145250933"/>
                  </a:ext>
                </a:extLst>
              </a:tr>
            </a:tbl>
          </a:graphicData>
        </a:graphic>
      </p:graphicFrame>
      <p:sp>
        <p:nvSpPr>
          <p:cNvPr id="16" name="Title 1">
            <a:extLst>
              <a:ext uri="{FF2B5EF4-FFF2-40B4-BE49-F238E27FC236}">
                <a16:creationId xmlns:a16="http://schemas.microsoft.com/office/drawing/2014/main" id="{AF809DAF-D14F-B515-2B1E-123790B179DD}"/>
              </a:ext>
            </a:extLst>
          </p:cNvPr>
          <p:cNvSpPr>
            <a:spLocks noGrp="1"/>
          </p:cNvSpPr>
          <p:nvPr>
            <p:ph type="title"/>
          </p:nvPr>
        </p:nvSpPr>
        <p:spPr>
          <a:xfrm>
            <a:off x="531812" y="609600"/>
            <a:ext cx="8188649" cy="889928"/>
          </a:xfrm>
        </p:spPr>
        <p:txBody>
          <a:bodyPr vert="horz" lIns="91440" tIns="45720" rIns="91440" bIns="45720" rtlCol="0" anchor="b" anchorCtr="0">
            <a:normAutofit fontScale="90000"/>
          </a:bodyPr>
          <a:lstStyle/>
          <a:p>
            <a:pPr defTabSz="914400"/>
            <a:r>
              <a:rPr lang="en-US" sz="5500" kern="1200" dirty="0">
                <a:solidFill>
                  <a:schemeClr val="tx1"/>
                </a:solidFill>
                <a:latin typeface="+mj-lt"/>
                <a:ea typeface="+mj-ea"/>
                <a:cs typeface="+mj-cs"/>
              </a:rPr>
              <a:t>Number of cases per jurisdiction*</a:t>
            </a:r>
          </a:p>
        </p:txBody>
      </p:sp>
      <p:sp>
        <p:nvSpPr>
          <p:cNvPr id="17" name="TextBox 16">
            <a:extLst>
              <a:ext uri="{FF2B5EF4-FFF2-40B4-BE49-F238E27FC236}">
                <a16:creationId xmlns:a16="http://schemas.microsoft.com/office/drawing/2014/main" id="{88EB0718-9ED8-11BF-F22C-62FE4185638D}"/>
              </a:ext>
            </a:extLst>
          </p:cNvPr>
          <p:cNvSpPr txBox="1"/>
          <p:nvPr/>
        </p:nvSpPr>
        <p:spPr>
          <a:xfrm>
            <a:off x="379413" y="6400800"/>
            <a:ext cx="5484812" cy="276999"/>
          </a:xfrm>
          <a:prstGeom prst="rect">
            <a:avLst/>
          </a:prstGeom>
          <a:noFill/>
        </p:spPr>
        <p:txBody>
          <a:bodyPr wrap="square" rtlCol="0">
            <a:spAutoFit/>
          </a:bodyPr>
          <a:lstStyle/>
          <a:p>
            <a:r>
              <a:rPr lang="en-US" sz="1200" dirty="0"/>
              <a:t>*Numbers updated until December 31, 2022.</a:t>
            </a:r>
          </a:p>
        </p:txBody>
      </p:sp>
    </p:spTree>
    <p:extLst>
      <p:ext uri="{BB962C8B-B14F-4D97-AF65-F5344CB8AC3E}">
        <p14:creationId xmlns:p14="http://schemas.microsoft.com/office/powerpoint/2010/main" val="271861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D4D062FB-AEE2-4130-B2D8-536EAA8E85F9}"/>
              </a:ext>
            </a:extLst>
          </p:cNvPr>
          <p:cNvSpPr>
            <a:spLocks noGrp="1"/>
          </p:cNvSpPr>
          <p:nvPr>
            <p:ph type="title"/>
          </p:nvPr>
        </p:nvSpPr>
        <p:spPr>
          <a:xfrm>
            <a:off x="630771" y="640080"/>
            <a:ext cx="4817633" cy="1481328"/>
          </a:xfrm>
        </p:spPr>
        <p:txBody>
          <a:bodyPr vert="horz" lIns="91440" tIns="45720" rIns="91440" bIns="45720" rtlCol="0" anchor="b" anchorCtr="0">
            <a:normAutofit/>
          </a:bodyPr>
          <a:lstStyle/>
          <a:p>
            <a:pPr defTabSz="914400"/>
            <a:r>
              <a:rPr lang="en-US" sz="4900" kern="1200" dirty="0">
                <a:solidFill>
                  <a:schemeClr val="tx1"/>
                </a:solidFill>
                <a:ea typeface="+mj-ea"/>
                <a:cs typeface="Calibri"/>
              </a:rPr>
              <a:t>Issues: Sources of legal obligations</a:t>
            </a:r>
          </a:p>
        </p:txBody>
      </p:sp>
      <p:sp>
        <p:nvSpPr>
          <p:cNvPr id="2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10" y="2372868"/>
            <a:ext cx="3254247" cy="18288"/>
          </a:xfrm>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 name="connsiteX0" fmla="*/ 0 w 3254247"/>
              <a:gd name="connsiteY0" fmla="*/ 0 h 18288"/>
              <a:gd name="connsiteX1" fmla="*/ 618307 w 3254247"/>
              <a:gd name="connsiteY1" fmla="*/ 0 h 18288"/>
              <a:gd name="connsiteX2" fmla="*/ 1171529 w 3254247"/>
              <a:gd name="connsiteY2" fmla="*/ 0 h 18288"/>
              <a:gd name="connsiteX3" fmla="*/ 1887463 w 3254247"/>
              <a:gd name="connsiteY3" fmla="*/ 0 h 18288"/>
              <a:gd name="connsiteX4" fmla="*/ 2505770 w 3254247"/>
              <a:gd name="connsiteY4" fmla="*/ 0 h 18288"/>
              <a:gd name="connsiteX5" fmla="*/ 3254247 w 3254247"/>
              <a:gd name="connsiteY5" fmla="*/ 0 h 18288"/>
              <a:gd name="connsiteX6" fmla="*/ 3254247 w 3254247"/>
              <a:gd name="connsiteY6" fmla="*/ 18288 h 18288"/>
              <a:gd name="connsiteX7" fmla="*/ 2603398 w 3254247"/>
              <a:gd name="connsiteY7" fmla="*/ 18288 h 18288"/>
              <a:gd name="connsiteX8" fmla="*/ 1887463 w 3254247"/>
              <a:gd name="connsiteY8" fmla="*/ 18288 h 18288"/>
              <a:gd name="connsiteX9" fmla="*/ 1334241 w 3254247"/>
              <a:gd name="connsiteY9" fmla="*/ 18288 h 18288"/>
              <a:gd name="connsiteX10" fmla="*/ 683392 w 3254247"/>
              <a:gd name="connsiteY10" fmla="*/ 18288 h 18288"/>
              <a:gd name="connsiteX11" fmla="*/ 0 w 3254247"/>
              <a:gd name="connsiteY11" fmla="*/ 18288 h 18288"/>
              <a:gd name="connsiteX12" fmla="*/ 0 w 3254247"/>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4247" h="18288" fill="none" extrusionOk="0">
                <a:moveTo>
                  <a:pt x="0" y="0"/>
                </a:moveTo>
                <a:cubicBezTo>
                  <a:pt x="170390" y="-35104"/>
                  <a:pt x="435554" y="-38343"/>
                  <a:pt x="618307" y="0"/>
                </a:cubicBezTo>
                <a:cubicBezTo>
                  <a:pt x="766739" y="6680"/>
                  <a:pt x="1055388" y="-7398"/>
                  <a:pt x="1269156" y="0"/>
                </a:cubicBezTo>
                <a:cubicBezTo>
                  <a:pt x="1452764" y="-9287"/>
                  <a:pt x="1697258" y="-76372"/>
                  <a:pt x="1952548" y="0"/>
                </a:cubicBezTo>
                <a:cubicBezTo>
                  <a:pt x="2186220" y="-20862"/>
                  <a:pt x="2361014" y="-425"/>
                  <a:pt x="2635940" y="0"/>
                </a:cubicBezTo>
                <a:cubicBezTo>
                  <a:pt x="2869607" y="29136"/>
                  <a:pt x="3051805" y="13560"/>
                  <a:pt x="3254247" y="0"/>
                </a:cubicBezTo>
                <a:cubicBezTo>
                  <a:pt x="3253528" y="8390"/>
                  <a:pt x="3254290" y="11854"/>
                  <a:pt x="3254247" y="18288"/>
                </a:cubicBezTo>
                <a:cubicBezTo>
                  <a:pt x="2952776" y="7486"/>
                  <a:pt x="2711362" y="17728"/>
                  <a:pt x="2538313" y="18288"/>
                </a:cubicBezTo>
                <a:cubicBezTo>
                  <a:pt x="2385928" y="68484"/>
                  <a:pt x="2039249" y="27410"/>
                  <a:pt x="1822378" y="18288"/>
                </a:cubicBezTo>
                <a:cubicBezTo>
                  <a:pt x="1574404" y="21208"/>
                  <a:pt x="1447817" y="10667"/>
                  <a:pt x="1171529" y="18288"/>
                </a:cubicBezTo>
                <a:cubicBezTo>
                  <a:pt x="904027" y="43317"/>
                  <a:pt x="550889" y="74405"/>
                  <a:pt x="0" y="18288"/>
                </a:cubicBezTo>
                <a:cubicBezTo>
                  <a:pt x="-405" y="13204"/>
                  <a:pt x="-1092" y="5311"/>
                  <a:pt x="0" y="0"/>
                </a:cubicBezTo>
                <a:close/>
              </a:path>
              <a:path w="3254247" h="18288" stroke="0" extrusionOk="0">
                <a:moveTo>
                  <a:pt x="0" y="0"/>
                </a:moveTo>
                <a:cubicBezTo>
                  <a:pt x="251157" y="-26706"/>
                  <a:pt x="412647" y="7862"/>
                  <a:pt x="618307" y="0"/>
                </a:cubicBezTo>
                <a:cubicBezTo>
                  <a:pt x="831195" y="-17667"/>
                  <a:pt x="889669" y="21419"/>
                  <a:pt x="1171529" y="0"/>
                </a:cubicBezTo>
                <a:cubicBezTo>
                  <a:pt x="1432227" y="-6621"/>
                  <a:pt x="1712813" y="-38346"/>
                  <a:pt x="1887463" y="0"/>
                </a:cubicBezTo>
                <a:cubicBezTo>
                  <a:pt x="2085961" y="15551"/>
                  <a:pt x="2367085" y="-8220"/>
                  <a:pt x="2505770" y="0"/>
                </a:cubicBezTo>
                <a:cubicBezTo>
                  <a:pt x="2653608" y="-27626"/>
                  <a:pt x="3056599" y="-53002"/>
                  <a:pt x="3254247" y="0"/>
                </a:cubicBezTo>
                <a:cubicBezTo>
                  <a:pt x="3253621" y="4696"/>
                  <a:pt x="3254925" y="10269"/>
                  <a:pt x="3254247" y="18288"/>
                </a:cubicBezTo>
                <a:cubicBezTo>
                  <a:pt x="2939698" y="-8570"/>
                  <a:pt x="2744238" y="57155"/>
                  <a:pt x="2603398" y="18288"/>
                </a:cubicBezTo>
                <a:cubicBezTo>
                  <a:pt x="2519757" y="15717"/>
                  <a:pt x="2180493" y="-3107"/>
                  <a:pt x="1887463" y="18288"/>
                </a:cubicBezTo>
                <a:cubicBezTo>
                  <a:pt x="1607944" y="26506"/>
                  <a:pt x="1508503" y="42402"/>
                  <a:pt x="1334241" y="18288"/>
                </a:cubicBezTo>
                <a:cubicBezTo>
                  <a:pt x="1180410" y="14831"/>
                  <a:pt x="965068" y="25430"/>
                  <a:pt x="683392" y="18288"/>
                </a:cubicBezTo>
                <a:cubicBezTo>
                  <a:pt x="422506" y="36152"/>
                  <a:pt x="249436" y="-4936"/>
                  <a:pt x="0" y="18288"/>
                </a:cubicBezTo>
                <a:cubicBezTo>
                  <a:pt x="527" y="9891"/>
                  <a:pt x="870" y="7012"/>
                  <a:pt x="0" y="0"/>
                </a:cubicBezTo>
                <a:close/>
              </a:path>
              <a:path w="3254247" h="18288" fill="none" stroke="0" extrusionOk="0">
                <a:moveTo>
                  <a:pt x="0" y="0"/>
                </a:moveTo>
                <a:cubicBezTo>
                  <a:pt x="122904" y="-25682"/>
                  <a:pt x="392942" y="13214"/>
                  <a:pt x="618307" y="0"/>
                </a:cubicBezTo>
                <a:cubicBezTo>
                  <a:pt x="826820" y="3388"/>
                  <a:pt x="1032260" y="10297"/>
                  <a:pt x="1269156" y="0"/>
                </a:cubicBezTo>
                <a:cubicBezTo>
                  <a:pt x="1437689" y="12414"/>
                  <a:pt x="1712269" y="30061"/>
                  <a:pt x="1952548" y="0"/>
                </a:cubicBezTo>
                <a:cubicBezTo>
                  <a:pt x="2139435" y="1613"/>
                  <a:pt x="2432543" y="-5981"/>
                  <a:pt x="2635940" y="0"/>
                </a:cubicBezTo>
                <a:cubicBezTo>
                  <a:pt x="2883553" y="23476"/>
                  <a:pt x="3047827" y="-28770"/>
                  <a:pt x="3254247" y="0"/>
                </a:cubicBezTo>
                <a:cubicBezTo>
                  <a:pt x="3253396" y="8135"/>
                  <a:pt x="3253191" y="12730"/>
                  <a:pt x="3254247" y="18288"/>
                </a:cubicBezTo>
                <a:cubicBezTo>
                  <a:pt x="2958603" y="-17009"/>
                  <a:pt x="2710380" y="24824"/>
                  <a:pt x="2538313" y="18288"/>
                </a:cubicBezTo>
                <a:cubicBezTo>
                  <a:pt x="2397019" y="39256"/>
                  <a:pt x="2085338" y="13965"/>
                  <a:pt x="1822378" y="18288"/>
                </a:cubicBezTo>
                <a:cubicBezTo>
                  <a:pt x="1550999" y="22362"/>
                  <a:pt x="1481122" y="28588"/>
                  <a:pt x="1171529" y="18288"/>
                </a:cubicBezTo>
                <a:cubicBezTo>
                  <a:pt x="909396" y="64505"/>
                  <a:pt x="558215" y="74301"/>
                  <a:pt x="0" y="18288"/>
                </a:cubicBezTo>
                <a:cubicBezTo>
                  <a:pt x="508" y="13336"/>
                  <a:pt x="437" y="7274"/>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254247"/>
                      <a:gd name="connsiteY0" fmla="*/ 0 h 18288"/>
                      <a:gd name="connsiteX1" fmla="*/ 618307 w 3254247"/>
                      <a:gd name="connsiteY1" fmla="*/ 0 h 18288"/>
                      <a:gd name="connsiteX2" fmla="*/ 1269156 w 3254247"/>
                      <a:gd name="connsiteY2" fmla="*/ 0 h 18288"/>
                      <a:gd name="connsiteX3" fmla="*/ 1952548 w 3254247"/>
                      <a:gd name="connsiteY3" fmla="*/ 0 h 18288"/>
                      <a:gd name="connsiteX4" fmla="*/ 2635940 w 3254247"/>
                      <a:gd name="connsiteY4" fmla="*/ 0 h 18288"/>
                      <a:gd name="connsiteX5" fmla="*/ 3254247 w 3254247"/>
                      <a:gd name="connsiteY5" fmla="*/ 0 h 18288"/>
                      <a:gd name="connsiteX6" fmla="*/ 3254247 w 3254247"/>
                      <a:gd name="connsiteY6" fmla="*/ 18288 h 18288"/>
                      <a:gd name="connsiteX7" fmla="*/ 2538313 w 3254247"/>
                      <a:gd name="connsiteY7" fmla="*/ 18288 h 18288"/>
                      <a:gd name="connsiteX8" fmla="*/ 1822378 w 3254247"/>
                      <a:gd name="connsiteY8" fmla="*/ 18288 h 18288"/>
                      <a:gd name="connsiteX9" fmla="*/ 1171529 w 3254247"/>
                      <a:gd name="connsiteY9" fmla="*/ 18288 h 18288"/>
                      <a:gd name="connsiteX10" fmla="*/ 0 w 3254247"/>
                      <a:gd name="connsiteY10" fmla="*/ 18288 h 18288"/>
                      <a:gd name="connsiteX11" fmla="*/ 0 w 3254247"/>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4247" h="18288" fill="none" extrusionOk="0">
                        <a:moveTo>
                          <a:pt x="0" y="0"/>
                        </a:moveTo>
                        <a:cubicBezTo>
                          <a:pt x="144450" y="-12392"/>
                          <a:pt x="427337" y="305"/>
                          <a:pt x="618307" y="0"/>
                        </a:cubicBezTo>
                        <a:cubicBezTo>
                          <a:pt x="809277" y="-305"/>
                          <a:pt x="1078885" y="8814"/>
                          <a:pt x="1269156" y="0"/>
                        </a:cubicBezTo>
                        <a:cubicBezTo>
                          <a:pt x="1459427" y="-8814"/>
                          <a:pt x="1722292" y="-25341"/>
                          <a:pt x="1952548" y="0"/>
                        </a:cubicBezTo>
                        <a:cubicBezTo>
                          <a:pt x="2182804" y="25341"/>
                          <a:pt x="2398437" y="-22277"/>
                          <a:pt x="2635940" y="0"/>
                        </a:cubicBezTo>
                        <a:cubicBezTo>
                          <a:pt x="2873443" y="22277"/>
                          <a:pt x="3033770" y="159"/>
                          <a:pt x="3254247" y="0"/>
                        </a:cubicBezTo>
                        <a:cubicBezTo>
                          <a:pt x="3253538" y="8157"/>
                          <a:pt x="3253834" y="12125"/>
                          <a:pt x="3254247" y="18288"/>
                        </a:cubicBezTo>
                        <a:cubicBezTo>
                          <a:pt x="2959973" y="-3940"/>
                          <a:pt x="2715651" y="17499"/>
                          <a:pt x="2538313" y="18288"/>
                        </a:cubicBezTo>
                        <a:cubicBezTo>
                          <a:pt x="2360975" y="19077"/>
                          <a:pt x="2071193" y="10564"/>
                          <a:pt x="1822378" y="18288"/>
                        </a:cubicBezTo>
                        <a:cubicBezTo>
                          <a:pt x="1573564" y="26012"/>
                          <a:pt x="1460056" y="11360"/>
                          <a:pt x="1171529" y="18288"/>
                        </a:cubicBezTo>
                        <a:cubicBezTo>
                          <a:pt x="883002" y="25216"/>
                          <a:pt x="556569" y="57254"/>
                          <a:pt x="0" y="18288"/>
                        </a:cubicBezTo>
                        <a:cubicBezTo>
                          <a:pt x="-46" y="12483"/>
                          <a:pt x="-203" y="6491"/>
                          <a:pt x="0" y="0"/>
                        </a:cubicBezTo>
                        <a:close/>
                      </a:path>
                      <a:path w="3254247" h="18288" stroke="0" extrusionOk="0">
                        <a:moveTo>
                          <a:pt x="0" y="0"/>
                        </a:moveTo>
                        <a:cubicBezTo>
                          <a:pt x="245716" y="-28411"/>
                          <a:pt x="413361" y="22670"/>
                          <a:pt x="618307" y="0"/>
                        </a:cubicBezTo>
                        <a:cubicBezTo>
                          <a:pt x="823253" y="-22670"/>
                          <a:pt x="907327" y="17544"/>
                          <a:pt x="1171529" y="0"/>
                        </a:cubicBezTo>
                        <a:cubicBezTo>
                          <a:pt x="1435731" y="-17544"/>
                          <a:pt x="1714065" y="-34404"/>
                          <a:pt x="1887463" y="0"/>
                        </a:cubicBezTo>
                        <a:cubicBezTo>
                          <a:pt x="2060861" y="34404"/>
                          <a:pt x="2348517" y="24017"/>
                          <a:pt x="2505770" y="0"/>
                        </a:cubicBezTo>
                        <a:cubicBezTo>
                          <a:pt x="2663023" y="-24017"/>
                          <a:pt x="3030962" y="-27792"/>
                          <a:pt x="3254247" y="0"/>
                        </a:cubicBezTo>
                        <a:cubicBezTo>
                          <a:pt x="3253983" y="4493"/>
                          <a:pt x="3254631" y="9472"/>
                          <a:pt x="3254247" y="18288"/>
                        </a:cubicBezTo>
                        <a:cubicBezTo>
                          <a:pt x="2934372" y="-7513"/>
                          <a:pt x="2749175" y="38681"/>
                          <a:pt x="2603398" y="18288"/>
                        </a:cubicBezTo>
                        <a:cubicBezTo>
                          <a:pt x="2457621" y="-2105"/>
                          <a:pt x="2184707" y="10633"/>
                          <a:pt x="1887463" y="18288"/>
                        </a:cubicBezTo>
                        <a:cubicBezTo>
                          <a:pt x="1590219" y="25943"/>
                          <a:pt x="1494607" y="28003"/>
                          <a:pt x="1334241" y="18288"/>
                        </a:cubicBezTo>
                        <a:cubicBezTo>
                          <a:pt x="1173875" y="8573"/>
                          <a:pt x="962016" y="17971"/>
                          <a:pt x="683392" y="18288"/>
                        </a:cubicBezTo>
                        <a:cubicBezTo>
                          <a:pt x="404768" y="18605"/>
                          <a:pt x="256873" y="5009"/>
                          <a:pt x="0" y="18288"/>
                        </a:cubicBezTo>
                        <a:cubicBezTo>
                          <a:pt x="843" y="9577"/>
                          <a:pt x="371" y="69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5AEEB64-CC12-4312-841B-392AE5B8F542}"/>
              </a:ext>
            </a:extLst>
          </p:cNvPr>
          <p:cNvSpPr/>
          <p:nvPr/>
        </p:nvSpPr>
        <p:spPr>
          <a:xfrm>
            <a:off x="630771" y="2660904"/>
            <a:ext cx="4817633" cy="3547872"/>
          </a:xfrm>
          <a:prstGeom prst="rect">
            <a:avLst/>
          </a:prstGeom>
        </p:spPr>
        <p:txBody>
          <a:bodyPr vert="horz" lIns="91440" tIns="45720" rIns="91440" bIns="45720" rtlCol="0" anchor="t">
            <a:normAutofit/>
          </a:bodyPr>
          <a:lstStyle/>
          <a:p>
            <a:pPr marL="457063" indent="-228600" defTabSz="914400">
              <a:lnSpc>
                <a:spcPct val="90000"/>
              </a:lnSpc>
              <a:spcAft>
                <a:spcPts val="1200"/>
              </a:spcAft>
              <a:buFont typeface="Arial" panose="020B0604020202020204" pitchFamily="34" charset="0"/>
              <a:buChar char="•"/>
              <a:tabLst>
                <a:tab pos="3366078" algn="l"/>
              </a:tabLst>
            </a:pPr>
            <a:r>
              <a:rPr lang="en-US" sz="2200" dirty="0">
                <a:latin typeface="Arial"/>
                <a:cs typeface="Arial"/>
              </a:rPr>
              <a:t>Statutory or Policy Causes of Action</a:t>
            </a:r>
          </a:p>
          <a:p>
            <a:pPr marL="457063" indent="-228600" defTabSz="914400">
              <a:lnSpc>
                <a:spcPct val="90000"/>
              </a:lnSpc>
              <a:spcAft>
                <a:spcPts val="1200"/>
              </a:spcAft>
              <a:buFont typeface="Arial" panose="020B0604020202020204" pitchFamily="34" charset="0"/>
              <a:buChar char="•"/>
              <a:tabLst>
                <a:tab pos="3366078" algn="l"/>
              </a:tabLst>
            </a:pPr>
            <a:r>
              <a:rPr lang="en-US" sz="2200" dirty="0">
                <a:latin typeface="Arial"/>
                <a:cs typeface="Arial"/>
              </a:rPr>
              <a:t>Constitutional and Human Rights</a:t>
            </a:r>
          </a:p>
          <a:p>
            <a:pPr marL="457063" indent="-228600" defTabSz="914400">
              <a:lnSpc>
                <a:spcPct val="90000"/>
              </a:lnSpc>
              <a:spcAft>
                <a:spcPts val="1200"/>
              </a:spcAft>
              <a:buFont typeface="Arial" panose="020B0604020202020204" pitchFamily="34" charset="0"/>
              <a:buChar char="•"/>
              <a:tabLst>
                <a:tab pos="3366078" algn="l"/>
              </a:tabLst>
            </a:pPr>
            <a:r>
              <a:rPr lang="en-US" sz="2200" dirty="0">
                <a:latin typeface="Arial"/>
                <a:cs typeface="Arial"/>
              </a:rPr>
              <a:t>Common Law/Tort Theories</a:t>
            </a:r>
          </a:p>
        </p:txBody>
      </p:sp>
      <p:graphicFrame>
        <p:nvGraphicFramePr>
          <p:cNvPr id="11" name="Chart 10">
            <a:extLst>
              <a:ext uri="{FF2B5EF4-FFF2-40B4-BE49-F238E27FC236}">
                <a16:creationId xmlns:a16="http://schemas.microsoft.com/office/drawing/2014/main" id="{817E678D-8550-44CB-90C7-F8825AA53E8D}"/>
              </a:ext>
            </a:extLst>
          </p:cNvPr>
          <p:cNvGraphicFramePr/>
          <p:nvPr>
            <p:extLst>
              <p:ext uri="{D42A27DB-BD31-4B8C-83A1-F6EECF244321}">
                <p14:modId xmlns:p14="http://schemas.microsoft.com/office/powerpoint/2010/main" val="1763393521"/>
              </p:ext>
            </p:extLst>
          </p:nvPr>
        </p:nvGraphicFramePr>
        <p:xfrm>
          <a:off x="6097459" y="640080"/>
          <a:ext cx="5457547" cy="5577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029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20BA121-069B-47CE-B829-5631BB433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 y="2903357"/>
            <a:ext cx="12189804" cy="39537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7DCE2333-F40B-4BEF-A6D3-8FEF52FDAD14}"/>
              </a:ext>
            </a:extLst>
          </p:cNvPr>
          <p:cNvSpPr>
            <a:spLocks noGrp="1"/>
          </p:cNvSpPr>
          <p:nvPr>
            <p:ph type="title"/>
          </p:nvPr>
        </p:nvSpPr>
        <p:spPr/>
        <p:txBody>
          <a:bodyPr>
            <a:normAutofit/>
          </a:bodyPr>
          <a:lstStyle/>
          <a:p>
            <a:r>
              <a:rPr lang="en-US" dirty="0"/>
              <a:t>Government Obligations – GHG Emissions</a:t>
            </a:r>
          </a:p>
        </p:txBody>
      </p:sp>
      <p:sp>
        <p:nvSpPr>
          <p:cNvPr id="3" name="Content Placeholder 2">
            <a:extLst>
              <a:ext uri="{FF2B5EF4-FFF2-40B4-BE49-F238E27FC236}">
                <a16:creationId xmlns:a16="http://schemas.microsoft.com/office/drawing/2014/main" id="{FAED22F2-7E9D-4647-88D9-38FF0D09ED29}"/>
              </a:ext>
            </a:extLst>
          </p:cNvPr>
          <p:cNvSpPr>
            <a:spLocks noGrp="1"/>
          </p:cNvSpPr>
          <p:nvPr>
            <p:ph idx="1"/>
          </p:nvPr>
        </p:nvSpPr>
        <p:spPr>
          <a:xfrm>
            <a:off x="371379" y="1808902"/>
            <a:ext cx="11421309" cy="1094455"/>
          </a:xfrm>
          <a:noFill/>
          <a:ln>
            <a:noFill/>
          </a:ln>
        </p:spPr>
        <p:txBody>
          <a:bodyPr>
            <a:normAutofit/>
          </a:bodyPr>
          <a:lstStyle/>
          <a:p>
            <a:pPr marL="0" indent="0">
              <a:lnSpc>
                <a:spcPct val="110000"/>
              </a:lnSpc>
              <a:spcAft>
                <a:spcPts val="600"/>
              </a:spcAft>
              <a:buNone/>
            </a:pPr>
            <a:r>
              <a:rPr lang="en-US" sz="2199" dirty="0">
                <a:latin typeface="Arial" panose="020B0604020202020204" pitchFamily="34" charset="0"/>
                <a:cs typeface="Arial" panose="020B0604020202020204" pitchFamily="34" charset="0"/>
              </a:rPr>
              <a:t>Citizens and public interest groups are seeking court orders to accelerate GHG reductions and end policies such as fossil fuel subsidies.</a:t>
            </a:r>
          </a:p>
        </p:txBody>
      </p:sp>
      <p:sp>
        <p:nvSpPr>
          <p:cNvPr id="4" name="Text Placeholder 3">
            <a:extLst>
              <a:ext uri="{FF2B5EF4-FFF2-40B4-BE49-F238E27FC236}">
                <a16:creationId xmlns:a16="http://schemas.microsoft.com/office/drawing/2014/main" id="{E8BCFEF4-5143-42FA-8766-7B51914A8501}"/>
              </a:ext>
            </a:extLst>
          </p:cNvPr>
          <p:cNvSpPr>
            <a:spLocks noGrp="1"/>
          </p:cNvSpPr>
          <p:nvPr>
            <p:ph type="body" sz="quarter" idx="13"/>
          </p:nvPr>
        </p:nvSpPr>
        <p:spPr>
          <a:xfrm>
            <a:off x="371379" y="934106"/>
            <a:ext cx="11421309" cy="618964"/>
          </a:xfrm>
        </p:spPr>
        <p:txBody>
          <a:bodyPr>
            <a:normAutofit/>
          </a:bodyPr>
          <a:lstStyle/>
          <a:p>
            <a:r>
              <a:rPr lang="en-US" dirty="0"/>
              <a:t>Suing governments for regulatory inaction + contributions to climate change</a:t>
            </a:r>
          </a:p>
        </p:txBody>
      </p:sp>
    </p:spTree>
    <p:extLst>
      <p:ext uri="{BB962C8B-B14F-4D97-AF65-F5344CB8AC3E}">
        <p14:creationId xmlns:p14="http://schemas.microsoft.com/office/powerpoint/2010/main" val="252030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022CC-A45E-4F94-A5C1-9C54B010B682}"/>
              </a:ext>
            </a:extLst>
          </p:cNvPr>
          <p:cNvSpPr>
            <a:spLocks noGrp="1"/>
          </p:cNvSpPr>
          <p:nvPr>
            <p:ph type="title"/>
          </p:nvPr>
        </p:nvSpPr>
        <p:spPr/>
        <p:txBody>
          <a:bodyPr/>
          <a:lstStyle/>
          <a:p>
            <a:r>
              <a:rPr lang="en-US" dirty="0"/>
              <a:t>Corporate Accountability</a:t>
            </a:r>
          </a:p>
        </p:txBody>
      </p:sp>
      <p:sp>
        <p:nvSpPr>
          <p:cNvPr id="3" name="Content Placeholder 2">
            <a:extLst>
              <a:ext uri="{FF2B5EF4-FFF2-40B4-BE49-F238E27FC236}">
                <a16:creationId xmlns:a16="http://schemas.microsoft.com/office/drawing/2014/main" id="{6688A4D4-143D-4DEF-81AF-CFBE83BDD64A}"/>
              </a:ext>
            </a:extLst>
          </p:cNvPr>
          <p:cNvSpPr>
            <a:spLocks noGrp="1"/>
          </p:cNvSpPr>
          <p:nvPr>
            <p:ph idx="1"/>
          </p:nvPr>
        </p:nvSpPr>
        <p:spPr>
          <a:xfrm>
            <a:off x="691188" y="1816526"/>
            <a:ext cx="5147258" cy="5040581"/>
          </a:xfrm>
        </p:spPr>
        <p:txBody>
          <a:bodyPr>
            <a:noAutofit/>
          </a:bodyPr>
          <a:lstStyle/>
          <a:p>
            <a:pPr>
              <a:lnSpc>
                <a:spcPct val="100000"/>
              </a:lnSpc>
              <a:spcBef>
                <a:spcPts val="0"/>
              </a:spcBef>
              <a:spcAft>
                <a:spcPts val="1200"/>
              </a:spcAft>
            </a:pPr>
            <a:r>
              <a:rPr lang="en-US" sz="2199" b="1" dirty="0">
                <a:latin typeface="Arial" panose="020B0604020202020204" pitchFamily="34" charset="0"/>
                <a:cs typeface="Arial" panose="020B0604020202020204" pitchFamily="34" charset="0"/>
              </a:rPr>
              <a:t>Liability for corporate contributions to climate change</a:t>
            </a:r>
          </a:p>
          <a:p>
            <a:pPr lvl="1">
              <a:lnSpc>
                <a:spcPct val="100000"/>
              </a:lnSpc>
              <a:spcBef>
                <a:spcPts val="0"/>
              </a:spcBef>
              <a:spcAft>
                <a:spcPts val="1200"/>
              </a:spcAft>
            </a:pPr>
            <a:r>
              <a:rPr lang="en-US" sz="2199" dirty="0">
                <a:latin typeface="Arial" panose="020B0604020202020204" pitchFamily="34" charset="0"/>
                <a:cs typeface="Arial" panose="020B0604020202020204" pitchFamily="34" charset="0"/>
              </a:rPr>
              <a:t>Plaintiffs seeking monetary damages to help cover adaptation costs, as well as changes in corporate conduct</a:t>
            </a:r>
          </a:p>
          <a:p>
            <a:pPr lvl="1">
              <a:lnSpc>
                <a:spcPct val="100000"/>
              </a:lnSpc>
              <a:spcBef>
                <a:spcPts val="0"/>
              </a:spcBef>
              <a:spcAft>
                <a:spcPts val="2399"/>
              </a:spcAft>
            </a:pPr>
            <a:r>
              <a:rPr lang="en-US" sz="2199" dirty="0">
                <a:latin typeface="Arial" panose="020B0604020202020204" pitchFamily="34" charset="0"/>
                <a:cs typeface="Arial" panose="020B0604020202020204" pitchFamily="34" charset="0"/>
              </a:rPr>
              <a:t>Some cases pursuing a “public deception” theory, where liability is based on climate disinformation </a:t>
            </a:r>
            <a:endParaRPr lang="en-US" sz="2199" u="sng" dirty="0">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2199" b="1" dirty="0">
                <a:latin typeface="Arial" panose="020B0604020202020204" pitchFamily="34" charset="0"/>
                <a:cs typeface="Arial" panose="020B0604020202020204" pitchFamily="34" charset="0"/>
              </a:rPr>
              <a:t>Corporate greenwashing suits</a:t>
            </a:r>
            <a:endParaRPr lang="en-US" sz="2199" b="1" dirty="0"/>
          </a:p>
          <a:p>
            <a:pPr>
              <a:spcBef>
                <a:spcPts val="0"/>
              </a:spcBef>
              <a:spcAft>
                <a:spcPts val="1200"/>
              </a:spcAft>
            </a:pPr>
            <a:endParaRPr lang="en-US" sz="1999" dirty="0"/>
          </a:p>
          <a:p>
            <a:pPr marL="457041" indent="-457041">
              <a:spcBef>
                <a:spcPts val="0"/>
              </a:spcBef>
              <a:spcAft>
                <a:spcPts val="1200"/>
              </a:spcAft>
              <a:buFont typeface="+mj-lt"/>
              <a:buAutoNum type="arabicPeriod"/>
            </a:pPr>
            <a:endParaRPr lang="en-US" sz="1999" dirty="0"/>
          </a:p>
          <a:p>
            <a:pPr marL="457041" indent="-457041">
              <a:spcBef>
                <a:spcPts val="0"/>
              </a:spcBef>
              <a:spcAft>
                <a:spcPts val="1200"/>
              </a:spcAft>
              <a:buFont typeface="+mj-lt"/>
              <a:buAutoNum type="arabicPeriod"/>
            </a:pPr>
            <a:endParaRPr lang="en-US" sz="1999" b="1" dirty="0"/>
          </a:p>
        </p:txBody>
      </p:sp>
      <p:sp>
        <p:nvSpPr>
          <p:cNvPr id="4" name="Text Placeholder 3">
            <a:extLst>
              <a:ext uri="{FF2B5EF4-FFF2-40B4-BE49-F238E27FC236}">
                <a16:creationId xmlns:a16="http://schemas.microsoft.com/office/drawing/2014/main" id="{F9AC1EA1-4072-4C96-B313-C4F760A06BD1}"/>
              </a:ext>
            </a:extLst>
          </p:cNvPr>
          <p:cNvSpPr>
            <a:spLocks noGrp="1"/>
          </p:cNvSpPr>
          <p:nvPr>
            <p:ph type="body" sz="quarter" idx="13"/>
          </p:nvPr>
        </p:nvSpPr>
        <p:spPr>
          <a:xfrm>
            <a:off x="371379" y="934106"/>
            <a:ext cx="11817446" cy="618964"/>
          </a:xfrm>
        </p:spPr>
        <p:txBody>
          <a:bodyPr>
            <a:normAutofit/>
          </a:bodyPr>
          <a:lstStyle/>
          <a:p>
            <a:r>
              <a:rPr lang="en-US" dirty="0"/>
              <a:t>Suing companies for disinformation+ contributions to climate change</a:t>
            </a:r>
          </a:p>
        </p:txBody>
      </p:sp>
      <p:pic>
        <p:nvPicPr>
          <p:cNvPr id="1026" name="Picture 2" descr="The Carbon Majors – Environmental Justice / Climate Justice Hub | Orfalea  Center for Global &amp;amp; International Studies">
            <a:extLst>
              <a:ext uri="{FF2B5EF4-FFF2-40B4-BE49-F238E27FC236}">
                <a16:creationId xmlns:a16="http://schemas.microsoft.com/office/drawing/2014/main" id="{072F87A0-C914-422D-B5EF-3DAB2E08EE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395" y="1612865"/>
            <a:ext cx="4946417" cy="49464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450463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 2013 - 2022</Template>
  <TotalTime>1226</TotalTime>
  <Words>1524</Words>
  <Application>Microsoft Office PowerPoint</Application>
  <PresentationFormat>Custom</PresentationFormat>
  <Paragraphs>182</Paragraphs>
  <Slides>21</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Calibri Light</vt:lpstr>
      <vt:lpstr>Century Gothic</vt:lpstr>
      <vt:lpstr>Symbol</vt:lpstr>
      <vt:lpstr>Times New Roman</vt:lpstr>
      <vt:lpstr>Office Theme</vt:lpstr>
      <vt:lpstr>The Personalization of Climate Litigation: Law &amp; Science</vt:lpstr>
      <vt:lpstr>PowerPoint Presentation</vt:lpstr>
      <vt:lpstr>PowerPoint Presentation</vt:lpstr>
      <vt:lpstr>PowerPoint Presentation</vt:lpstr>
      <vt:lpstr>Growth of Climate Litigation</vt:lpstr>
      <vt:lpstr>Number of cases per jurisdiction*</vt:lpstr>
      <vt:lpstr>Issues: Sources of legal obligations</vt:lpstr>
      <vt:lpstr>Government Obligations – GHG Emissions</vt:lpstr>
      <vt:lpstr>Corporate Accountability</vt:lpstr>
      <vt:lpstr>Preparing for Climate Impacts and Risks</vt:lpstr>
      <vt:lpstr>Detection and Attribution Research</vt:lpstr>
      <vt:lpstr>Role of Attribution Research + Climate Science </vt:lpstr>
      <vt:lpstr>Juliana v. United States</vt:lpstr>
      <vt:lpstr>Juliana v. US</vt:lpstr>
      <vt:lpstr>Juliana v. US</vt:lpstr>
      <vt:lpstr>Corporate Obligations</vt:lpstr>
      <vt:lpstr>Responding to Climate Change</vt:lpstr>
      <vt:lpstr>Responding to Climate Change</vt:lpstr>
      <vt:lpstr>From Source Attribution to Impact Attribution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Climate litigation</dc:title>
  <dc:creator>Robert Larese</dc:creator>
  <cp:lastModifiedBy>Michael Burger</cp:lastModifiedBy>
  <cp:revision>47</cp:revision>
  <cp:lastPrinted>2018-06-22T18:48:38Z</cp:lastPrinted>
  <dcterms:created xsi:type="dcterms:W3CDTF">2023-03-30T19:47:34Z</dcterms:created>
  <dcterms:modified xsi:type="dcterms:W3CDTF">2023-05-10T20:17:09Z</dcterms:modified>
</cp:coreProperties>
</file>